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1.xml" ContentType="application/vnd.openxmlformats-officedocument.presentationml.tags+xml"/>
  <Override PartName="/ppt/notesSlides/notesSlide14.xml" ContentType="application/vnd.openxmlformats-officedocument.presentationml.notesSlide+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notesSlides/notesSlide20.xml" ContentType="application/vnd.openxmlformats-officedocument.presentationml.notesSlide+xml"/>
  <Override PartName="/ppt/tags/tag28.xml" ContentType="application/vnd.openxmlformats-officedocument.presentationml.tags+xml"/>
  <Override PartName="/ppt/notesSlides/notesSlide21.xml" ContentType="application/vnd.openxmlformats-officedocument.presentationml.notesSlide+xml"/>
  <Override PartName="/ppt/tags/tag29.xml" ContentType="application/vnd.openxmlformats-officedocument.presentationml.tags+xml"/>
  <Override PartName="/ppt/notesSlides/notesSlide22.xml" ContentType="application/vnd.openxmlformats-officedocument.presentationml.notesSlide+xml"/>
  <Override PartName="/ppt/tags/tag30.xml" ContentType="application/vnd.openxmlformats-officedocument.presentationml.tags+xml"/>
  <Override PartName="/ppt/notesSlides/notesSlide23.xml" ContentType="application/vnd.openxmlformats-officedocument.presentationml.notesSlide+xml"/>
  <Override PartName="/ppt/tags/tag31.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1"/>
    <p:sldMasterId id="2147484513" r:id="rId2"/>
    <p:sldMasterId id="2147484539" r:id="rId3"/>
    <p:sldMasterId id="2147484565" r:id="rId4"/>
  </p:sldMasterIdLst>
  <p:notesMasterIdLst>
    <p:notesMasterId r:id="rId72"/>
  </p:notesMasterIdLst>
  <p:handoutMasterIdLst>
    <p:handoutMasterId r:id="rId73"/>
  </p:handoutMasterIdLst>
  <p:sldIdLst>
    <p:sldId id="2147483627" r:id="rId5"/>
    <p:sldId id="2147483628" r:id="rId6"/>
    <p:sldId id="2147483644" r:id="rId7"/>
    <p:sldId id="13407" r:id="rId8"/>
    <p:sldId id="2147483596" r:id="rId9"/>
    <p:sldId id="13408" r:id="rId10"/>
    <p:sldId id="2147483574" r:id="rId11"/>
    <p:sldId id="2147483645" r:id="rId12"/>
    <p:sldId id="2147483646" r:id="rId13"/>
    <p:sldId id="2147483647" r:id="rId14"/>
    <p:sldId id="256" r:id="rId15"/>
    <p:sldId id="2147480704" r:id="rId16"/>
    <p:sldId id="2147471838" r:id="rId17"/>
    <p:sldId id="2147470659" r:id="rId18"/>
    <p:sldId id="13108" r:id="rId19"/>
    <p:sldId id="2147471837" r:id="rId20"/>
    <p:sldId id="257" r:id="rId21"/>
    <p:sldId id="2147483610" r:id="rId22"/>
    <p:sldId id="2147483595" r:id="rId23"/>
    <p:sldId id="258" r:id="rId24"/>
    <p:sldId id="259" r:id="rId25"/>
    <p:sldId id="260" r:id="rId26"/>
    <p:sldId id="2147483629" r:id="rId27"/>
    <p:sldId id="261" r:id="rId28"/>
    <p:sldId id="262" r:id="rId29"/>
    <p:sldId id="263" r:id="rId30"/>
    <p:sldId id="264" r:id="rId31"/>
    <p:sldId id="265" r:id="rId32"/>
    <p:sldId id="2147480151" r:id="rId33"/>
    <p:sldId id="266" r:id="rId34"/>
    <p:sldId id="2147483567" r:id="rId35"/>
    <p:sldId id="310" r:id="rId36"/>
    <p:sldId id="2147483530" r:id="rId37"/>
    <p:sldId id="2147483597" r:id="rId38"/>
    <p:sldId id="2147483630" r:id="rId39"/>
    <p:sldId id="284" r:id="rId40"/>
    <p:sldId id="287" r:id="rId41"/>
    <p:sldId id="267" r:id="rId42"/>
    <p:sldId id="13411" r:id="rId43"/>
    <p:sldId id="13410" r:id="rId44"/>
    <p:sldId id="2147483631" r:id="rId45"/>
    <p:sldId id="2147483621" r:id="rId46"/>
    <p:sldId id="2135715285" r:id="rId47"/>
    <p:sldId id="2147483632" r:id="rId48"/>
    <p:sldId id="2147483637" r:id="rId49"/>
    <p:sldId id="2135715286" r:id="rId50"/>
    <p:sldId id="2147483626" r:id="rId51"/>
    <p:sldId id="2135715287" r:id="rId52"/>
    <p:sldId id="2135715288" r:id="rId53"/>
    <p:sldId id="2147483625" r:id="rId54"/>
    <p:sldId id="2135715293" r:id="rId55"/>
    <p:sldId id="2135715294" r:id="rId56"/>
    <p:sldId id="2135715295" r:id="rId57"/>
    <p:sldId id="2147483633" r:id="rId58"/>
    <p:sldId id="2147483638" r:id="rId59"/>
    <p:sldId id="2135715289" r:id="rId60"/>
    <p:sldId id="2135715290" r:id="rId61"/>
    <p:sldId id="2147483634" r:id="rId62"/>
    <p:sldId id="2147483639" r:id="rId63"/>
    <p:sldId id="2147483635" r:id="rId64"/>
    <p:sldId id="2147483640" r:id="rId65"/>
    <p:sldId id="2135715292" r:id="rId66"/>
    <p:sldId id="2135715291" r:id="rId67"/>
    <p:sldId id="2147483636" r:id="rId68"/>
    <p:sldId id="2147483641" r:id="rId69"/>
    <p:sldId id="2147483642" r:id="rId70"/>
    <p:sldId id="2147480083" r:id="rId71"/>
  </p:sldIdLst>
  <p:sldSz cx="12192000" cy="6858000"/>
  <p:notesSz cx="7772400" cy="10058400"/>
  <p:custDataLst>
    <p:tags r:id="rId74"/>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02B50"/>
    <a:srgbClr val="F6821F"/>
    <a:srgbClr val="87C140"/>
    <a:srgbClr val="F09B55"/>
    <a:srgbClr val="2B2FC8"/>
    <a:srgbClr val="780D0E"/>
    <a:srgbClr val="484A86"/>
    <a:srgbClr val="ECF4FC"/>
    <a:srgbClr val="E3EB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40" autoAdjust="0"/>
    <p:restoredTop sz="94945" autoAdjust="0"/>
  </p:normalViewPr>
  <p:slideViewPr>
    <p:cSldViewPr>
      <p:cViewPr varScale="1">
        <p:scale>
          <a:sx n="115" d="100"/>
          <a:sy n="115" d="100"/>
        </p:scale>
        <p:origin x="1352" y="184"/>
      </p:cViewPr>
      <p:guideLst>
        <p:guide orient="horz" pos="4208"/>
        <p:guide pos="3719"/>
        <p:guide pos="6208"/>
        <p:guide pos="332"/>
      </p:guideLst>
    </p:cSldViewPr>
  </p:slideViewPr>
  <p:outlineViewPr>
    <p:cViewPr varScale="1">
      <p:scale>
        <a:sx n="170" d="200"/>
        <a:sy n="170" d="200"/>
      </p:scale>
      <p:origin x="0" y="0"/>
    </p:cViewPr>
  </p:outlineViewPr>
  <p:notesTextViewPr>
    <p:cViewPr>
      <p:scale>
        <a:sx n="55" d="100"/>
        <a:sy n="55" d="100"/>
      </p:scale>
      <p:origin x="0" y="0"/>
    </p:cViewPr>
  </p:notesTextViewPr>
  <p:sorterViewPr>
    <p:cViewPr>
      <p:scale>
        <a:sx n="150" d="100"/>
        <a:sy n="150"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gs" Target="tags/tag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dirty="0"/>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10/22/25</a:t>
            </a:fld>
            <a:endParaRPr lang="en-US" dirty="0"/>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dirty="0"/>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dirty="0"/>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212324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1448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81196-8BB4-C87A-D45A-EB857232FF1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63BC6FC-2B7E-759A-BAB2-78C41013AECC}"/>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CF54746F-8102-DA9F-DB91-4481434368E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E2ACBA3B-3634-B03E-785B-75B3D1E91A0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017715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mn-cs"/>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mn-cs"/>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28798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A0D00-082D-7CC7-83A8-2C48BAC878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DF6E20-D2CB-1E4E-D65E-A1E74E5399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D928C3-E93E-C29E-D8B6-474CAEE8C1A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0369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0EE01-D1D3-5730-CB72-4979580475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2547B2-7954-8344-3992-0EA4579476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0AA02A-35FC-D91F-8F1E-D6C6F679BE9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0241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212324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880319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C965D-4F9E-16D3-C5F6-769934349F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8A905A-8D5A-3757-4DB5-6B2020DC33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165860-C550-5907-E913-72D45EE5EA0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3360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1448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9862D-31DC-A259-1B47-81882C8BCA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3D9C44-C91D-F98E-BBE5-5B298E9694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E6012B-F64E-9ABB-5D6C-A95A5780C72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2971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93A95-59B1-D98B-808F-779B581E6C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5DD892-007F-56FF-F530-19AEEFE015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F3D782-5215-A920-73D2-988D84B8D43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7084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F0AF6-8476-ED99-3C06-8FED6510F2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D537D5-4027-F8A0-E508-F3257FC278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78D9D2-4BD3-78A2-836B-8E9A0C9E895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5112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E6DA2-5754-DC29-B36C-7DC1B726AB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28DC21-2F37-AE07-F059-2C6EC3829D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0255BC-962D-AC2B-6282-8B5E31FBA68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9975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CE2DA-E248-2724-32F4-F9FDAD4603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D0A7A4-D7B6-9D75-5288-880F57BC39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582EC6-CF7D-6759-C10C-3309592E71F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95035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1448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212324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1448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042560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7115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589355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589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700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8249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966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40765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44997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022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8593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1619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77198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76068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065961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746600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07870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10/22/25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990491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660534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952427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758687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127053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137817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483057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474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237821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3034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129898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1797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8854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554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483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91493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00420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0227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1006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8866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812854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438537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701249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22658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883633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10/22/25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797846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8490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254922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075041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232716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650655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270544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947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1114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7234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4085305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9180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5207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40514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457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28234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1428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0946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9482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0417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14796272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858091355"/>
      </p:ext>
    </p:extLst>
  </p:cSld>
  <p:clrMapOvr>
    <a:masterClrMapping/>
  </p:clrMapOvr>
  <p:transition spd="slow" advClick="0"/>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2941214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7720960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3981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207866"/>
            <a:ext cx="8540496" cy="886968"/>
          </a:xfrm>
          <a:prstGeom prst="rect">
            <a:avLst/>
          </a:prstGeom>
        </p:spPr>
        <p:txBody>
          <a:bodyPr anchor="ctr"/>
          <a:lstStyle>
            <a:lvl1pPr marL="0" indent="0" algn="ctr">
              <a:lnSpc>
                <a:spcPts val="21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
        <p:nvSpPr>
          <p:cNvPr id="7" name="Content Placeholder 2">
            <a:extLst>
              <a:ext uri="{FF2B5EF4-FFF2-40B4-BE49-F238E27FC236}">
                <a16:creationId xmlns:a16="http://schemas.microsoft.com/office/drawing/2014/main" id="{C73FEEF5-42F7-18B7-1EBC-692E98FC6DB9}"/>
              </a:ext>
            </a:extLst>
          </p:cNvPr>
          <p:cNvSpPr>
            <a:spLocks noGrp="1"/>
          </p:cNvSpPr>
          <p:nvPr>
            <p:ph idx="52" hasCustomPrompt="1"/>
          </p:nvPr>
        </p:nvSpPr>
        <p:spPr>
          <a:xfrm>
            <a:off x="2971800" y="2176055"/>
            <a:ext cx="8540496" cy="886968"/>
          </a:xfrm>
          <a:prstGeom prst="rect">
            <a:avLst/>
          </a:prstGeom>
        </p:spPr>
        <p:txBody>
          <a:bodyPr anchor="ctr"/>
          <a:lstStyle>
            <a:lvl1pPr marL="0" indent="0" algn="ctr">
              <a:lnSpc>
                <a:spcPts val="21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6BDEF7AF-F86F-98FE-E72D-137EBBB12354}"/>
              </a:ext>
            </a:extLst>
          </p:cNvPr>
          <p:cNvSpPr>
            <a:spLocks noGrp="1"/>
          </p:cNvSpPr>
          <p:nvPr>
            <p:ph idx="53" hasCustomPrompt="1"/>
          </p:nvPr>
        </p:nvSpPr>
        <p:spPr>
          <a:xfrm>
            <a:off x="2971800" y="3133485"/>
            <a:ext cx="8540496" cy="886968"/>
          </a:xfrm>
          <a:prstGeom prst="rect">
            <a:avLst/>
          </a:prstGeom>
        </p:spPr>
        <p:txBody>
          <a:bodyPr anchor="ctr"/>
          <a:lstStyle>
            <a:lvl1pPr marL="0" indent="0" algn="ctr">
              <a:lnSpc>
                <a:spcPts val="2100"/>
              </a:lnSpc>
              <a:buFontTx/>
              <a:buNone/>
              <a:defRPr sz="20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7F421B06-A6FE-6E77-E60D-ADAB2A2411D4}"/>
              </a:ext>
            </a:extLst>
          </p:cNvPr>
          <p:cNvSpPr>
            <a:spLocks noGrp="1"/>
          </p:cNvSpPr>
          <p:nvPr>
            <p:ph idx="54" hasCustomPrompt="1"/>
          </p:nvPr>
        </p:nvSpPr>
        <p:spPr>
          <a:xfrm>
            <a:off x="2971800" y="4090915"/>
            <a:ext cx="8540496" cy="886968"/>
          </a:xfrm>
          <a:prstGeom prst="rect">
            <a:avLst/>
          </a:prstGeom>
        </p:spPr>
        <p:txBody>
          <a:bodyPr anchor="ctr"/>
          <a:lstStyle>
            <a:lvl1pPr marL="0" indent="0" algn="ctr">
              <a:lnSpc>
                <a:spcPts val="21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CAEFBEFD-DF0D-3058-DBF4-B44D63508B8B}"/>
              </a:ext>
            </a:extLst>
          </p:cNvPr>
          <p:cNvSpPr>
            <a:spLocks noGrp="1"/>
          </p:cNvSpPr>
          <p:nvPr>
            <p:ph idx="55" hasCustomPrompt="1"/>
          </p:nvPr>
        </p:nvSpPr>
        <p:spPr>
          <a:xfrm>
            <a:off x="2971800" y="5037588"/>
            <a:ext cx="8540496" cy="886968"/>
          </a:xfrm>
          <a:prstGeom prst="rect">
            <a:avLst/>
          </a:prstGeom>
        </p:spPr>
        <p:txBody>
          <a:bodyPr anchor="ctr"/>
          <a:lstStyle>
            <a:lvl1pPr marL="0" indent="0" algn="ctr">
              <a:lnSpc>
                <a:spcPts val="21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3610952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323043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theme" Target="../theme/theme3.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image" Target="../media/image1.png"/><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theme" Target="../theme/theme4.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4078828425"/>
      </p:ext>
    </p:extLst>
  </p:cSld>
  <p:clrMap bg1="lt1" tx1="dk1" bg2="lt2" tx2="dk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22" r:id="rId9"/>
    <p:sldLayoutId id="2147484523" r:id="rId10"/>
    <p:sldLayoutId id="2147484524" r:id="rId11"/>
    <p:sldLayoutId id="2147484525" r:id="rId12"/>
    <p:sldLayoutId id="2147484526" r:id="rId13"/>
    <p:sldLayoutId id="2147484527" r:id="rId14"/>
    <p:sldLayoutId id="2147484528" r:id="rId15"/>
    <p:sldLayoutId id="2147484529" r:id="rId16"/>
    <p:sldLayoutId id="2147484530" r:id="rId17"/>
    <p:sldLayoutId id="2147484531" r:id="rId18"/>
    <p:sldLayoutId id="2147484532" r:id="rId19"/>
    <p:sldLayoutId id="2147484533" r:id="rId20"/>
    <p:sldLayoutId id="2147484534" r:id="rId21"/>
    <p:sldLayoutId id="2147484535" r:id="rId22"/>
    <p:sldLayoutId id="2147484536" r:id="rId23"/>
    <p:sldLayoutId id="2147484537" r:id="rId24"/>
    <p:sldLayoutId id="2147484538"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605407822"/>
      </p:ext>
    </p:extLst>
  </p:cSld>
  <p:clrMap bg1="lt1" tx1="dk1" bg2="lt2" tx2="dk2" accent1="accent1" accent2="accent2" accent3="accent3" accent4="accent4" accent5="accent5" accent6="accent6" hlink="hlink" folHlink="folHlink"/>
  <p:sldLayoutIdLst>
    <p:sldLayoutId id="2147484540" r:id="rId1"/>
    <p:sldLayoutId id="2147484541" r:id="rId2"/>
    <p:sldLayoutId id="2147484542" r:id="rId3"/>
    <p:sldLayoutId id="2147484543" r:id="rId4"/>
    <p:sldLayoutId id="2147484544" r:id="rId5"/>
    <p:sldLayoutId id="2147484545" r:id="rId6"/>
    <p:sldLayoutId id="2147484546" r:id="rId7"/>
    <p:sldLayoutId id="2147484547" r:id="rId8"/>
    <p:sldLayoutId id="2147484548" r:id="rId9"/>
    <p:sldLayoutId id="2147484549" r:id="rId10"/>
    <p:sldLayoutId id="2147484550" r:id="rId11"/>
    <p:sldLayoutId id="2147484551" r:id="rId12"/>
    <p:sldLayoutId id="2147484552" r:id="rId13"/>
    <p:sldLayoutId id="2147484553" r:id="rId14"/>
    <p:sldLayoutId id="2147484554" r:id="rId15"/>
    <p:sldLayoutId id="2147484555" r:id="rId16"/>
    <p:sldLayoutId id="2147484556" r:id="rId17"/>
    <p:sldLayoutId id="2147484557" r:id="rId18"/>
    <p:sldLayoutId id="2147484558" r:id="rId19"/>
    <p:sldLayoutId id="2147484559" r:id="rId20"/>
    <p:sldLayoutId id="2147484560" r:id="rId21"/>
    <p:sldLayoutId id="2147484561" r:id="rId22"/>
    <p:sldLayoutId id="2147484562" r:id="rId23"/>
    <p:sldLayoutId id="2147484563" r:id="rId24"/>
    <p:sldLayoutId id="2147484564"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2097140566"/>
      </p:ext>
    </p:extLst>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 id="2147484577" r:id="rId12"/>
    <p:sldLayoutId id="2147484578" r:id="rId13"/>
    <p:sldLayoutId id="2147484579" r:id="rId14"/>
    <p:sldLayoutId id="2147484580" r:id="rId15"/>
    <p:sldLayoutId id="2147484581" r:id="rId16"/>
    <p:sldLayoutId id="2147484582" r:id="rId17"/>
    <p:sldLayoutId id="2147484583" r:id="rId18"/>
    <p:sldLayoutId id="2147484584"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3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6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Cancer Q&amp;A: Understanding the Role </a:t>
            </a:r>
            <a:br>
              <a:rPr lang="en-US" sz="3600" dirty="0"/>
            </a:br>
            <a:r>
              <a:rPr lang="en-US" sz="3600" dirty="0"/>
              <a:t>and Reality of CAR (Chimeric Antigen Receptor) </a:t>
            </a:r>
            <a:br>
              <a:rPr lang="en-US" sz="3600" dirty="0"/>
            </a:br>
            <a:r>
              <a:rPr lang="en-US" sz="3600" dirty="0"/>
              <a:t>T-Cell Therapy for Non-Hodgkin Lymphoma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October 22,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6:00 PM – 7:00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845489"/>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Live Webinar for Patients, Developed in Partnership with </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Manali Kamdar, MD, MBBS</a:t>
            </a:r>
          </a:p>
        </p:txBody>
      </p:sp>
    </p:spTree>
    <p:custDataLst>
      <p:tags r:id="rId1"/>
    </p:custDataLst>
    <p:extLst>
      <p:ext uri="{BB962C8B-B14F-4D97-AF65-F5344CB8AC3E}">
        <p14:creationId xmlns:p14="http://schemas.microsoft.com/office/powerpoint/2010/main" val="3195085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Phillips — Disclosures</a:t>
            </a:r>
            <a:br>
              <a:rPr lang="en-US" sz="3200" dirty="0">
                <a:solidFill>
                  <a:srgbClr val="0432FF"/>
                </a:solidFill>
              </a:rPr>
            </a:br>
            <a:r>
              <a:rPr lang="en-US" sz="3200" dirty="0">
                <a:solidFill>
                  <a:srgbClr val="0432FF"/>
                </a:solidFill>
              </a:rPr>
              <a:t>Survey Participant</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122355" y="1674881"/>
          <a:ext cx="10153128" cy="3508237"/>
        </p:xfrm>
        <a:graphic>
          <a:graphicData uri="http://schemas.openxmlformats.org/drawingml/2006/table">
            <a:tbl>
              <a:tblPr firstRow="1" bandRow="1">
                <a:tableStyleId>{F2DE63D5-997A-4646-A377-4702673A728D}</a:tableStyleId>
              </a:tblPr>
              <a:tblGrid>
                <a:gridCol w="2664296">
                  <a:extLst>
                    <a:ext uri="{9D8B030D-6E8A-4147-A177-3AD203B41FA5}">
                      <a16:colId xmlns:a16="http://schemas.microsoft.com/office/drawing/2014/main" val="20000"/>
                    </a:ext>
                  </a:extLst>
                </a:gridCol>
                <a:gridCol w="7488832">
                  <a:extLst>
                    <a:ext uri="{9D8B030D-6E8A-4147-A177-3AD203B41FA5}">
                      <a16:colId xmlns:a16="http://schemas.microsoft.com/office/drawing/2014/main" val="2117869244"/>
                    </a:ext>
                  </a:extLst>
                </a:gridCol>
              </a:tblGrid>
              <a:tr h="898396">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Genentech, a member of the Roche Group, Genmab US Inc, </a:t>
                      </a:r>
                      <a:br>
                        <a:rPr lang="en-US" sz="1800" b="0" dirty="0">
                          <a:solidFill>
                            <a:schemeClr val="tx1"/>
                          </a:solidFill>
                        </a:rPr>
                      </a:br>
                      <a:r>
                        <a:rPr lang="en-US" sz="1800" b="0" dirty="0">
                          <a:solidFill>
                            <a:schemeClr val="tx1"/>
                          </a:solidFill>
                        </a:rPr>
                        <a:t>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52441">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ADC Therapeutics, AstraZeneca Pharmaceuticals LP, </a:t>
                      </a:r>
                      <a:r>
                        <a:rPr lang="en-US" sz="1800" b="0" dirty="0" err="1">
                          <a:solidFill>
                            <a:schemeClr val="tx1"/>
                          </a:solidFill>
                        </a:rPr>
                        <a:t>BeOne</a:t>
                      </a:r>
                      <a:r>
                        <a:rPr lang="en-US" sz="1800" b="0" dirty="0">
                          <a:solidFill>
                            <a:schemeClr val="tx1"/>
                          </a:solidFill>
                        </a:rPr>
                        <a:t>, Bristol Myers Squibb, Caribou Biosciences Inc, Genentech, a member of the Roche Group, Genmab US Inc, Gilead Sciences Inc, Ipsen Biopharmaceuticals Inc, Janssen Biotech Inc, Kite, A Gilead Company, Lilly, Merck, Pfizer Inc, Regeneron Pharmaceuticals Inc, </a:t>
                      </a:r>
                      <a:r>
                        <a:rPr lang="en-US" sz="1800" b="0" dirty="0" err="1">
                          <a:solidFill>
                            <a:schemeClr val="tx1"/>
                          </a:solidFill>
                        </a:rPr>
                        <a:t>Xencor</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r h="55244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Genentech, a member of the Roche Group, Sobi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7618034"/>
                  </a:ext>
                </a:extLst>
              </a:tr>
              <a:tr h="552441">
                <a:tc>
                  <a:txBody>
                    <a:bodyPr/>
                    <a:lstStyle/>
                    <a:p>
                      <a:pPr algn="l"/>
                      <a:r>
                        <a:rPr lang="en-US" sz="18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Leukemia &amp; Lymphoma Society (LLS) Scholar in Clinical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9049722"/>
                  </a:ext>
                </a:extLst>
              </a:tr>
            </a:tbl>
          </a:graphicData>
        </a:graphic>
      </p:graphicFrame>
    </p:spTree>
    <p:custDataLst>
      <p:tags r:id="rId1"/>
    </p:custDataLst>
    <p:extLst>
      <p:ext uri="{BB962C8B-B14F-4D97-AF65-F5344CB8AC3E}">
        <p14:creationId xmlns:p14="http://schemas.microsoft.com/office/powerpoint/2010/main" val="1698536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Westin — Disclosures</a:t>
            </a:r>
            <a:br>
              <a:rPr lang="en-US" sz="3200" dirty="0">
                <a:solidFill>
                  <a:srgbClr val="0432FF"/>
                </a:solidFill>
              </a:rPr>
            </a:br>
            <a:r>
              <a:rPr lang="en-US" sz="3200" dirty="0">
                <a:solidFill>
                  <a:srgbClr val="0432FF"/>
                </a:solidFill>
              </a:rPr>
              <a:t>Survey Participant</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415480" y="1666508"/>
          <a:ext cx="9937104" cy="3562732"/>
        </p:xfrm>
        <a:graphic>
          <a:graphicData uri="http://schemas.openxmlformats.org/drawingml/2006/table">
            <a:tbl>
              <a:tblPr firstRow="1" bandRow="1">
                <a:tableStyleId>{F2DE63D5-997A-4646-A377-4702673A728D}</a:tableStyleId>
              </a:tblPr>
              <a:tblGrid>
                <a:gridCol w="2880320">
                  <a:extLst>
                    <a:ext uri="{9D8B030D-6E8A-4147-A177-3AD203B41FA5}">
                      <a16:colId xmlns:a16="http://schemas.microsoft.com/office/drawing/2014/main" val="20000"/>
                    </a:ext>
                  </a:extLst>
                </a:gridCol>
                <a:gridCol w="7056784">
                  <a:extLst>
                    <a:ext uri="{9D8B030D-6E8A-4147-A177-3AD203B41FA5}">
                      <a16:colId xmlns:a16="http://schemas.microsoft.com/office/drawing/2014/main" val="2117869244"/>
                    </a:ext>
                  </a:extLst>
                </a:gridCol>
              </a:tblGrid>
              <a:tr h="682372">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Genentech, a member of the Roche Group, Kite, A Gilead Company,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52441">
                <a:tc>
                  <a:txBody>
                    <a:bodyPr/>
                    <a:lstStyle/>
                    <a:p>
                      <a:pPr algn="l"/>
                      <a:r>
                        <a:rPr lang="en-US" sz="1800" b="1" dirty="0">
                          <a:solidFill>
                            <a:schemeClr val="tx1"/>
                          </a:solidFill>
                        </a:rPr>
                        <a:t>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ADC Therapeutics, </a:t>
                      </a:r>
                      <a:r>
                        <a:rPr lang="en-US" sz="1800" b="0" dirty="0" err="1">
                          <a:solidFill>
                            <a:schemeClr val="tx1"/>
                          </a:solidFill>
                        </a:rPr>
                        <a:t>Allogene</a:t>
                      </a:r>
                      <a:r>
                        <a:rPr lang="en-US" sz="1800" b="0" dirty="0">
                          <a:solidFill>
                            <a:schemeClr val="tx1"/>
                          </a:solidFill>
                        </a:rPr>
                        <a:t> Therapeutics, AstraZeneca Pharmaceuticals LP, Bristol Myers Squibb, Genentech, a member of the Roche Group, Genmab US Inc, Incyte Corporation, Janssen Biotech Inc, Kite, A Gilead Company, </a:t>
                      </a:r>
                      <a:r>
                        <a:rPr lang="en-US" sz="1800" b="0" dirty="0" err="1">
                          <a:solidFill>
                            <a:schemeClr val="tx1"/>
                          </a:solidFill>
                        </a:rPr>
                        <a:t>MorphoSys</a:t>
                      </a:r>
                      <a:r>
                        <a:rPr lang="en-US" sz="1800" b="0" dirty="0">
                          <a:solidFill>
                            <a:schemeClr val="tx1"/>
                          </a:solidFill>
                        </a:rPr>
                        <a:t>, Novartis, </a:t>
                      </a:r>
                      <a:r>
                        <a:rPr lang="en-US" sz="1800" b="0" dirty="0" err="1">
                          <a:solidFill>
                            <a:schemeClr val="tx1"/>
                          </a:solidFill>
                        </a:rPr>
                        <a:t>Nurix</a:t>
                      </a:r>
                      <a:r>
                        <a:rPr lang="en-US" sz="1800" b="0" dirty="0">
                          <a:solidFill>
                            <a:schemeClr val="tx1"/>
                          </a:solidFill>
                        </a:rPr>
                        <a:t> Therapeutics Inc, Pfizer Inc, Regeneron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r h="55244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ADC Therapeutics, </a:t>
                      </a:r>
                      <a:r>
                        <a:rPr lang="en-US" sz="1800" b="0" dirty="0" err="1">
                          <a:solidFill>
                            <a:schemeClr val="tx1"/>
                          </a:solidFill>
                        </a:rPr>
                        <a:t>Allogene</a:t>
                      </a:r>
                      <a:r>
                        <a:rPr lang="en-US" sz="1800" b="0" dirty="0">
                          <a:solidFill>
                            <a:schemeClr val="tx1"/>
                          </a:solidFill>
                        </a:rPr>
                        <a:t> Therapeutics, AstraZeneca Pharmaceuticals LP, Bristol Myers Squibb, Genentech, a member of the Roche Group, Incyte Corporation, Janssen Biotech Inc, Kite, A Gilead Company, </a:t>
                      </a:r>
                      <a:r>
                        <a:rPr lang="en-US" sz="1800" b="0" dirty="0" err="1">
                          <a:solidFill>
                            <a:schemeClr val="tx1"/>
                          </a:solidFill>
                        </a:rPr>
                        <a:t>MorphoSys</a:t>
                      </a:r>
                      <a:r>
                        <a:rPr lang="en-US" sz="1800" b="0" dirty="0">
                          <a:solidFill>
                            <a:schemeClr val="tx1"/>
                          </a:solidFill>
                        </a:rPr>
                        <a:t>, Novartis, </a:t>
                      </a:r>
                      <a:r>
                        <a:rPr lang="en-US" sz="1800" b="0" dirty="0" err="1">
                          <a:solidFill>
                            <a:schemeClr val="tx1"/>
                          </a:solidFill>
                        </a:rPr>
                        <a:t>Nurix</a:t>
                      </a:r>
                      <a:r>
                        <a:rPr lang="en-US" sz="1800" b="0" dirty="0">
                          <a:solidFill>
                            <a:schemeClr val="tx1"/>
                          </a:solidFill>
                        </a:rPr>
                        <a:t> Therapeutics Inc, Regeneron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7618034"/>
                  </a:ext>
                </a:extLst>
              </a:tr>
            </a:tbl>
          </a:graphicData>
        </a:graphic>
      </p:graphicFrame>
    </p:spTree>
    <p:custDataLst>
      <p:tags r:id="rId1"/>
    </p:custDataLst>
    <p:extLst>
      <p:ext uri="{BB962C8B-B14F-4D97-AF65-F5344CB8AC3E}">
        <p14:creationId xmlns:p14="http://schemas.microsoft.com/office/powerpoint/2010/main" val="3417865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lvl="0" algn="ctr">
              <a:spcBef>
                <a:spcPts val="1800"/>
              </a:spcBef>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a:t>
            </a:r>
            <a:r>
              <a:rPr lang="en-US" kern="0" dirty="0">
                <a:solidFill>
                  <a:srgbClr val="0432FF"/>
                </a:solidFill>
              </a:rPr>
              <a:t>Patients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Patients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Cancer Q&amp;A: Understanding the Role </a:t>
            </a:r>
            <a:br>
              <a:rPr lang="en-US" sz="3600" dirty="0"/>
            </a:br>
            <a:r>
              <a:rPr lang="en-US" sz="3600" dirty="0"/>
              <a:t>and Reality of CAR (Chimeric Antigen Receptor) </a:t>
            </a:r>
            <a:br>
              <a:rPr lang="en-US" sz="3600" dirty="0"/>
            </a:br>
            <a:r>
              <a:rPr lang="en-US" sz="3600" dirty="0"/>
              <a:t>T-Cell Therapy for Non-Hodgkin Lymphoma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October 22,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6:00 PM – 7:00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845489"/>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Live Webinar for Patients, Developed in Partnership with </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Manali Kamdar, MD, MBBS</a:t>
            </a:r>
          </a:p>
        </p:txBody>
      </p:sp>
    </p:spTree>
    <p:custDataLst>
      <p:tags r:id="rId1"/>
    </p:custDataLst>
    <p:extLst>
      <p:ext uri="{BB962C8B-B14F-4D97-AF65-F5344CB8AC3E}">
        <p14:creationId xmlns:p14="http://schemas.microsoft.com/office/powerpoint/2010/main" val="346922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4EB0D8-5242-3237-47B7-B6FDE5D3413B}"/>
              </a:ext>
            </a:extLst>
          </p:cNvPr>
          <p:cNvSpPr/>
          <p:nvPr/>
        </p:nvSpPr>
        <p:spPr bwMode="auto">
          <a:xfrm>
            <a:off x="911424" y="476672"/>
            <a:ext cx="10513168" cy="5904656"/>
          </a:xfrm>
          <a:prstGeom prst="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5" name="Picture 4" descr="A person sitting at a desk with a computer&#10;&#10;AI-generated content may be incorrect.">
            <a:extLst>
              <a:ext uri="{FF2B5EF4-FFF2-40B4-BE49-F238E27FC236}">
                <a16:creationId xmlns:a16="http://schemas.microsoft.com/office/drawing/2014/main" id="{AE8BF085-3189-72C3-C7D5-89421990A54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911424" y="816541"/>
            <a:ext cx="10513168" cy="5564787"/>
          </a:xfrm>
          <a:prstGeom prst="rect">
            <a:avLst/>
          </a:prstGeom>
        </p:spPr>
      </p:pic>
    </p:spTree>
    <p:extLst>
      <p:ext uri="{BB962C8B-B14F-4D97-AF65-F5344CB8AC3E}">
        <p14:creationId xmlns:p14="http://schemas.microsoft.com/office/powerpoint/2010/main" val="440807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460192"/>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706607" y="1772816"/>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56377" y="1772816"/>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772816"/>
            <a:ext cx="5123267"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Jeremy S Abramson, MD, </a:t>
            </a:r>
            <a:r>
              <a:rPr kumimoji="0" lang="en-US" sz="1600" b="1" i="0" u="none" strike="noStrike" kern="1200" cap="none" spc="0" normalizeH="0" baseline="0" noProof="0" dirty="0" err="1">
                <a:ln>
                  <a:noFill/>
                </a:ln>
                <a:solidFill>
                  <a:srgbClr val="000000"/>
                </a:solidFill>
                <a:effectLst/>
                <a:uLnTx/>
                <a:uFillTx/>
                <a:latin typeface="Calibri"/>
                <a:ea typeface="MS PGothic" charset="0"/>
              </a:rPr>
              <a:t>MMSc</a:t>
            </a:r>
            <a:endParaRPr kumimoji="0" lang="en-US" sz="16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Center for Lymphoma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Massachusetts General Hospital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772816"/>
            <a:ext cx="1371600" cy="1371600"/>
          </a:xfrm>
          <a:prstGeom prst="rect">
            <a:avLst/>
          </a:prstGeom>
        </p:spPr>
      </p:pic>
      <p:sp>
        <p:nvSpPr>
          <p:cNvPr id="3" name="Text Box 7">
            <a:extLst>
              <a:ext uri="{FF2B5EF4-FFF2-40B4-BE49-F238E27FC236}">
                <a16:creationId xmlns:a16="http://schemas.microsoft.com/office/drawing/2014/main" id="{DFA6D804-E0FE-A475-99FF-31568C34204D}"/>
              </a:ext>
            </a:extLst>
          </p:cNvPr>
          <p:cNvSpPr txBox="1">
            <a:spLocks noChangeArrowheads="1"/>
          </p:cNvSpPr>
          <p:nvPr/>
        </p:nvSpPr>
        <p:spPr bwMode="auto">
          <a:xfrm>
            <a:off x="2054480" y="3942185"/>
            <a:ext cx="468959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Manali Kamdar, MD, MBBS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Clinical Director of Lymphoma Services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Morton and Sandra Saffer Endowed Chair in Hematology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Hematology, Hematologic Malignancies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Colorado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Aurora, Colorado</a:t>
            </a:r>
          </a:p>
        </p:txBody>
      </p:sp>
      <p:pic>
        <p:nvPicPr>
          <p:cNvPr id="5" name="Picture 4">
            <a:extLst>
              <a:ext uri="{FF2B5EF4-FFF2-40B4-BE49-F238E27FC236}">
                <a16:creationId xmlns:a16="http://schemas.microsoft.com/office/drawing/2014/main" id="{F2212651-0EEE-7E6D-F18E-4F8BD7902FE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3942185"/>
            <a:ext cx="1371600" cy="1371600"/>
          </a:xfrm>
          <a:prstGeom prst="rect">
            <a:avLst/>
          </a:prstGeom>
        </p:spPr>
      </p:pic>
    </p:spTree>
    <p:extLst>
      <p:ext uri="{BB962C8B-B14F-4D97-AF65-F5344CB8AC3E}">
        <p14:creationId xmlns:p14="http://schemas.microsoft.com/office/powerpoint/2010/main" val="2178185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460192"/>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706607" y="1772816"/>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56377" y="1772816"/>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772816"/>
            <a:ext cx="5123267"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Jeremy S Abramson, MD, </a:t>
            </a:r>
            <a:r>
              <a:rPr kumimoji="0" lang="en-US" sz="1600" b="1" i="0" u="none" strike="noStrike" kern="1200" cap="none" spc="0" normalizeH="0" baseline="0" noProof="0" dirty="0" err="1">
                <a:ln>
                  <a:noFill/>
                </a:ln>
                <a:solidFill>
                  <a:srgbClr val="000000"/>
                </a:solidFill>
                <a:effectLst/>
                <a:uLnTx/>
                <a:uFillTx/>
                <a:latin typeface="Calibri"/>
                <a:ea typeface="MS PGothic" charset="0"/>
              </a:rPr>
              <a:t>MMSc</a:t>
            </a:r>
            <a:endParaRPr kumimoji="0" lang="en-US" sz="16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Center for Lymphoma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Massachusetts General Hospital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772816"/>
            <a:ext cx="1371600" cy="1371600"/>
          </a:xfrm>
          <a:prstGeom prst="rect">
            <a:avLst/>
          </a:prstGeom>
        </p:spPr>
      </p:pic>
      <p:sp>
        <p:nvSpPr>
          <p:cNvPr id="3" name="Text Box 7">
            <a:extLst>
              <a:ext uri="{FF2B5EF4-FFF2-40B4-BE49-F238E27FC236}">
                <a16:creationId xmlns:a16="http://schemas.microsoft.com/office/drawing/2014/main" id="{DFA6D804-E0FE-A475-99FF-31568C34204D}"/>
              </a:ext>
            </a:extLst>
          </p:cNvPr>
          <p:cNvSpPr txBox="1">
            <a:spLocks noChangeArrowheads="1"/>
          </p:cNvSpPr>
          <p:nvPr/>
        </p:nvSpPr>
        <p:spPr bwMode="auto">
          <a:xfrm>
            <a:off x="2054480" y="3942185"/>
            <a:ext cx="468959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Manali Kamdar, MD, MBBS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Clinical Director of Lymphoma Services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Morton and Sandra Saffer Endowed Chair in Hematology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Hematology, Hematologic Malignancies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Colorado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Aurora, Colorado</a:t>
            </a:r>
          </a:p>
        </p:txBody>
      </p:sp>
      <p:pic>
        <p:nvPicPr>
          <p:cNvPr id="5" name="Picture 4">
            <a:extLst>
              <a:ext uri="{FF2B5EF4-FFF2-40B4-BE49-F238E27FC236}">
                <a16:creationId xmlns:a16="http://schemas.microsoft.com/office/drawing/2014/main" id="{F2212651-0EEE-7E6D-F18E-4F8BD7902FE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3942185"/>
            <a:ext cx="1371600" cy="1371600"/>
          </a:xfrm>
          <a:prstGeom prst="rect">
            <a:avLst/>
          </a:prstGeom>
        </p:spPr>
      </p:pic>
    </p:spTree>
    <p:extLst>
      <p:ext uri="{BB962C8B-B14F-4D97-AF65-F5344CB8AC3E}">
        <p14:creationId xmlns:p14="http://schemas.microsoft.com/office/powerpoint/2010/main" val="4159996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460192"/>
          </a:xfrm>
        </p:spPr>
        <p:txBody>
          <a:bodyPr/>
          <a:lstStyle/>
          <a:p>
            <a:r>
              <a:rPr lang="en-US" dirty="0">
                <a:solidFill>
                  <a:srgbClr val="0432FF"/>
                </a:solidFill>
              </a:rPr>
              <a:t>Survey Participants</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7573201" y="1772816"/>
            <a:ext cx="452643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Jason Westin, MD, MS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Director, Lymphoma Clinical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Section Chief, Aggressive Lymphoma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Professor, Department of Lymphoma and Myeloma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The University of Texas MD Anderson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Houston, Texas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22971" y="1772816"/>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1" y="1772816"/>
            <a:ext cx="389750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Loretta J </a:t>
            </a:r>
            <a:r>
              <a:rPr kumimoji="0" lang="en-US" sz="1600" b="1" i="0" u="none" strike="noStrike" kern="1200" cap="none" spc="0" normalizeH="0" baseline="0" noProof="0" dirty="0" err="1">
                <a:ln>
                  <a:noFill/>
                </a:ln>
                <a:solidFill>
                  <a:srgbClr val="000000"/>
                </a:solidFill>
                <a:effectLst/>
                <a:uLnTx/>
                <a:uFillTx/>
                <a:latin typeface="Calibri"/>
                <a:ea typeface="MS PGothic" charset="0"/>
              </a:rPr>
              <a:t>Nastoupil</a:t>
            </a:r>
            <a:r>
              <a:rPr kumimoji="0" lang="en-US" sz="1600" b="1" i="0" u="none" strike="noStrike" kern="1200" cap="none" spc="0" normalizeH="0" baseline="0" noProof="0" dirty="0">
                <a:ln>
                  <a:noFill/>
                </a:ln>
                <a:solidFill>
                  <a:srgbClr val="000000"/>
                </a:solidFill>
                <a:effectLst/>
                <a:uLnTx/>
                <a:uFillTx/>
                <a:latin typeface="Calibri"/>
                <a:ea typeface="MS PGothic" charset="0"/>
              </a:rPr>
              <a:t>,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Oncologist</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Southwest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S PGothic" charset="0"/>
              </a:rPr>
              <a:t>CommonSpirit</a:t>
            </a:r>
            <a:r>
              <a:rPr kumimoji="0" lang="en-US" sz="1600" b="0" i="0" u="none" strike="noStrike" kern="1200" cap="none" spc="0" normalizeH="0" baseline="0" noProof="0" dirty="0">
                <a:ln>
                  <a:noFill/>
                </a:ln>
                <a:solidFill>
                  <a:srgbClr val="000000"/>
                </a:solidFill>
                <a:effectLst/>
                <a:uLnTx/>
                <a:uFillTx/>
                <a:latin typeface="Calibri"/>
                <a:ea typeface="MS PGothic" charset="0"/>
              </a:rPr>
              <a:t> Mercy Hospital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Durango, Colorado</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772816"/>
            <a:ext cx="1371600" cy="1371600"/>
          </a:xfrm>
          <a:prstGeom prst="rect">
            <a:avLst/>
          </a:prstGeom>
        </p:spPr>
      </p:pic>
      <p:sp>
        <p:nvSpPr>
          <p:cNvPr id="3" name="Text Box 7">
            <a:extLst>
              <a:ext uri="{FF2B5EF4-FFF2-40B4-BE49-F238E27FC236}">
                <a16:creationId xmlns:a16="http://schemas.microsoft.com/office/drawing/2014/main" id="{DFA6D804-E0FE-A475-99FF-31568C34204D}"/>
              </a:ext>
            </a:extLst>
          </p:cNvPr>
          <p:cNvSpPr txBox="1">
            <a:spLocks noChangeArrowheads="1"/>
          </p:cNvSpPr>
          <p:nvPr/>
        </p:nvSpPr>
        <p:spPr bwMode="auto">
          <a:xfrm>
            <a:off x="2054480" y="3942185"/>
            <a:ext cx="468959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a:ea typeface="MS PGothic" charset="0"/>
              </a:rPr>
              <a:t>Tycel</a:t>
            </a:r>
            <a:r>
              <a:rPr kumimoji="0" lang="en-US" sz="1600" b="1" i="0" u="none" strike="noStrike" kern="1200" cap="none" spc="0" normalizeH="0" baseline="0" noProof="0" dirty="0">
                <a:ln>
                  <a:noFill/>
                </a:ln>
                <a:solidFill>
                  <a:srgbClr val="000000"/>
                </a:solidFill>
                <a:effectLst/>
                <a:uLnTx/>
                <a:uFillTx/>
                <a:latin typeface="Calibri"/>
                <a:ea typeface="MS PGothic" charset="0"/>
              </a:rPr>
              <a:t> Phillips, MD, FASCO</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Division of Lymphoma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Hematology and Hematopoietic Cell Transplantation</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City of Hope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Duarte, California </a:t>
            </a:r>
          </a:p>
        </p:txBody>
      </p:sp>
      <p:pic>
        <p:nvPicPr>
          <p:cNvPr id="5" name="Picture 4">
            <a:extLst>
              <a:ext uri="{FF2B5EF4-FFF2-40B4-BE49-F238E27FC236}">
                <a16:creationId xmlns:a16="http://schemas.microsoft.com/office/drawing/2014/main" id="{F2212651-0EEE-7E6D-F18E-4F8BD7902FE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3942185"/>
            <a:ext cx="1371600" cy="1371600"/>
          </a:xfrm>
          <a:prstGeom prst="rect">
            <a:avLst/>
          </a:prstGeom>
        </p:spPr>
      </p:pic>
    </p:spTree>
    <p:extLst>
      <p:ext uri="{BB962C8B-B14F-4D97-AF65-F5344CB8AC3E}">
        <p14:creationId xmlns:p14="http://schemas.microsoft.com/office/powerpoint/2010/main" val="1433950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Patients to 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2917753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Patients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1987298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AC37B-3D18-5EA7-2ABE-603F8052F422}"/>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5D73D7D1-0310-E910-5B5B-9F539A5C07F6}"/>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Cancer Q&amp;A: Understanding the Role </a:t>
            </a:r>
            <a:br>
              <a:rPr lang="en-US" sz="3600" dirty="0"/>
            </a:br>
            <a:r>
              <a:rPr lang="en-US" sz="3600" dirty="0"/>
              <a:t>and Reality of CAR (Chimeric Antigen Receptor) </a:t>
            </a:r>
            <a:br>
              <a:rPr lang="en-US" sz="3600" dirty="0"/>
            </a:br>
            <a:r>
              <a:rPr lang="en-US" sz="3600" dirty="0"/>
              <a:t>T-Cell Therapy for Non-Hodgkin Lymphoma</a:t>
            </a:r>
          </a:p>
        </p:txBody>
      </p:sp>
      <p:sp>
        <p:nvSpPr>
          <p:cNvPr id="12" name="Text Box 3">
            <a:extLst>
              <a:ext uri="{FF2B5EF4-FFF2-40B4-BE49-F238E27FC236}">
                <a16:creationId xmlns:a16="http://schemas.microsoft.com/office/drawing/2014/main" id="{3EE3AFB9-8498-ACD5-1385-549051477946}"/>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6F765F9F-384A-60CE-D354-0391A45DD48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E8D35263-E09D-11D0-A3EC-21E54C23054E}"/>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October 22,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6:00 PM – 7:00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0E096EB6-AC73-A89B-9D9B-66180CCB6D9F}"/>
              </a:ext>
            </a:extLst>
          </p:cNvPr>
          <p:cNvSpPr txBox="1">
            <a:spLocks noChangeArrowheads="1"/>
          </p:cNvSpPr>
          <p:nvPr/>
        </p:nvSpPr>
        <p:spPr bwMode="auto">
          <a:xfrm>
            <a:off x="0" y="1845489"/>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Live Webinar for Patients, Developed in Partnership with </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9" name="Text Box 6">
            <a:extLst>
              <a:ext uri="{FF2B5EF4-FFF2-40B4-BE49-F238E27FC236}">
                <a16:creationId xmlns:a16="http://schemas.microsoft.com/office/drawing/2014/main" id="{D53A0E75-DFD8-2800-9BCA-0E67B2667976}"/>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Manali Kamdar, MD, MBBS</a:t>
            </a:r>
          </a:p>
        </p:txBody>
      </p:sp>
    </p:spTree>
    <p:custDataLst>
      <p:tags r:id="rId1"/>
    </p:custDataLst>
    <p:extLst>
      <p:ext uri="{BB962C8B-B14F-4D97-AF65-F5344CB8AC3E}">
        <p14:creationId xmlns:p14="http://schemas.microsoft.com/office/powerpoint/2010/main" val="1953271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Abramson — Disclosures</a:t>
            </a:r>
            <a:br>
              <a:rPr lang="en-US" sz="3200" dirty="0">
                <a:solidFill>
                  <a:srgbClr val="0432FF"/>
                </a:solidFill>
              </a:rPr>
            </a:br>
            <a:r>
              <a:rPr lang="en-US" sz="3200" dirty="0">
                <a:solidFill>
                  <a:srgbClr val="0432FF"/>
                </a:solidFill>
              </a:rPr>
              <a:t>Faculty</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595500" y="1700808"/>
          <a:ext cx="8820980" cy="3240360"/>
        </p:xfrm>
        <a:graphic>
          <a:graphicData uri="http://schemas.openxmlformats.org/drawingml/2006/table">
            <a:tbl>
              <a:tblPr firstRow="1" bandRow="1">
                <a:tableStyleId>{F2DE63D5-997A-4646-A377-4702673A728D}</a:tableStyleId>
              </a:tblPr>
              <a:tblGrid>
                <a:gridCol w="2772308">
                  <a:extLst>
                    <a:ext uri="{9D8B030D-6E8A-4147-A177-3AD203B41FA5}">
                      <a16:colId xmlns:a16="http://schemas.microsoft.com/office/drawing/2014/main" val="20000"/>
                    </a:ext>
                  </a:extLst>
                </a:gridCol>
                <a:gridCol w="6048672">
                  <a:extLst>
                    <a:ext uri="{9D8B030D-6E8A-4147-A177-3AD203B41FA5}">
                      <a16:colId xmlns:a16="http://schemas.microsoft.com/office/drawing/2014/main" val="2117869244"/>
                    </a:ext>
                  </a:extLst>
                </a:gridCol>
              </a:tblGrid>
              <a:tr h="1829729">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ADC Therapeutics, AstraZeneca Pharmaceuticals LP, </a:t>
                      </a:r>
                      <a:r>
                        <a:rPr lang="en-US" sz="1800" b="0" dirty="0" err="1">
                          <a:solidFill>
                            <a:schemeClr val="tx1"/>
                          </a:solidFill>
                        </a:rPr>
                        <a:t>BeOne</a:t>
                      </a:r>
                      <a:r>
                        <a:rPr lang="en-US" sz="1800" b="0" dirty="0">
                          <a:solidFill>
                            <a:schemeClr val="tx1"/>
                          </a:solidFill>
                        </a:rPr>
                        <a:t>, Bristol Myers Squibb, Celgene Corporation, Foresight Diagnostics, Genentech, a member of the Roche Group, Gilead Sciences Inc, </a:t>
                      </a:r>
                      <a:r>
                        <a:rPr lang="en-US" sz="1800" b="0" dirty="0" err="1">
                          <a:solidFill>
                            <a:schemeClr val="tx1"/>
                          </a:solidFill>
                        </a:rPr>
                        <a:t>Interius</a:t>
                      </a:r>
                      <a:r>
                        <a:rPr lang="en-US" sz="1800" b="0" dirty="0">
                          <a:solidFill>
                            <a:schemeClr val="tx1"/>
                          </a:solidFill>
                        </a:rPr>
                        <a:t> </a:t>
                      </a:r>
                      <a:r>
                        <a:rPr lang="en-US" sz="1800" b="0" dirty="0" err="1">
                          <a:solidFill>
                            <a:schemeClr val="tx1"/>
                          </a:solidFill>
                        </a:rPr>
                        <a:t>BioTherapeutics</a:t>
                      </a:r>
                      <a:r>
                        <a:rPr lang="en-US" sz="1800" b="0" dirty="0">
                          <a:solidFill>
                            <a:schemeClr val="tx1"/>
                          </a:solidFill>
                        </a:rPr>
                        <a:t>, </a:t>
                      </a:r>
                      <a:r>
                        <a:rPr lang="en-US" sz="1800" b="0" dirty="0" err="1">
                          <a:solidFill>
                            <a:schemeClr val="tx1"/>
                          </a:solidFill>
                        </a:rPr>
                        <a:t>Miltenyi</a:t>
                      </a:r>
                      <a:r>
                        <a:rPr lang="en-US" sz="1800" b="0" dirty="0">
                          <a:solidFill>
                            <a:schemeClr val="tx1"/>
                          </a:solidFill>
                        </a:rPr>
                        <a:t> Biotec, Novartis, Roche Laboratories Inc, </a:t>
                      </a:r>
                      <a:r>
                        <a:rPr lang="en-US" sz="1800" b="0" dirty="0" err="1">
                          <a:solidFill>
                            <a:schemeClr val="tx1"/>
                          </a:solidFill>
                        </a:rPr>
                        <a:t>Seagen</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41063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Bristol Myers Squibb, Celgene Corporation, </a:t>
                      </a:r>
                      <a:r>
                        <a:rPr lang="en-US" sz="1800" b="0" dirty="0" err="1">
                          <a:solidFill>
                            <a:schemeClr val="tx1"/>
                          </a:solidFill>
                        </a:rPr>
                        <a:t>Cellectis</a:t>
                      </a:r>
                      <a:r>
                        <a:rPr lang="en-US" sz="1800" b="0" dirty="0">
                          <a:solidFill>
                            <a:schemeClr val="tx1"/>
                          </a:solidFill>
                        </a:rPr>
                        <a:t>, Genentech, a member of the Roche Group, Merck, Mustang Bio, Regeneron Pharmaceuticals Inc, </a:t>
                      </a:r>
                      <a:r>
                        <a:rPr lang="en-US" sz="1800" b="0" dirty="0" err="1">
                          <a:solidFill>
                            <a:schemeClr val="tx1"/>
                          </a:solidFill>
                        </a:rPr>
                        <a:t>Seagen</a:t>
                      </a:r>
                      <a:r>
                        <a:rPr lang="en-US" sz="1800" b="0" dirty="0">
                          <a:solidFill>
                            <a:schemeClr val="tx1"/>
                          </a:solidFill>
                        </a:rPr>
                        <a:t>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bl>
          </a:graphicData>
        </a:graphic>
      </p:graphicFrame>
    </p:spTree>
    <p:custDataLst>
      <p:tags r:id="rId1"/>
    </p:custDataLst>
    <p:extLst>
      <p:ext uri="{BB962C8B-B14F-4D97-AF65-F5344CB8AC3E}">
        <p14:creationId xmlns:p14="http://schemas.microsoft.com/office/powerpoint/2010/main" val="2504244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77EB9-08B6-F6AC-4BF2-EFB248BE52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849CB-1EE6-BDD4-4B10-E6A09714D4A2}"/>
              </a:ext>
            </a:extLst>
          </p:cNvPr>
          <p:cNvSpPr>
            <a:spLocks noGrp="1"/>
          </p:cNvSpPr>
          <p:nvPr>
            <p:ph type="title"/>
          </p:nvPr>
        </p:nvSpPr>
        <p:spPr>
          <a:xfrm>
            <a:off x="916516" y="0"/>
            <a:ext cx="10358967" cy="1223590"/>
          </a:xfrm>
        </p:spPr>
        <p:txBody>
          <a:bodyPr/>
          <a:lstStyle/>
          <a:p>
            <a:r>
              <a:rPr lang="en-US" sz="3200" dirty="0">
                <a:solidFill>
                  <a:srgbClr val="0432FF"/>
                </a:solidFill>
              </a:rPr>
              <a:t>Dr Kamdar — Disclosures</a:t>
            </a:r>
            <a:br>
              <a:rPr lang="en-US" sz="3200" dirty="0">
                <a:solidFill>
                  <a:srgbClr val="0432FF"/>
                </a:solidFill>
              </a:rPr>
            </a:br>
            <a:r>
              <a:rPr lang="en-US" sz="3200" dirty="0">
                <a:solidFill>
                  <a:srgbClr val="0432FF"/>
                </a:solidFill>
              </a:rPr>
              <a:t>Faculty</a:t>
            </a:r>
          </a:p>
        </p:txBody>
      </p:sp>
      <p:graphicFrame>
        <p:nvGraphicFramePr>
          <p:cNvPr id="4" name="Content Placeholder 3">
            <a:extLst>
              <a:ext uri="{FF2B5EF4-FFF2-40B4-BE49-F238E27FC236}">
                <a16:creationId xmlns:a16="http://schemas.microsoft.com/office/drawing/2014/main" id="{711CAA3C-BE6C-A0E9-0664-6F23FAF1AFEE}"/>
              </a:ext>
            </a:extLst>
          </p:cNvPr>
          <p:cNvGraphicFramePr>
            <a:graphicFrameLocks/>
          </p:cNvGraphicFramePr>
          <p:nvPr/>
        </p:nvGraphicFramePr>
        <p:xfrm>
          <a:off x="1091443" y="2104602"/>
          <a:ext cx="10009112" cy="2648796"/>
        </p:xfrm>
        <a:graphic>
          <a:graphicData uri="http://schemas.openxmlformats.org/drawingml/2006/table">
            <a:tbl>
              <a:tblPr firstRow="1" bandRow="1">
                <a:tableStyleId>{F2DE63D5-997A-4646-A377-4702673A728D}</a:tableStyleId>
              </a:tblPr>
              <a:tblGrid>
                <a:gridCol w="3002734">
                  <a:extLst>
                    <a:ext uri="{9D8B030D-6E8A-4147-A177-3AD203B41FA5}">
                      <a16:colId xmlns:a16="http://schemas.microsoft.com/office/drawing/2014/main" val="20000"/>
                    </a:ext>
                  </a:extLst>
                </a:gridCol>
                <a:gridCol w="7006378">
                  <a:extLst>
                    <a:ext uri="{9D8B030D-6E8A-4147-A177-3AD203B41FA5}">
                      <a16:colId xmlns:a16="http://schemas.microsoft.com/office/drawing/2014/main" val="2117869244"/>
                    </a:ext>
                  </a:extLst>
                </a:gridCol>
              </a:tblGrid>
              <a:tr h="1079574">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a:t>
                      </a:r>
                      <a:r>
                        <a:rPr lang="en-US" sz="1800" b="0" dirty="0" err="1">
                          <a:solidFill>
                            <a:schemeClr val="tx1"/>
                          </a:solidFill>
                        </a:rPr>
                        <a:t>BeOne</a:t>
                      </a:r>
                      <a:r>
                        <a:rPr lang="en-US" sz="1800" b="0" dirty="0">
                          <a:solidFill>
                            <a:schemeClr val="tx1"/>
                          </a:solidFill>
                        </a:rPr>
                        <a:t>, Bristol Myers Squibb, Celgene Corporation, 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66498">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r h="802724">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Celgene Corporation, 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5697085"/>
                  </a:ext>
                </a:extLst>
              </a:tr>
            </a:tbl>
          </a:graphicData>
        </a:graphic>
      </p:graphicFrame>
    </p:spTree>
    <p:custDataLst>
      <p:tags r:id="rId1"/>
    </p:custDataLst>
    <p:extLst>
      <p:ext uri="{BB962C8B-B14F-4D97-AF65-F5344CB8AC3E}">
        <p14:creationId xmlns:p14="http://schemas.microsoft.com/office/powerpoint/2010/main" val="1272617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a:t>
            </a:r>
            <a:r>
              <a:rPr lang="en-US" sz="3200" dirty="0" err="1">
                <a:solidFill>
                  <a:srgbClr val="0432FF"/>
                </a:solidFill>
              </a:rPr>
              <a:t>Nastoupil</a:t>
            </a:r>
            <a:r>
              <a:rPr lang="en-US" sz="3200" dirty="0">
                <a:solidFill>
                  <a:srgbClr val="0432FF"/>
                </a:solidFill>
              </a:rPr>
              <a:t> — Disclosures</a:t>
            </a:r>
            <a:br>
              <a:rPr lang="en-US" sz="3200" dirty="0">
                <a:solidFill>
                  <a:srgbClr val="0432FF"/>
                </a:solidFill>
              </a:rPr>
            </a:br>
            <a:r>
              <a:rPr lang="en-US" sz="3200" dirty="0">
                <a:solidFill>
                  <a:srgbClr val="0432FF"/>
                </a:solidFill>
              </a:rPr>
              <a:t>Survey Participant</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415480" y="1666508"/>
          <a:ext cx="9937104" cy="3524984"/>
        </p:xfrm>
        <a:graphic>
          <a:graphicData uri="http://schemas.openxmlformats.org/drawingml/2006/table">
            <a:tbl>
              <a:tblPr firstRow="1" bandRow="1">
                <a:tableStyleId>{F2DE63D5-997A-4646-A377-4702673A728D}</a:tableStyleId>
              </a:tblPr>
              <a:tblGrid>
                <a:gridCol w="2993789">
                  <a:extLst>
                    <a:ext uri="{9D8B030D-6E8A-4147-A177-3AD203B41FA5}">
                      <a16:colId xmlns:a16="http://schemas.microsoft.com/office/drawing/2014/main" val="20000"/>
                    </a:ext>
                  </a:extLst>
                </a:gridCol>
                <a:gridCol w="6943315">
                  <a:extLst>
                    <a:ext uri="{9D8B030D-6E8A-4147-A177-3AD203B41FA5}">
                      <a16:colId xmlns:a16="http://schemas.microsoft.com/office/drawing/2014/main" val="2117869244"/>
                    </a:ext>
                  </a:extLst>
                </a:gridCol>
              </a:tblGrid>
              <a:tr h="1463783">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Bristol Myers Squibb, Daiichi Sankyo Inc, Genentech, a member of the Roche Group, Genmab US Inc, Ipsen Biopharmaceuticals Inc, Janssen Biotech Inc, Kite, A Gilead Company, Merck, Novartis, Regeneron Pharmaceuticals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52441">
                <a:tc>
                  <a:txBody>
                    <a:bodyPr/>
                    <a:lstStyle/>
                    <a:p>
                      <a:pPr algn="l"/>
                      <a:r>
                        <a:rPr lang="en-US" sz="1800" b="1" dirty="0">
                          <a:solidFill>
                            <a:schemeClr val="tx1"/>
                          </a:solidFill>
                        </a:rPr>
                        <a:t>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r h="55244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BeOne</a:t>
                      </a:r>
                      <a:r>
                        <a:rPr lang="en-US" sz="1800" b="0" dirty="0">
                          <a:solidFill>
                            <a:schemeClr val="tx1"/>
                          </a:solidFill>
                        </a:rPr>
                        <a:t>, Bristol Myers Squibb, Daiichi Sankyo Inc, Genentech, a member of the Roche Group, Janssen Biotech Inc, Kite, A Gilead Company, Merck, Novartis,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7618034"/>
                  </a:ext>
                </a:extLst>
              </a:tr>
              <a:tr h="552441">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9049722"/>
                  </a:ext>
                </a:extLst>
              </a:tr>
            </a:tbl>
          </a:graphicData>
        </a:graphic>
      </p:graphicFrame>
    </p:spTree>
    <p:custDataLst>
      <p:tags r:id="rId1"/>
    </p:custDataLst>
    <p:extLst>
      <p:ext uri="{BB962C8B-B14F-4D97-AF65-F5344CB8AC3E}">
        <p14:creationId xmlns:p14="http://schemas.microsoft.com/office/powerpoint/2010/main" val="975301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Phillips — Disclosures</a:t>
            </a:r>
            <a:br>
              <a:rPr lang="en-US" sz="3200" dirty="0">
                <a:solidFill>
                  <a:srgbClr val="0432FF"/>
                </a:solidFill>
              </a:rPr>
            </a:br>
            <a:r>
              <a:rPr lang="en-US" sz="3200" dirty="0">
                <a:solidFill>
                  <a:srgbClr val="0432FF"/>
                </a:solidFill>
              </a:rPr>
              <a:t>Survey Participant</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122355" y="1674881"/>
          <a:ext cx="10153128" cy="3508237"/>
        </p:xfrm>
        <a:graphic>
          <a:graphicData uri="http://schemas.openxmlformats.org/drawingml/2006/table">
            <a:tbl>
              <a:tblPr firstRow="1" bandRow="1">
                <a:tableStyleId>{F2DE63D5-997A-4646-A377-4702673A728D}</a:tableStyleId>
              </a:tblPr>
              <a:tblGrid>
                <a:gridCol w="2664296">
                  <a:extLst>
                    <a:ext uri="{9D8B030D-6E8A-4147-A177-3AD203B41FA5}">
                      <a16:colId xmlns:a16="http://schemas.microsoft.com/office/drawing/2014/main" val="20000"/>
                    </a:ext>
                  </a:extLst>
                </a:gridCol>
                <a:gridCol w="7488832">
                  <a:extLst>
                    <a:ext uri="{9D8B030D-6E8A-4147-A177-3AD203B41FA5}">
                      <a16:colId xmlns:a16="http://schemas.microsoft.com/office/drawing/2014/main" val="2117869244"/>
                    </a:ext>
                  </a:extLst>
                </a:gridCol>
              </a:tblGrid>
              <a:tr h="898396">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Genentech, a member of the Roche Group, Genmab US Inc, </a:t>
                      </a:r>
                      <a:br>
                        <a:rPr lang="en-US" sz="1800" b="0" dirty="0">
                          <a:solidFill>
                            <a:schemeClr val="tx1"/>
                          </a:solidFill>
                        </a:rPr>
                      </a:br>
                      <a:r>
                        <a:rPr lang="en-US" sz="1800" b="0" dirty="0">
                          <a:solidFill>
                            <a:schemeClr val="tx1"/>
                          </a:solidFill>
                        </a:rPr>
                        <a:t>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52441">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ADC Therapeutics, AstraZeneca Pharmaceuticals LP, </a:t>
                      </a:r>
                      <a:r>
                        <a:rPr lang="en-US" sz="1800" b="0" dirty="0" err="1">
                          <a:solidFill>
                            <a:schemeClr val="tx1"/>
                          </a:solidFill>
                        </a:rPr>
                        <a:t>BeOne</a:t>
                      </a:r>
                      <a:r>
                        <a:rPr lang="en-US" sz="1800" b="0" dirty="0">
                          <a:solidFill>
                            <a:schemeClr val="tx1"/>
                          </a:solidFill>
                        </a:rPr>
                        <a:t>, Bristol Myers Squibb, Caribou Biosciences Inc, Genentech, a member of the Roche Group, Genmab US Inc, Gilead Sciences Inc, Ipsen Biopharmaceuticals Inc, Janssen Biotech Inc, Kite, A Gilead Company, Lilly, Merck, Pfizer Inc, Regeneron Pharmaceuticals Inc, </a:t>
                      </a:r>
                      <a:r>
                        <a:rPr lang="en-US" sz="1800" b="0" dirty="0" err="1">
                          <a:solidFill>
                            <a:schemeClr val="tx1"/>
                          </a:solidFill>
                        </a:rPr>
                        <a:t>Xencor</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r h="55244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Genentech, a member of the Roche Group, Sobi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7618034"/>
                  </a:ext>
                </a:extLst>
              </a:tr>
              <a:tr h="552441">
                <a:tc>
                  <a:txBody>
                    <a:bodyPr/>
                    <a:lstStyle/>
                    <a:p>
                      <a:pPr algn="l"/>
                      <a:r>
                        <a:rPr lang="en-US" sz="18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Leukemia &amp; Lymphoma Society (LLS) Scholar in Clinical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9049722"/>
                  </a:ext>
                </a:extLst>
              </a:tr>
            </a:tbl>
          </a:graphicData>
        </a:graphic>
      </p:graphicFrame>
    </p:spTree>
    <p:custDataLst>
      <p:tags r:id="rId1"/>
    </p:custDataLst>
    <p:extLst>
      <p:ext uri="{BB962C8B-B14F-4D97-AF65-F5344CB8AC3E}">
        <p14:creationId xmlns:p14="http://schemas.microsoft.com/office/powerpoint/2010/main" val="1814473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Westin — Disclosures</a:t>
            </a:r>
            <a:br>
              <a:rPr lang="en-US" sz="3200" dirty="0">
                <a:solidFill>
                  <a:srgbClr val="0432FF"/>
                </a:solidFill>
              </a:rPr>
            </a:br>
            <a:r>
              <a:rPr lang="en-US" sz="3200" dirty="0">
                <a:solidFill>
                  <a:srgbClr val="0432FF"/>
                </a:solidFill>
              </a:rPr>
              <a:t>Survey Participant</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415480" y="1666508"/>
          <a:ext cx="9937104" cy="3562732"/>
        </p:xfrm>
        <a:graphic>
          <a:graphicData uri="http://schemas.openxmlformats.org/drawingml/2006/table">
            <a:tbl>
              <a:tblPr firstRow="1" bandRow="1">
                <a:tableStyleId>{F2DE63D5-997A-4646-A377-4702673A728D}</a:tableStyleId>
              </a:tblPr>
              <a:tblGrid>
                <a:gridCol w="2880320">
                  <a:extLst>
                    <a:ext uri="{9D8B030D-6E8A-4147-A177-3AD203B41FA5}">
                      <a16:colId xmlns:a16="http://schemas.microsoft.com/office/drawing/2014/main" val="20000"/>
                    </a:ext>
                  </a:extLst>
                </a:gridCol>
                <a:gridCol w="7056784">
                  <a:extLst>
                    <a:ext uri="{9D8B030D-6E8A-4147-A177-3AD203B41FA5}">
                      <a16:colId xmlns:a16="http://schemas.microsoft.com/office/drawing/2014/main" val="2117869244"/>
                    </a:ext>
                  </a:extLst>
                </a:gridCol>
              </a:tblGrid>
              <a:tr h="682372">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Genentech, a member of the Roche Group, Kite, A Gilead Company,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52441">
                <a:tc>
                  <a:txBody>
                    <a:bodyPr/>
                    <a:lstStyle/>
                    <a:p>
                      <a:pPr algn="l"/>
                      <a:r>
                        <a:rPr lang="en-US" sz="1800" b="1" dirty="0">
                          <a:solidFill>
                            <a:schemeClr val="tx1"/>
                          </a:solidFill>
                        </a:rPr>
                        <a:t>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ADC Therapeutics, </a:t>
                      </a:r>
                      <a:r>
                        <a:rPr lang="en-US" sz="1800" b="0" dirty="0" err="1">
                          <a:solidFill>
                            <a:schemeClr val="tx1"/>
                          </a:solidFill>
                        </a:rPr>
                        <a:t>Allogene</a:t>
                      </a:r>
                      <a:r>
                        <a:rPr lang="en-US" sz="1800" b="0" dirty="0">
                          <a:solidFill>
                            <a:schemeClr val="tx1"/>
                          </a:solidFill>
                        </a:rPr>
                        <a:t> Therapeutics, AstraZeneca Pharmaceuticals LP, Bristol Myers Squibb, Genentech, a member of the Roche Group, Genmab US Inc, Incyte Corporation, Janssen Biotech Inc, Kite, A Gilead Company, </a:t>
                      </a:r>
                      <a:r>
                        <a:rPr lang="en-US" sz="1800" b="0" dirty="0" err="1">
                          <a:solidFill>
                            <a:schemeClr val="tx1"/>
                          </a:solidFill>
                        </a:rPr>
                        <a:t>MorphoSys</a:t>
                      </a:r>
                      <a:r>
                        <a:rPr lang="en-US" sz="1800" b="0" dirty="0">
                          <a:solidFill>
                            <a:schemeClr val="tx1"/>
                          </a:solidFill>
                        </a:rPr>
                        <a:t>, Novartis, </a:t>
                      </a:r>
                      <a:r>
                        <a:rPr lang="en-US" sz="1800" b="0" dirty="0" err="1">
                          <a:solidFill>
                            <a:schemeClr val="tx1"/>
                          </a:solidFill>
                        </a:rPr>
                        <a:t>Nurix</a:t>
                      </a:r>
                      <a:r>
                        <a:rPr lang="en-US" sz="1800" b="0" dirty="0">
                          <a:solidFill>
                            <a:schemeClr val="tx1"/>
                          </a:solidFill>
                        </a:rPr>
                        <a:t> Therapeutics Inc, Pfizer Inc, Regeneron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r h="55244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ADC Therapeutics, </a:t>
                      </a:r>
                      <a:r>
                        <a:rPr lang="en-US" sz="1800" b="0" dirty="0" err="1">
                          <a:solidFill>
                            <a:schemeClr val="tx1"/>
                          </a:solidFill>
                        </a:rPr>
                        <a:t>Allogene</a:t>
                      </a:r>
                      <a:r>
                        <a:rPr lang="en-US" sz="1800" b="0" dirty="0">
                          <a:solidFill>
                            <a:schemeClr val="tx1"/>
                          </a:solidFill>
                        </a:rPr>
                        <a:t> Therapeutics, AstraZeneca Pharmaceuticals LP, Bristol Myers Squibb, Genentech, a member of the Roche Group, Incyte Corporation, Janssen Biotech Inc, Kite, A Gilead Company, </a:t>
                      </a:r>
                      <a:r>
                        <a:rPr lang="en-US" sz="1800" b="0" dirty="0" err="1">
                          <a:solidFill>
                            <a:schemeClr val="tx1"/>
                          </a:solidFill>
                        </a:rPr>
                        <a:t>MorphoSys</a:t>
                      </a:r>
                      <a:r>
                        <a:rPr lang="en-US" sz="1800" b="0" dirty="0">
                          <a:solidFill>
                            <a:schemeClr val="tx1"/>
                          </a:solidFill>
                        </a:rPr>
                        <a:t>, Novartis, </a:t>
                      </a:r>
                      <a:r>
                        <a:rPr lang="en-US" sz="1800" b="0" dirty="0" err="1">
                          <a:solidFill>
                            <a:schemeClr val="tx1"/>
                          </a:solidFill>
                        </a:rPr>
                        <a:t>Nurix</a:t>
                      </a:r>
                      <a:r>
                        <a:rPr lang="en-US" sz="1800" b="0" dirty="0">
                          <a:solidFill>
                            <a:schemeClr val="tx1"/>
                          </a:solidFill>
                        </a:rPr>
                        <a:t> Therapeutics Inc, Regeneron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7618034"/>
                  </a:ext>
                </a:extLst>
              </a:tr>
            </a:tbl>
          </a:graphicData>
        </a:graphic>
      </p:graphicFrame>
    </p:spTree>
    <p:custDataLst>
      <p:tags r:id="rId1"/>
    </p:custDataLst>
    <p:extLst>
      <p:ext uri="{BB962C8B-B14F-4D97-AF65-F5344CB8AC3E}">
        <p14:creationId xmlns:p14="http://schemas.microsoft.com/office/powerpoint/2010/main" val="21728903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26876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268760"/>
            <a:ext cx="10656322" cy="5184576"/>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a:solidFill>
                  <a:schemeClr val="tx1"/>
                </a:solidFill>
                <a:latin typeface="Calibri" panose="020F0502020204030204" pitchFamily="34" charset="0"/>
              </a:rPr>
              <a:t> Inc, Alexion </a:t>
            </a:r>
            <a:r>
              <a:rPr lang="en-US" sz="1850" b="0" dirty="0">
                <a:solidFill>
                  <a:schemeClr val="tx1"/>
                </a:solidFill>
                <a:latin typeface="Calibri" panose="020F0502020204030204" pitchFamily="34" charset="0"/>
              </a:rPr>
              <a:t>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a:t>
            </a:r>
          </a:p>
        </p:txBody>
      </p:sp>
    </p:spTree>
    <p:extLst>
      <p:ext uri="{BB962C8B-B14F-4D97-AF65-F5344CB8AC3E}">
        <p14:creationId xmlns:p14="http://schemas.microsoft.com/office/powerpoint/2010/main" val="3953234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460192"/>
          </a:xfrm>
        </p:spPr>
        <p:txBody>
          <a:bodyPr/>
          <a:lstStyle/>
          <a:p>
            <a:r>
              <a:rPr lang="en-US" dirty="0">
                <a:solidFill>
                  <a:srgbClr val="0432FF"/>
                </a:solidFill>
              </a:rPr>
              <a:t>Survey Participants</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7573201" y="1772816"/>
            <a:ext cx="452643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Jason Westin, MD, MS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Director, Lymphoma Clinical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Section Chief, Aggressive Lymphoma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Professor, Department of Lymphoma and Myeloma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The University of Texas MD Anderson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Houston, Texas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22971" y="1772816"/>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1" y="1772816"/>
            <a:ext cx="389750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Loretta J </a:t>
            </a:r>
            <a:r>
              <a:rPr kumimoji="0" lang="en-US" sz="1600" b="1" i="0" u="none" strike="noStrike" kern="1200" cap="none" spc="0" normalizeH="0" baseline="0" noProof="0" dirty="0" err="1">
                <a:ln>
                  <a:noFill/>
                </a:ln>
                <a:solidFill>
                  <a:srgbClr val="000000"/>
                </a:solidFill>
                <a:effectLst/>
                <a:uLnTx/>
                <a:uFillTx/>
                <a:latin typeface="Calibri"/>
                <a:ea typeface="MS PGothic" charset="0"/>
              </a:rPr>
              <a:t>Nastoupil</a:t>
            </a:r>
            <a:r>
              <a:rPr kumimoji="0" lang="en-US" sz="1600" b="1" i="0" u="none" strike="noStrike" kern="1200" cap="none" spc="0" normalizeH="0" baseline="0" noProof="0" dirty="0">
                <a:ln>
                  <a:noFill/>
                </a:ln>
                <a:solidFill>
                  <a:srgbClr val="000000"/>
                </a:solidFill>
                <a:effectLst/>
                <a:uLnTx/>
                <a:uFillTx/>
                <a:latin typeface="Calibri"/>
                <a:ea typeface="MS PGothic" charset="0"/>
              </a:rPr>
              <a:t>,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Oncologist</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Southwest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S PGothic" charset="0"/>
              </a:rPr>
              <a:t>CommonSpirit</a:t>
            </a:r>
            <a:r>
              <a:rPr kumimoji="0" lang="en-US" sz="1600" b="0" i="0" u="none" strike="noStrike" kern="1200" cap="none" spc="0" normalizeH="0" baseline="0" noProof="0" dirty="0">
                <a:ln>
                  <a:noFill/>
                </a:ln>
                <a:solidFill>
                  <a:srgbClr val="000000"/>
                </a:solidFill>
                <a:effectLst/>
                <a:uLnTx/>
                <a:uFillTx/>
                <a:latin typeface="Calibri"/>
                <a:ea typeface="MS PGothic" charset="0"/>
              </a:rPr>
              <a:t> Mercy Hospital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Durango, Colorado</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772816"/>
            <a:ext cx="1371600" cy="1371600"/>
          </a:xfrm>
          <a:prstGeom prst="rect">
            <a:avLst/>
          </a:prstGeom>
        </p:spPr>
      </p:pic>
      <p:sp>
        <p:nvSpPr>
          <p:cNvPr id="3" name="Text Box 7">
            <a:extLst>
              <a:ext uri="{FF2B5EF4-FFF2-40B4-BE49-F238E27FC236}">
                <a16:creationId xmlns:a16="http://schemas.microsoft.com/office/drawing/2014/main" id="{DFA6D804-E0FE-A475-99FF-31568C34204D}"/>
              </a:ext>
            </a:extLst>
          </p:cNvPr>
          <p:cNvSpPr txBox="1">
            <a:spLocks noChangeArrowheads="1"/>
          </p:cNvSpPr>
          <p:nvPr/>
        </p:nvSpPr>
        <p:spPr bwMode="auto">
          <a:xfrm>
            <a:off x="2054480" y="3942185"/>
            <a:ext cx="468959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a:ea typeface="MS PGothic" charset="0"/>
              </a:rPr>
              <a:t>Tycel</a:t>
            </a:r>
            <a:r>
              <a:rPr kumimoji="0" lang="en-US" sz="1600" b="1" i="0" u="none" strike="noStrike" kern="1200" cap="none" spc="0" normalizeH="0" baseline="0" noProof="0" dirty="0">
                <a:ln>
                  <a:noFill/>
                </a:ln>
                <a:solidFill>
                  <a:srgbClr val="000000"/>
                </a:solidFill>
                <a:effectLst/>
                <a:uLnTx/>
                <a:uFillTx/>
                <a:latin typeface="Calibri"/>
                <a:ea typeface="MS PGothic" charset="0"/>
              </a:rPr>
              <a:t> Phillips, MD, FASCO</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Division of Lymphoma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Hematology and Hematopoietic Cell Transplantation</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City of Hope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Duarte, California </a:t>
            </a:r>
          </a:p>
        </p:txBody>
      </p:sp>
      <p:pic>
        <p:nvPicPr>
          <p:cNvPr id="5" name="Picture 4">
            <a:extLst>
              <a:ext uri="{FF2B5EF4-FFF2-40B4-BE49-F238E27FC236}">
                <a16:creationId xmlns:a16="http://schemas.microsoft.com/office/drawing/2014/main" id="{F2212651-0EEE-7E6D-F18E-4F8BD7902FE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3942185"/>
            <a:ext cx="1371600" cy="1371600"/>
          </a:xfrm>
          <a:prstGeom prst="rect">
            <a:avLst/>
          </a:prstGeom>
        </p:spPr>
      </p:pic>
    </p:spTree>
    <p:extLst>
      <p:ext uri="{BB962C8B-B14F-4D97-AF65-F5344CB8AC3E}">
        <p14:creationId xmlns:p14="http://schemas.microsoft.com/office/powerpoint/2010/main" val="2309292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240953"/>
            <a:ext cx="10012913" cy="1323951"/>
          </a:xfrm>
        </p:spPr>
        <p:txBody>
          <a:bodyPr/>
          <a:lstStyle/>
          <a:p>
            <a:pPr marL="98425" indent="0">
              <a:buNone/>
            </a:pPr>
            <a:r>
              <a:rPr lang="en-US" sz="2500" b="0" dirty="0">
                <a:solidFill>
                  <a:schemeClr val="tx1"/>
                </a:solidFill>
              </a:rPr>
              <a:t>This activity is supported by educational grants from Bristol Myers Squibb and Novartis.</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4151453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533400"/>
            <a:ext cx="12192000" cy="1143000"/>
          </a:xfrm>
        </p:spPr>
        <p:txBody>
          <a:bodyPr wrap="square" anchor="ctr">
            <a:noAutofit/>
          </a:bodyPr>
          <a:lstStyle/>
          <a:p>
            <a:r>
              <a:rPr lang="en-US" sz="3400" dirty="0"/>
              <a:t>Cancer Q&amp;A: Understanding the Role and Reality </a:t>
            </a:r>
            <a:br>
              <a:rPr lang="en-US" sz="3400" dirty="0"/>
            </a:br>
            <a:r>
              <a:rPr lang="en-US" sz="3400" dirty="0"/>
              <a:t>of CAR (Chimeric Antigen Receptor) </a:t>
            </a:r>
            <a:br>
              <a:rPr lang="en-US" sz="3400" dirty="0"/>
            </a:br>
            <a:r>
              <a:rPr lang="en-US" sz="3400" dirty="0"/>
              <a:t>T-Cell Therapy for Non-Hodgkin Lymphoma</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75421"/>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November 12,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75488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Webinar Developed in Partnership with </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0"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Loretta J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Nastoupil</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961379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CAA0B-438C-8843-7DC9-1C66ED202E55}"/>
            </a:ext>
          </a:extLst>
        </p:cNvPr>
        <p:cNvGrpSpPr/>
        <p:nvPr/>
      </p:nvGrpSpPr>
      <p:grpSpPr>
        <a:xfrm>
          <a:off x="0" y="0"/>
          <a:ext cx="0" cy="0"/>
          <a:chOff x="0" y="0"/>
          <a:chExt cx="0" cy="0"/>
        </a:xfrm>
      </p:grpSpPr>
      <p:pic>
        <p:nvPicPr>
          <p:cNvPr id="2" name="Picture 1" descr="A person wearing a headset&#10;&#10;AI-generated content may be incorrect.">
            <a:extLst>
              <a:ext uri="{FF2B5EF4-FFF2-40B4-BE49-F238E27FC236}">
                <a16:creationId xmlns:a16="http://schemas.microsoft.com/office/drawing/2014/main" id="{1AF403FD-DE7C-5961-07CB-E9DD64700DCA}"/>
              </a:ext>
            </a:extLst>
          </p:cNvPr>
          <p:cNvPicPr>
            <a:picLocks noChangeAspect="1"/>
          </p:cNvPicPr>
          <p:nvPr/>
        </p:nvPicPr>
        <p:blipFill>
          <a:blip r:embed="rId2"/>
          <a:stretch>
            <a:fillRect/>
          </a:stretch>
        </p:blipFill>
        <p:spPr>
          <a:xfrm>
            <a:off x="590323" y="258166"/>
            <a:ext cx="3531228" cy="1986316"/>
          </a:xfrm>
          <a:prstGeom prst="rect">
            <a:avLst/>
          </a:prstGeom>
          <a:ln w="57150">
            <a:solidFill>
              <a:schemeClr val="bg1"/>
            </a:solidFill>
          </a:ln>
          <a:effectLst>
            <a:outerShdw blurRad="50800" dist="38100" dir="2700000" algn="tl" rotWithShape="0">
              <a:prstClr val="black">
                <a:alpha val="40000"/>
              </a:prstClr>
            </a:outerShdw>
          </a:effectLst>
        </p:spPr>
      </p:pic>
      <p:pic>
        <p:nvPicPr>
          <p:cNvPr id="4" name="Picture 3" descr="A person smiling with earbuds&#10;&#10;AI-generated content may be incorrect.">
            <a:extLst>
              <a:ext uri="{FF2B5EF4-FFF2-40B4-BE49-F238E27FC236}">
                <a16:creationId xmlns:a16="http://schemas.microsoft.com/office/drawing/2014/main" id="{8761DF74-45AA-8F46-8456-C4105ACCD675}"/>
              </a:ext>
            </a:extLst>
          </p:cNvPr>
          <p:cNvPicPr>
            <a:picLocks noChangeAspect="1"/>
          </p:cNvPicPr>
          <p:nvPr/>
        </p:nvPicPr>
        <p:blipFill>
          <a:blip r:embed="rId3"/>
          <a:stretch>
            <a:fillRect/>
          </a:stretch>
        </p:blipFill>
        <p:spPr>
          <a:xfrm>
            <a:off x="4317857" y="258167"/>
            <a:ext cx="3531228" cy="1986316"/>
          </a:xfrm>
          <a:prstGeom prst="rect">
            <a:avLst/>
          </a:prstGeom>
          <a:ln w="57150">
            <a:solidFill>
              <a:schemeClr val="bg1"/>
            </a:solidFill>
          </a:ln>
          <a:effectLst>
            <a:outerShdw blurRad="50800" dist="38100" dir="2700000" algn="tl" rotWithShape="0">
              <a:prstClr val="black">
                <a:alpha val="40000"/>
              </a:prstClr>
            </a:outerShdw>
          </a:effectLst>
        </p:spPr>
      </p:pic>
      <p:pic>
        <p:nvPicPr>
          <p:cNvPr id="8" name="Picture 7" descr="A person wearing glasses and a hat&#10;&#10;AI-generated content may be incorrect.">
            <a:extLst>
              <a:ext uri="{FF2B5EF4-FFF2-40B4-BE49-F238E27FC236}">
                <a16:creationId xmlns:a16="http://schemas.microsoft.com/office/drawing/2014/main" id="{A6F26CA6-0819-9BC2-5438-1A51FEFA9910}"/>
              </a:ext>
            </a:extLst>
          </p:cNvPr>
          <p:cNvPicPr>
            <a:picLocks noChangeAspect="1"/>
          </p:cNvPicPr>
          <p:nvPr/>
        </p:nvPicPr>
        <p:blipFill>
          <a:blip r:embed="rId4"/>
          <a:stretch>
            <a:fillRect/>
          </a:stretch>
        </p:blipFill>
        <p:spPr>
          <a:xfrm>
            <a:off x="590323" y="2449313"/>
            <a:ext cx="3531230" cy="1986317"/>
          </a:xfrm>
          <a:prstGeom prst="rect">
            <a:avLst/>
          </a:prstGeom>
          <a:ln w="57150">
            <a:solidFill>
              <a:schemeClr val="bg1"/>
            </a:solidFill>
          </a:ln>
          <a:effectLst>
            <a:outerShdw blurRad="50800" dist="38100" dir="2700000" algn="tl" rotWithShape="0">
              <a:prstClr val="black">
                <a:alpha val="40000"/>
              </a:prstClr>
            </a:outerShdw>
          </a:effectLst>
        </p:spPr>
      </p:pic>
      <p:pic>
        <p:nvPicPr>
          <p:cNvPr id="13" name="Picture 12" descr="A person wearing glasses and a black jacket&#10;&#10;AI-generated content may be incorrect.">
            <a:extLst>
              <a:ext uri="{FF2B5EF4-FFF2-40B4-BE49-F238E27FC236}">
                <a16:creationId xmlns:a16="http://schemas.microsoft.com/office/drawing/2014/main" id="{7726D74C-66E9-1E56-248F-39C8747BADC4}"/>
              </a:ext>
            </a:extLst>
          </p:cNvPr>
          <p:cNvPicPr>
            <a:picLocks noChangeAspect="1"/>
          </p:cNvPicPr>
          <p:nvPr/>
        </p:nvPicPr>
        <p:blipFill>
          <a:blip r:embed="rId5"/>
          <a:stretch>
            <a:fillRect/>
          </a:stretch>
        </p:blipFill>
        <p:spPr>
          <a:xfrm>
            <a:off x="4317855" y="2449313"/>
            <a:ext cx="3531228" cy="1986316"/>
          </a:xfrm>
          <a:prstGeom prst="rect">
            <a:avLst/>
          </a:prstGeom>
          <a:ln w="57150">
            <a:solidFill>
              <a:schemeClr val="bg1"/>
            </a:solidFill>
          </a:ln>
          <a:effectLst>
            <a:outerShdw blurRad="50800" dist="38100" dir="2700000" algn="tl" rotWithShape="0">
              <a:prstClr val="black">
                <a:alpha val="40000"/>
              </a:prstClr>
            </a:outerShdw>
          </a:effectLst>
        </p:spPr>
      </p:pic>
      <p:pic>
        <p:nvPicPr>
          <p:cNvPr id="14" name="Picture 13" descr="A person wearing headphones&#10;&#10;AI-generated content may be incorrect.">
            <a:extLst>
              <a:ext uri="{FF2B5EF4-FFF2-40B4-BE49-F238E27FC236}">
                <a16:creationId xmlns:a16="http://schemas.microsoft.com/office/drawing/2014/main" id="{4895725E-B14A-3348-496F-00BCEDA1824E}"/>
              </a:ext>
            </a:extLst>
          </p:cNvPr>
          <p:cNvPicPr>
            <a:picLocks noChangeAspect="1"/>
          </p:cNvPicPr>
          <p:nvPr/>
        </p:nvPicPr>
        <p:blipFill>
          <a:blip r:embed="rId6"/>
          <a:stretch>
            <a:fillRect/>
          </a:stretch>
        </p:blipFill>
        <p:spPr>
          <a:xfrm>
            <a:off x="2355935" y="4640461"/>
            <a:ext cx="3531231" cy="1986317"/>
          </a:xfrm>
          <a:prstGeom prst="rect">
            <a:avLst/>
          </a:prstGeom>
          <a:ln w="57150">
            <a:solidFill>
              <a:schemeClr val="bg1"/>
            </a:solidFill>
          </a:ln>
          <a:effectLst>
            <a:outerShdw blurRad="50800" dist="38100" dir="2700000" algn="tl" rotWithShape="0">
              <a:prstClr val="black">
                <a:alpha val="40000"/>
              </a:prstClr>
            </a:outerShdw>
          </a:effectLst>
        </p:spPr>
      </p:pic>
      <p:pic>
        <p:nvPicPr>
          <p:cNvPr id="16" name="Picture 15" descr="A person wearing headphones&#10;&#10;AI-generated content may be incorrect.">
            <a:extLst>
              <a:ext uri="{FF2B5EF4-FFF2-40B4-BE49-F238E27FC236}">
                <a16:creationId xmlns:a16="http://schemas.microsoft.com/office/drawing/2014/main" id="{753C1C44-DF8C-29BB-1294-6C0F33323E0D}"/>
              </a:ext>
            </a:extLst>
          </p:cNvPr>
          <p:cNvPicPr>
            <a:picLocks noChangeAspect="1"/>
          </p:cNvPicPr>
          <p:nvPr/>
        </p:nvPicPr>
        <p:blipFill>
          <a:blip r:embed="rId7"/>
          <a:stretch>
            <a:fillRect/>
          </a:stretch>
        </p:blipFill>
        <p:spPr>
          <a:xfrm>
            <a:off x="6083467" y="4640461"/>
            <a:ext cx="3531230" cy="1986317"/>
          </a:xfrm>
          <a:prstGeom prst="rect">
            <a:avLst/>
          </a:prstGeom>
          <a:ln w="57150">
            <a:solidFill>
              <a:schemeClr val="bg1"/>
            </a:solidFill>
          </a:ln>
          <a:effectLst>
            <a:outerShdw blurRad="50800" dist="38100" dir="2700000" algn="tl" rotWithShape="0">
              <a:prstClr val="black">
                <a:alpha val="40000"/>
              </a:prstClr>
            </a:outerShdw>
          </a:effectLst>
        </p:spPr>
      </p:pic>
      <p:pic>
        <p:nvPicPr>
          <p:cNvPr id="17" name="Picture 16" descr="A person wearing a headset&#10;&#10;AI-generated content may be incorrect.">
            <a:extLst>
              <a:ext uri="{FF2B5EF4-FFF2-40B4-BE49-F238E27FC236}">
                <a16:creationId xmlns:a16="http://schemas.microsoft.com/office/drawing/2014/main" id="{1A6C3D38-BC3A-B576-B3DC-9426707EB5A5}"/>
              </a:ext>
            </a:extLst>
          </p:cNvPr>
          <p:cNvPicPr>
            <a:picLocks noChangeAspect="1"/>
          </p:cNvPicPr>
          <p:nvPr/>
        </p:nvPicPr>
        <p:blipFill>
          <a:blip r:embed="rId8"/>
          <a:stretch>
            <a:fillRect/>
          </a:stretch>
        </p:blipFill>
        <p:spPr>
          <a:xfrm>
            <a:off x="8045385" y="258166"/>
            <a:ext cx="3531229" cy="1986316"/>
          </a:xfrm>
          <a:prstGeom prst="rect">
            <a:avLst/>
          </a:prstGeom>
          <a:ln w="57150">
            <a:solidFill>
              <a:schemeClr val="bg1"/>
            </a:solidFill>
          </a:ln>
          <a:effectLst>
            <a:outerShdw blurRad="50800" dist="38100" dir="2700000" algn="tl" rotWithShape="0">
              <a:prstClr val="black">
                <a:alpha val="40000"/>
              </a:prstClr>
            </a:outerShdw>
          </a:effectLst>
        </p:spPr>
      </p:pic>
      <p:pic>
        <p:nvPicPr>
          <p:cNvPr id="5" name="Picture 4" descr="A person wearing headphones&#10;&#10;AI-generated content may be incorrect.">
            <a:extLst>
              <a:ext uri="{FF2B5EF4-FFF2-40B4-BE49-F238E27FC236}">
                <a16:creationId xmlns:a16="http://schemas.microsoft.com/office/drawing/2014/main" id="{69626BF3-7ED2-081A-A588-C16D98FE9291}"/>
              </a:ext>
            </a:extLst>
          </p:cNvPr>
          <p:cNvPicPr>
            <a:picLocks noChangeAspect="1"/>
          </p:cNvPicPr>
          <p:nvPr/>
        </p:nvPicPr>
        <p:blipFill>
          <a:blip r:embed="rId9"/>
          <a:stretch>
            <a:fillRect/>
          </a:stretch>
        </p:blipFill>
        <p:spPr>
          <a:xfrm>
            <a:off x="8045385" y="2449313"/>
            <a:ext cx="3581334" cy="2014500"/>
          </a:xfrm>
          <a:prstGeom prst="rect">
            <a:avLst/>
          </a:prstGeom>
          <a:ln w="57150">
            <a:solidFill>
              <a:schemeClr val="bg1"/>
            </a:solidFill>
          </a:ln>
        </p:spPr>
      </p:pic>
    </p:spTree>
    <p:extLst>
      <p:ext uri="{BB962C8B-B14F-4D97-AF65-F5344CB8AC3E}">
        <p14:creationId xmlns:p14="http://schemas.microsoft.com/office/powerpoint/2010/main" val="2689658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EAFE2-4DEB-9B39-D43F-1E3854F934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CDC157-0DC8-F1A9-DD7F-8159755753C8}"/>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CAR T-Cell Therapy for Non-Hodgkin Lymphoma</a:t>
            </a:r>
          </a:p>
        </p:txBody>
      </p:sp>
      <p:sp>
        <p:nvSpPr>
          <p:cNvPr id="6" name="Content Placeholder 5">
            <a:extLst>
              <a:ext uri="{FF2B5EF4-FFF2-40B4-BE49-F238E27FC236}">
                <a16:creationId xmlns:a16="http://schemas.microsoft.com/office/drawing/2014/main" id="{E289D4F3-D982-DE1A-3693-5C6262772744}"/>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16275BF3-A446-1DF9-8267-848DE83E4D96}"/>
              </a:ext>
            </a:extLst>
          </p:cNvPr>
          <p:cNvSpPr txBox="1">
            <a:spLocks/>
          </p:cNvSpPr>
          <p:nvPr/>
        </p:nvSpPr>
        <p:spPr bwMode="auto">
          <a:xfrm>
            <a:off x="1003385" y="1437848"/>
            <a:ext cx="10225136"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Introduction: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About This Program</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Overview of CAR T-Cell Therapy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2: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Potential Treatment Benefits of CAR T-Cell Therapy </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CRS (Cytokine Release Syndrome) and ICANS (Immune Effector Cell-Associated Neurotoxicity Syndrome)</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4: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Finding Information About CAR T; Clinical Trials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Financial Issues; Risk of Infection</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6: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Coping with Anxiety; Healing and Moving On </a:t>
            </a:r>
          </a:p>
        </p:txBody>
      </p:sp>
    </p:spTree>
    <p:custDataLst>
      <p:tags r:id="rId1"/>
    </p:custDataLst>
    <p:extLst>
      <p:ext uri="{BB962C8B-B14F-4D97-AF65-F5344CB8AC3E}">
        <p14:creationId xmlns:p14="http://schemas.microsoft.com/office/powerpoint/2010/main" val="490266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CCFC1-26FE-A490-52FD-B2040FFB295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A24B8FC-6637-AC2B-5C82-D2C20963B6F6}"/>
              </a:ext>
            </a:extLst>
          </p:cNvPr>
          <p:cNvSpPr/>
          <p:nvPr/>
        </p:nvSpPr>
        <p:spPr bwMode="auto">
          <a:xfrm>
            <a:off x="643018" y="1412776"/>
            <a:ext cx="10945870" cy="43074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7DEF197-1495-D905-E3B0-57E5AE7B4283}"/>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CAR T-Cell Therapy for Non-Hodgkin Lymphoma</a:t>
            </a:r>
          </a:p>
        </p:txBody>
      </p:sp>
      <p:sp>
        <p:nvSpPr>
          <p:cNvPr id="6" name="Content Placeholder 5">
            <a:extLst>
              <a:ext uri="{FF2B5EF4-FFF2-40B4-BE49-F238E27FC236}">
                <a16:creationId xmlns:a16="http://schemas.microsoft.com/office/drawing/2014/main" id="{363936B5-FF1D-2D82-8962-3C26EC6A58D4}"/>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50547FCF-AB6E-481C-D722-C9649F49F22B}"/>
              </a:ext>
            </a:extLst>
          </p:cNvPr>
          <p:cNvSpPr txBox="1">
            <a:spLocks/>
          </p:cNvSpPr>
          <p:nvPr/>
        </p:nvSpPr>
        <p:spPr bwMode="auto">
          <a:xfrm>
            <a:off x="1003385" y="1437848"/>
            <a:ext cx="10225136"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FFFFFF"/>
                </a:solidFill>
                <a:effectLst/>
                <a:uLnTx/>
                <a:uFillTx/>
                <a:latin typeface="Calibri" charset="0"/>
                <a:ea typeface="MS PGothic" pitchFamily="34" charset="-128"/>
              </a:rPr>
              <a:t>Introduction: About This Program</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Overview of CAR T-Cell Therapy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2: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Potential Treatment Benefits of CAR T-Cell Therapy </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CRS (Cytokine Release Syndrome) and ICANS (Immune Effector Cell-Associated Neurotoxicity Syndrome)</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4: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Finding Information About CAR T; Clinical Trials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Financial Issues; Risk of Infection</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6: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Coping with Anxiety; Healing and Moving On </a:t>
            </a:r>
          </a:p>
        </p:txBody>
      </p:sp>
    </p:spTree>
    <p:custDataLst>
      <p:tags r:id="rId1"/>
    </p:custDataLst>
    <p:extLst>
      <p:ext uri="{BB962C8B-B14F-4D97-AF65-F5344CB8AC3E}">
        <p14:creationId xmlns:p14="http://schemas.microsoft.com/office/powerpoint/2010/main" val="1105357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Cancer Q&amp;A: Addressing Common Questions Posed by </a:t>
            </a:r>
            <a:br>
              <a:rPr lang="en-US" sz="3600" dirty="0"/>
            </a:br>
            <a:r>
              <a:rPr lang="en-US" sz="3600" dirty="0"/>
              <a:t>Patients with Relapsed/Refractory Multiple Myeloma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July 23,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6:00 PM – 7:00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56682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Live Webinar for Patients, Developed in Partnership with </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Natalie S Callander,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a:t>
            </a:r>
          </a:p>
        </p:txBody>
      </p:sp>
    </p:spTree>
    <p:custDataLst>
      <p:tags r:id="rId1"/>
    </p:custDataLst>
    <p:extLst>
      <p:ext uri="{BB962C8B-B14F-4D97-AF65-F5344CB8AC3E}">
        <p14:creationId xmlns:p14="http://schemas.microsoft.com/office/powerpoint/2010/main" val="6644670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Cancer Q&amp;A: Addressing Common Questions Posed by </a:t>
            </a:r>
            <a:br>
              <a:rPr lang="en-US" sz="3600" dirty="0"/>
            </a:br>
            <a:r>
              <a:rPr lang="en-US" sz="3600" dirty="0"/>
              <a:t>Patients with Relapsed/Refractory Multiple Myeloma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August 7,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59615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Webinar Developed in Partnership with </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Natalie S Callander,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a:t>
            </a:r>
          </a:p>
        </p:txBody>
      </p:sp>
    </p:spTree>
    <p:custDataLst>
      <p:tags r:id="rId1"/>
    </p:custDataLst>
    <p:extLst>
      <p:ext uri="{BB962C8B-B14F-4D97-AF65-F5344CB8AC3E}">
        <p14:creationId xmlns:p14="http://schemas.microsoft.com/office/powerpoint/2010/main" val="799588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CF7E6-95D7-DFAA-183C-22B641BAB6F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8F02C6B-5669-B1D1-E1A9-B9BD9A9EEE7A}"/>
              </a:ext>
            </a:extLst>
          </p:cNvPr>
          <p:cNvPicPr>
            <a:picLocks noChangeAspect="1"/>
          </p:cNvPicPr>
          <p:nvPr/>
        </p:nvPicPr>
        <p:blipFill>
          <a:blip r:embed="rId2"/>
          <a:srcRect/>
          <a:stretch/>
        </p:blipFill>
        <p:spPr>
          <a:xfrm>
            <a:off x="2286000" y="228600"/>
            <a:ext cx="3086100" cy="617220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8595BC22-C63C-7041-461F-6AE1DC34BE33}"/>
              </a:ext>
            </a:extLst>
          </p:cNvPr>
          <p:cNvPicPr>
            <a:picLocks noChangeAspect="1"/>
          </p:cNvPicPr>
          <p:nvPr/>
        </p:nvPicPr>
        <p:blipFill>
          <a:blip r:embed="rId3"/>
          <a:srcRect/>
          <a:stretch/>
        </p:blipFill>
        <p:spPr>
          <a:xfrm>
            <a:off x="6400800" y="228600"/>
            <a:ext cx="3086100" cy="6172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291398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F979DF8-1807-DB19-69EA-B8AB8DC5AAEA}"/>
            </a:ext>
          </a:extLst>
        </p:cNvPr>
        <p:cNvGrpSpPr/>
        <p:nvPr/>
      </p:nvGrpSpPr>
      <p:grpSpPr>
        <a:xfrm>
          <a:off x="0" y="0"/>
          <a:ext cx="0" cy="0"/>
          <a:chOff x="0" y="0"/>
          <a:chExt cx="0" cy="0"/>
        </a:xfrm>
      </p:grpSpPr>
      <p:pic>
        <p:nvPicPr>
          <p:cNvPr id="3" name="Picture 2" descr="A collage of people with headsets&#10;&#10;AI-generated content may be incorrect.">
            <a:extLst>
              <a:ext uri="{FF2B5EF4-FFF2-40B4-BE49-F238E27FC236}">
                <a16:creationId xmlns:a16="http://schemas.microsoft.com/office/drawing/2014/main" id="{FA19BC69-347F-4E33-9318-F05A321E59F6}"/>
              </a:ext>
            </a:extLst>
          </p:cNvPr>
          <p:cNvPicPr>
            <a:picLocks noChangeAspect="1"/>
          </p:cNvPicPr>
          <p:nvPr/>
        </p:nvPicPr>
        <p:blipFill>
          <a:blip r:embed="rId2"/>
          <a:stretch>
            <a:fillRect/>
          </a:stretch>
        </p:blipFill>
        <p:spPr>
          <a:xfrm>
            <a:off x="258979" y="248016"/>
            <a:ext cx="6698268" cy="3631797"/>
          </a:xfrm>
          <a:prstGeom prst="rect">
            <a:avLst/>
          </a:prstGeom>
          <a:ln w="50800">
            <a:solidFill>
              <a:schemeClr val="bg1"/>
            </a:solidFill>
          </a:ln>
          <a:effectLst>
            <a:outerShdw blurRad="50800" dist="38100" dir="2700000" algn="tl" rotWithShape="0">
              <a:prstClr val="black">
                <a:alpha val="40000"/>
              </a:prstClr>
            </a:outerShdw>
          </a:effectLst>
        </p:spPr>
      </p:pic>
      <p:pic>
        <p:nvPicPr>
          <p:cNvPr id="6" name="Picture 5" descr="A person wearing a headset&#10;&#10;AI-generated content may be incorrect.">
            <a:extLst>
              <a:ext uri="{FF2B5EF4-FFF2-40B4-BE49-F238E27FC236}">
                <a16:creationId xmlns:a16="http://schemas.microsoft.com/office/drawing/2014/main" id="{A395B917-2985-C616-A797-9926999459A7}"/>
              </a:ext>
            </a:extLst>
          </p:cNvPr>
          <p:cNvPicPr>
            <a:picLocks noChangeAspect="1"/>
          </p:cNvPicPr>
          <p:nvPr/>
        </p:nvPicPr>
        <p:blipFill>
          <a:blip r:embed="rId3"/>
          <a:stretch>
            <a:fillRect/>
          </a:stretch>
        </p:blipFill>
        <p:spPr>
          <a:xfrm>
            <a:off x="6350430" y="4148176"/>
            <a:ext cx="4343400" cy="2443163"/>
          </a:xfrm>
          <a:prstGeom prst="rect">
            <a:avLst/>
          </a:prstGeom>
          <a:ln w="50800">
            <a:solidFill>
              <a:schemeClr val="bg1"/>
            </a:solidFill>
          </a:ln>
          <a:effectLst>
            <a:outerShdw blurRad="50800" dist="38100" dir="2700000" algn="tl" rotWithShape="0">
              <a:prstClr val="black">
                <a:alpha val="40000"/>
              </a:prstClr>
            </a:outerShdw>
          </a:effectLst>
        </p:spPr>
      </p:pic>
      <p:pic>
        <p:nvPicPr>
          <p:cNvPr id="9" name="Picture 8" descr="A person wearing glasses&#10;&#10;AI-generated content may be incorrect.">
            <a:extLst>
              <a:ext uri="{FF2B5EF4-FFF2-40B4-BE49-F238E27FC236}">
                <a16:creationId xmlns:a16="http://schemas.microsoft.com/office/drawing/2014/main" id="{75A74368-F444-A2F0-6C44-CE783FEA4F9B}"/>
              </a:ext>
            </a:extLst>
          </p:cNvPr>
          <p:cNvPicPr>
            <a:picLocks noChangeAspect="1"/>
          </p:cNvPicPr>
          <p:nvPr/>
        </p:nvPicPr>
        <p:blipFill>
          <a:blip r:embed="rId4"/>
          <a:stretch>
            <a:fillRect/>
          </a:stretch>
        </p:blipFill>
        <p:spPr>
          <a:xfrm>
            <a:off x="838200" y="4133851"/>
            <a:ext cx="4343400" cy="2443163"/>
          </a:xfrm>
          <a:prstGeom prst="rect">
            <a:avLst/>
          </a:prstGeom>
          <a:ln w="50800">
            <a:solidFill>
              <a:schemeClr val="bg1"/>
            </a:solidFill>
          </a:ln>
          <a:effectLst>
            <a:outerShdw blurRad="50800" dist="38100" dir="2700000" algn="tl" rotWithShape="0">
              <a:prstClr val="black">
                <a:alpha val="40000"/>
              </a:prstClr>
            </a:outerShdw>
          </a:effectLst>
        </p:spPr>
      </p:pic>
      <p:pic>
        <p:nvPicPr>
          <p:cNvPr id="12" name="Picture 11" descr="A person wearing a headset&#10;&#10;AI-generated content may be incorrect.">
            <a:extLst>
              <a:ext uri="{FF2B5EF4-FFF2-40B4-BE49-F238E27FC236}">
                <a16:creationId xmlns:a16="http://schemas.microsoft.com/office/drawing/2014/main" id="{D83ABB1A-5F81-8D1B-8429-E2E92FB054AE}"/>
              </a:ext>
            </a:extLst>
          </p:cNvPr>
          <p:cNvPicPr>
            <a:picLocks noChangeAspect="1"/>
          </p:cNvPicPr>
          <p:nvPr/>
        </p:nvPicPr>
        <p:blipFill>
          <a:blip r:embed="rId5"/>
          <a:stretch>
            <a:fillRect/>
          </a:stretch>
        </p:blipFill>
        <p:spPr>
          <a:xfrm>
            <a:off x="7391400" y="609600"/>
            <a:ext cx="4343400" cy="2443163"/>
          </a:xfrm>
          <a:prstGeom prst="rect">
            <a:avLst/>
          </a:prstGeom>
          <a:ln w="508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74827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556792"/>
            <a:ext cx="10084919" cy="4799013"/>
          </a:xfrm>
        </p:spPr>
        <p:txBody>
          <a:bodyPr/>
          <a:lstStyle/>
          <a:p>
            <a:pPr marL="98425" indent="0">
              <a:buNone/>
            </a:pPr>
            <a:r>
              <a:rPr lang="en-US" sz="2500" b="0" dirty="0">
                <a:solidFill>
                  <a:schemeClr val="tx1"/>
                </a:solidFill>
              </a:rPr>
              <a:t>This activity is supported by educational grants from Bristol Myers Squibb and Novartis.</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A person wearing headphones&#10;&#10;AI-generated content may be incorrect.">
            <a:extLst>
              <a:ext uri="{FF2B5EF4-FFF2-40B4-BE49-F238E27FC236}">
                <a16:creationId xmlns:a16="http://schemas.microsoft.com/office/drawing/2014/main" id="{83376263-9AE4-A09C-F898-0FC359620963}"/>
              </a:ext>
            </a:extLst>
          </p:cNvPr>
          <p:cNvPicPr>
            <a:picLocks noChangeAspect="1"/>
          </p:cNvPicPr>
          <p:nvPr/>
        </p:nvPicPr>
        <p:blipFill>
          <a:blip r:embed="rId2"/>
          <a:stretch>
            <a:fillRect/>
          </a:stretch>
        </p:blipFill>
        <p:spPr>
          <a:xfrm>
            <a:off x="973811" y="155256"/>
            <a:ext cx="3749040" cy="2108835"/>
          </a:xfrm>
          <a:prstGeom prst="rect">
            <a:avLst/>
          </a:prstGeom>
          <a:ln w="50800">
            <a:solidFill>
              <a:schemeClr val="bg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6C8A2E4A-07B9-AABE-6A51-22B119DDEFFE}"/>
              </a:ext>
            </a:extLst>
          </p:cNvPr>
          <p:cNvPicPr>
            <a:picLocks noChangeAspect="1"/>
          </p:cNvPicPr>
          <p:nvPr/>
        </p:nvPicPr>
        <p:blipFill>
          <a:blip r:embed="rId3"/>
          <a:srcRect/>
          <a:stretch/>
        </p:blipFill>
        <p:spPr>
          <a:xfrm>
            <a:off x="6931618" y="235655"/>
            <a:ext cx="3749040" cy="1939792"/>
          </a:xfrm>
          <a:prstGeom prst="rect">
            <a:avLst/>
          </a:prstGeom>
          <a:ln w="50800">
            <a:solidFill>
              <a:schemeClr val="bg1"/>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B060E776-9435-71D3-8214-5D9027373E40}"/>
              </a:ext>
            </a:extLst>
          </p:cNvPr>
          <p:cNvPicPr>
            <a:picLocks noChangeAspect="1"/>
          </p:cNvPicPr>
          <p:nvPr/>
        </p:nvPicPr>
        <p:blipFill>
          <a:blip r:embed="rId4"/>
          <a:srcRect/>
          <a:stretch/>
        </p:blipFill>
        <p:spPr>
          <a:xfrm>
            <a:off x="7924800" y="2463387"/>
            <a:ext cx="3749040" cy="1930599"/>
          </a:xfrm>
          <a:prstGeom prst="rect">
            <a:avLst/>
          </a:prstGeom>
          <a:ln w="50800">
            <a:solidFill>
              <a:schemeClr val="bg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93681D94-3158-DC21-D953-B15F6CE950B1}"/>
              </a:ext>
            </a:extLst>
          </p:cNvPr>
          <p:cNvPicPr>
            <a:picLocks noChangeAspect="1"/>
          </p:cNvPicPr>
          <p:nvPr/>
        </p:nvPicPr>
        <p:blipFill>
          <a:blip r:embed="rId5"/>
          <a:srcRect/>
          <a:stretch/>
        </p:blipFill>
        <p:spPr>
          <a:xfrm>
            <a:off x="6665563" y="4690670"/>
            <a:ext cx="3749040" cy="1922349"/>
          </a:xfrm>
          <a:prstGeom prst="rect">
            <a:avLst/>
          </a:prstGeom>
          <a:ln w="50800">
            <a:solidFill>
              <a:schemeClr val="bg1"/>
            </a:solidFill>
          </a:ln>
          <a:effectLst>
            <a:outerShdw blurRad="50800" dist="38100" dir="2700000" algn="tl" rotWithShape="0">
              <a:prstClr val="black">
                <a:alpha val="40000"/>
              </a:prstClr>
            </a:outerShdw>
          </a:effectLst>
        </p:spPr>
      </p:pic>
      <p:pic>
        <p:nvPicPr>
          <p:cNvPr id="2" name="Picture 1" descr="A person wearing headphones&#10;&#10;AI-generated content may be incorrect.">
            <a:extLst>
              <a:ext uri="{FF2B5EF4-FFF2-40B4-BE49-F238E27FC236}">
                <a16:creationId xmlns:a16="http://schemas.microsoft.com/office/drawing/2014/main" id="{0C328642-A3C9-07CA-D363-97CBADC78FB9}"/>
              </a:ext>
            </a:extLst>
          </p:cNvPr>
          <p:cNvPicPr>
            <a:picLocks noChangeAspect="1"/>
          </p:cNvPicPr>
          <p:nvPr/>
        </p:nvPicPr>
        <p:blipFill>
          <a:blip r:embed="rId6"/>
          <a:stretch>
            <a:fillRect/>
          </a:stretch>
        </p:blipFill>
        <p:spPr>
          <a:xfrm>
            <a:off x="609600" y="4744177"/>
            <a:ext cx="3657600" cy="1961423"/>
          </a:xfrm>
          <a:prstGeom prst="rect">
            <a:avLst/>
          </a:prstGeom>
          <a:ln w="50800">
            <a:solidFill>
              <a:schemeClr val="bg1"/>
            </a:solidFill>
          </a:ln>
          <a:effectLst>
            <a:outerShdw blurRad="50800" dist="38100" dir="2700000" algn="tl" rotWithShape="0">
              <a:prstClr val="black">
                <a:alpha val="40000"/>
              </a:prstClr>
            </a:outerShdw>
          </a:effectLst>
        </p:spPr>
      </p:pic>
      <p:pic>
        <p:nvPicPr>
          <p:cNvPr id="3" name="Picture 2" descr="A person wearing glasses and a suit&#10;&#10;AI-generated content may be incorrect.">
            <a:extLst>
              <a:ext uri="{FF2B5EF4-FFF2-40B4-BE49-F238E27FC236}">
                <a16:creationId xmlns:a16="http://schemas.microsoft.com/office/drawing/2014/main" id="{31A009F3-305D-FCF3-6B57-0BAAE5697D61}"/>
              </a:ext>
            </a:extLst>
          </p:cNvPr>
          <p:cNvPicPr>
            <a:picLocks noChangeAspect="1"/>
          </p:cNvPicPr>
          <p:nvPr/>
        </p:nvPicPr>
        <p:blipFill>
          <a:blip r:embed="rId7"/>
          <a:stretch>
            <a:fillRect/>
          </a:stretch>
        </p:blipFill>
        <p:spPr>
          <a:xfrm>
            <a:off x="1828800" y="2513588"/>
            <a:ext cx="3657600" cy="1979353"/>
          </a:xfrm>
          <a:prstGeom prst="rect">
            <a:avLst/>
          </a:prstGeom>
          <a:ln w="508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714821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5EB7B-4E13-4638-2479-59C3EE24A8D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91E4C06-8846-D85F-CFE2-B4357232AD89}"/>
              </a:ext>
            </a:extLst>
          </p:cNvPr>
          <p:cNvSpPr/>
          <p:nvPr/>
        </p:nvSpPr>
        <p:spPr bwMode="auto">
          <a:xfrm>
            <a:off x="643018" y="1990148"/>
            <a:ext cx="10945870" cy="43074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818B686-095D-CC9E-AAA0-EB6E094A5D89}"/>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CAR T-Cell Therapy for Non-Hodgkin Lymphoma</a:t>
            </a:r>
          </a:p>
        </p:txBody>
      </p:sp>
      <p:sp>
        <p:nvSpPr>
          <p:cNvPr id="6" name="Content Placeholder 5">
            <a:extLst>
              <a:ext uri="{FF2B5EF4-FFF2-40B4-BE49-F238E27FC236}">
                <a16:creationId xmlns:a16="http://schemas.microsoft.com/office/drawing/2014/main" id="{39D85B42-374C-6B67-E966-CA4B71FD6749}"/>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2AC7A96E-12BB-0691-B10A-1BDAE90F562E}"/>
              </a:ext>
            </a:extLst>
          </p:cNvPr>
          <p:cNvSpPr txBox="1">
            <a:spLocks/>
          </p:cNvSpPr>
          <p:nvPr/>
        </p:nvSpPr>
        <p:spPr bwMode="auto">
          <a:xfrm>
            <a:off x="1003385" y="1437848"/>
            <a:ext cx="10225136"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Introduction: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About This Program</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FFFFFF"/>
                </a:solidFill>
                <a:effectLst/>
                <a:uLnTx/>
                <a:uFillTx/>
                <a:latin typeface="Calibri" charset="0"/>
                <a:ea typeface="MS PGothic" pitchFamily="34" charset="-128"/>
              </a:rPr>
              <a:t>Module 1: Overview of CAR T-Cell Therapy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2: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Potential Treatment Benefits of CAR T-Cell Therapy </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CRS (Cytokine Release Syndrome) and ICANS (Immune Effector Cell-Associated Neurotoxicity Syndrome)</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4: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Finding Information About CAR T; Clinical Trials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Financial Issues; Risk of Infection</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6: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Coping with Anxiety; Healing and Moving On </a:t>
            </a:r>
          </a:p>
        </p:txBody>
      </p:sp>
    </p:spTree>
    <p:custDataLst>
      <p:tags r:id="rId1"/>
    </p:custDataLst>
    <p:extLst>
      <p:ext uri="{BB962C8B-B14F-4D97-AF65-F5344CB8AC3E}">
        <p14:creationId xmlns:p14="http://schemas.microsoft.com/office/powerpoint/2010/main" val="3200661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42C17-43A9-29FD-A1D2-0F352F7B0C08}"/>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5FC8215D-0CCA-A125-2323-82C4F224C791}"/>
              </a:ext>
            </a:extLst>
          </p:cNvPr>
          <p:cNvSpPr/>
          <p:nvPr/>
        </p:nvSpPr>
        <p:spPr bwMode="auto">
          <a:xfrm>
            <a:off x="667970" y="548679"/>
            <a:ext cx="10856062" cy="136815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3" name="Title 1">
            <a:extLst>
              <a:ext uri="{FF2B5EF4-FFF2-40B4-BE49-F238E27FC236}">
                <a16:creationId xmlns:a16="http://schemas.microsoft.com/office/drawing/2014/main" id="{5FBF8E2B-6DEE-3309-22FF-7B2F71F3BBB2}"/>
              </a:ext>
            </a:extLst>
          </p:cNvPr>
          <p:cNvSpPr>
            <a:spLocks noGrp="1"/>
          </p:cNvSpPr>
          <p:nvPr>
            <p:ph type="title"/>
          </p:nvPr>
        </p:nvSpPr>
        <p:spPr>
          <a:xfrm>
            <a:off x="1641475" y="549275"/>
            <a:ext cx="8909050" cy="1367557"/>
          </a:xfrm>
        </p:spPr>
        <p:txBody>
          <a:bodyPr lIns="91440" tIns="91440" rIns="91440" bIns="182880"/>
          <a:lstStyle/>
          <a:p>
            <a:r>
              <a:rPr lang="en-US" sz="3600" dirty="0">
                <a:solidFill>
                  <a:schemeClr val="bg1"/>
                </a:solidFill>
              </a:rPr>
              <a:t>Overview of CAR T-cell therapy</a:t>
            </a:r>
          </a:p>
        </p:txBody>
      </p:sp>
      <p:pic>
        <p:nvPicPr>
          <p:cNvPr id="4" name="Picture 3" descr="A person smiling with earbuds&#10;&#10;AI-generated content may be incorrect.">
            <a:extLst>
              <a:ext uri="{FF2B5EF4-FFF2-40B4-BE49-F238E27FC236}">
                <a16:creationId xmlns:a16="http://schemas.microsoft.com/office/drawing/2014/main" id="{FC454AA8-E775-78BA-6189-EC07394AC711}"/>
              </a:ext>
            </a:extLst>
          </p:cNvPr>
          <p:cNvPicPr>
            <a:picLocks noChangeAspect="1"/>
          </p:cNvPicPr>
          <p:nvPr/>
        </p:nvPicPr>
        <p:blipFill>
          <a:blip r:embed="rId2"/>
          <a:stretch>
            <a:fillRect/>
          </a:stretch>
        </p:blipFill>
        <p:spPr>
          <a:xfrm>
            <a:off x="6455173" y="2524997"/>
            <a:ext cx="5063963" cy="2848479"/>
          </a:xfrm>
          <a:prstGeom prst="rect">
            <a:avLst/>
          </a:prstGeom>
          <a:effectLst>
            <a:outerShdw blurRad="50800" dist="38100" dir="2700000" algn="tl" rotWithShape="0">
              <a:prstClr val="black">
                <a:alpha val="40000"/>
              </a:prstClr>
            </a:outerShdw>
          </a:effectLst>
        </p:spPr>
      </p:pic>
      <p:pic>
        <p:nvPicPr>
          <p:cNvPr id="7" name="Picture 6" descr="A person wearing a headset&#10;&#10;AI-generated content may be incorrect.">
            <a:extLst>
              <a:ext uri="{FF2B5EF4-FFF2-40B4-BE49-F238E27FC236}">
                <a16:creationId xmlns:a16="http://schemas.microsoft.com/office/drawing/2014/main" id="{CD1D6E54-5571-175B-65EE-AC91A9E885FF}"/>
              </a:ext>
            </a:extLst>
          </p:cNvPr>
          <p:cNvPicPr>
            <a:picLocks noChangeAspect="1"/>
          </p:cNvPicPr>
          <p:nvPr/>
        </p:nvPicPr>
        <p:blipFill>
          <a:blip r:embed="rId3"/>
          <a:stretch>
            <a:fillRect/>
          </a:stretch>
        </p:blipFill>
        <p:spPr>
          <a:xfrm>
            <a:off x="667968" y="2524997"/>
            <a:ext cx="5063963" cy="28484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6361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33616F-D6CC-A410-9336-E2C6109074AF}"/>
              </a:ext>
            </a:extLst>
          </p:cNvPr>
          <p:cNvSpPr>
            <a:spLocks noGrp="1"/>
          </p:cNvSpPr>
          <p:nvPr>
            <p:ph idx="51"/>
          </p:nvPr>
        </p:nvSpPr>
        <p:spPr/>
        <p:txBody>
          <a:bodyPr/>
          <a:lstStyle/>
          <a:p>
            <a:r>
              <a:rPr lang="en-US" dirty="0"/>
              <a:t>CAR T cells harness the power of your own immune system to fight the lymphoma. Both CAR T-cell products have identical efficacy.  </a:t>
            </a:r>
            <a:br>
              <a:rPr lang="en-US" dirty="0"/>
            </a:br>
            <a:r>
              <a:rPr lang="en-US" dirty="0"/>
              <a:t>One is less toxic but takes about a week longer to manufacture.  </a:t>
            </a:r>
          </a:p>
        </p:txBody>
      </p:sp>
      <p:sp>
        <p:nvSpPr>
          <p:cNvPr id="3" name="Title 2">
            <a:extLst>
              <a:ext uri="{FF2B5EF4-FFF2-40B4-BE49-F238E27FC236}">
                <a16:creationId xmlns:a16="http://schemas.microsoft.com/office/drawing/2014/main" id="{7ADD8FE1-602B-29AD-BACD-C1CAFBCC18BF}"/>
              </a:ext>
            </a:extLst>
          </p:cNvPr>
          <p:cNvSpPr>
            <a:spLocks noGrp="1"/>
          </p:cNvSpPr>
          <p:nvPr>
            <p:ph type="title"/>
          </p:nvPr>
        </p:nvSpPr>
        <p:spPr/>
        <p:txBody>
          <a:bodyPr/>
          <a:lstStyle/>
          <a:p>
            <a:r>
              <a:rPr lang="en-US" sz="2800" dirty="0"/>
              <a:t>Overview of CAR T-Cell Treatment </a:t>
            </a:r>
          </a:p>
        </p:txBody>
      </p:sp>
      <p:sp>
        <p:nvSpPr>
          <p:cNvPr id="4" name="Content Placeholder 3">
            <a:extLst>
              <a:ext uri="{FF2B5EF4-FFF2-40B4-BE49-F238E27FC236}">
                <a16:creationId xmlns:a16="http://schemas.microsoft.com/office/drawing/2014/main" id="{64FE932D-916A-9AB1-788B-657AA6FD30E3}"/>
              </a:ext>
            </a:extLst>
          </p:cNvPr>
          <p:cNvSpPr>
            <a:spLocks noGrp="1"/>
          </p:cNvSpPr>
          <p:nvPr>
            <p:ph idx="52"/>
          </p:nvPr>
        </p:nvSpPr>
        <p:spPr/>
        <p:txBody>
          <a:bodyPr/>
          <a:lstStyle/>
          <a:p>
            <a:r>
              <a:rPr lang="en-US" dirty="0" err="1"/>
              <a:t>Cytopenias</a:t>
            </a:r>
            <a:r>
              <a:rPr lang="en-US" dirty="0"/>
              <a:t>, secondary malignancy risk and infection risk are similar across constructs. Manufacturing time is different across different products.</a:t>
            </a:r>
          </a:p>
        </p:txBody>
      </p:sp>
      <p:sp>
        <p:nvSpPr>
          <p:cNvPr id="5" name="Content Placeholder 4">
            <a:extLst>
              <a:ext uri="{FF2B5EF4-FFF2-40B4-BE49-F238E27FC236}">
                <a16:creationId xmlns:a16="http://schemas.microsoft.com/office/drawing/2014/main" id="{2DBC52B0-7103-4043-D2D7-E96A760FFC70}"/>
              </a:ext>
            </a:extLst>
          </p:cNvPr>
          <p:cNvSpPr>
            <a:spLocks noGrp="1"/>
          </p:cNvSpPr>
          <p:nvPr>
            <p:ph idx="53"/>
          </p:nvPr>
        </p:nvSpPr>
        <p:spPr/>
        <p:txBody>
          <a:bodyPr/>
          <a:lstStyle/>
          <a:p>
            <a:r>
              <a:rPr lang="en-US" dirty="0"/>
              <a:t>Liso-cel is generally associated with lower rates of CRS and neurotoxicity. </a:t>
            </a:r>
            <a:br>
              <a:rPr lang="en-US" dirty="0"/>
            </a:br>
            <a:r>
              <a:rPr lang="en-US" dirty="0"/>
              <a:t>The one limitation is the median manufacturing time is about 24 days.</a:t>
            </a:r>
          </a:p>
        </p:txBody>
      </p:sp>
      <p:sp>
        <p:nvSpPr>
          <p:cNvPr id="6" name="Content Placeholder 5">
            <a:extLst>
              <a:ext uri="{FF2B5EF4-FFF2-40B4-BE49-F238E27FC236}">
                <a16:creationId xmlns:a16="http://schemas.microsoft.com/office/drawing/2014/main" id="{94DCB6D6-E5EA-30FF-EA81-2F71789C4F0D}"/>
              </a:ext>
            </a:extLst>
          </p:cNvPr>
          <p:cNvSpPr>
            <a:spLocks noGrp="1"/>
          </p:cNvSpPr>
          <p:nvPr>
            <p:ph idx="54"/>
          </p:nvPr>
        </p:nvSpPr>
        <p:spPr/>
        <p:txBody>
          <a:bodyPr/>
          <a:lstStyle/>
          <a:p>
            <a:r>
              <a:rPr lang="en-US" dirty="0"/>
              <a:t>All CAR products are derived from the patients own T cells. They are modified </a:t>
            </a:r>
            <a:br>
              <a:rPr lang="en-US" dirty="0"/>
            </a:br>
            <a:r>
              <a:rPr lang="en-US" dirty="0"/>
              <a:t>to better recognize and kill cancer cells. Axi-cel/</a:t>
            </a:r>
            <a:r>
              <a:rPr lang="en-US" dirty="0" err="1"/>
              <a:t>brexu</a:t>
            </a:r>
            <a:r>
              <a:rPr lang="en-US" dirty="0"/>
              <a:t>-cel has a Ferrari engine; Liso-cel and tis-cel have a Corvette engine.</a:t>
            </a:r>
          </a:p>
        </p:txBody>
      </p:sp>
      <p:sp>
        <p:nvSpPr>
          <p:cNvPr id="7" name="Content Placeholder 6">
            <a:extLst>
              <a:ext uri="{FF2B5EF4-FFF2-40B4-BE49-F238E27FC236}">
                <a16:creationId xmlns:a16="http://schemas.microsoft.com/office/drawing/2014/main" id="{AC08823C-58AB-860D-6067-90D505F83EE0}"/>
              </a:ext>
            </a:extLst>
          </p:cNvPr>
          <p:cNvSpPr>
            <a:spLocks noGrp="1"/>
          </p:cNvSpPr>
          <p:nvPr>
            <p:ph idx="55"/>
          </p:nvPr>
        </p:nvSpPr>
        <p:spPr/>
        <p:txBody>
          <a:bodyPr/>
          <a:lstStyle/>
          <a:p>
            <a:r>
              <a:rPr lang="en-US" spc="-30" dirty="0"/>
              <a:t>The approved products are very similar – we take T cells and turn them in to lymphoma-fighting weapons, which are more effective to get and stay in remission than other treatments. The main differences are logistics and side effects. </a:t>
            </a:r>
          </a:p>
        </p:txBody>
      </p:sp>
      <p:sp>
        <p:nvSpPr>
          <p:cNvPr id="9" name="TextBox 8">
            <a:extLst>
              <a:ext uri="{FF2B5EF4-FFF2-40B4-BE49-F238E27FC236}">
                <a16:creationId xmlns:a16="http://schemas.microsoft.com/office/drawing/2014/main" id="{FDDA2471-E7A9-7C18-326C-4598BA7305F0}"/>
              </a:ext>
            </a:extLst>
          </p:cNvPr>
          <p:cNvSpPr txBox="1"/>
          <p:nvPr/>
        </p:nvSpPr>
        <p:spPr>
          <a:xfrm>
            <a:off x="407368" y="6165304"/>
            <a:ext cx="609783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CRS = cytokine release syndrome</a:t>
            </a:r>
          </a:p>
        </p:txBody>
      </p:sp>
    </p:spTree>
    <p:extLst>
      <p:ext uri="{BB962C8B-B14F-4D97-AF65-F5344CB8AC3E}">
        <p14:creationId xmlns:p14="http://schemas.microsoft.com/office/powerpoint/2010/main" val="21687700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2A138-7A80-DCCA-CED2-AFDC4262FDD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0667AFB-6520-78B4-C7B9-33315543BE2A}"/>
              </a:ext>
            </a:extLst>
          </p:cNvPr>
          <p:cNvSpPr/>
          <p:nvPr/>
        </p:nvSpPr>
        <p:spPr bwMode="auto">
          <a:xfrm>
            <a:off x="643018" y="2492896"/>
            <a:ext cx="10945870"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473306D6-3C5E-96F3-E308-D0F35A10E0E8}"/>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CAR T-Cell Therapy for Non-Hodgkin Lymphoma</a:t>
            </a:r>
          </a:p>
        </p:txBody>
      </p:sp>
      <p:sp>
        <p:nvSpPr>
          <p:cNvPr id="6" name="Content Placeholder 5">
            <a:extLst>
              <a:ext uri="{FF2B5EF4-FFF2-40B4-BE49-F238E27FC236}">
                <a16:creationId xmlns:a16="http://schemas.microsoft.com/office/drawing/2014/main" id="{B7EA8BFD-146C-5670-CE29-A910A808D37C}"/>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9E6F62A4-0335-F099-D0F9-1A8CC6C71546}"/>
              </a:ext>
            </a:extLst>
          </p:cNvPr>
          <p:cNvSpPr txBox="1">
            <a:spLocks/>
          </p:cNvSpPr>
          <p:nvPr/>
        </p:nvSpPr>
        <p:spPr bwMode="auto">
          <a:xfrm>
            <a:off x="1003385" y="1437848"/>
            <a:ext cx="10225136"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Introduction: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About This Program</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Overview of CAR T-Cell Therapy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FFFFFF"/>
                </a:solidFill>
                <a:effectLst/>
                <a:uLnTx/>
                <a:uFillTx/>
                <a:latin typeface="Calibri" charset="0"/>
                <a:ea typeface="MS PGothic" pitchFamily="34" charset="-128"/>
              </a:rPr>
              <a:t>Module 2: Potential Treatment Benefits of CAR T-Cell Therapy </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CRS (Cytokine Release Syndrome) and ICANS (Immune Effector Cell-Associated Neurotoxicity Syndrome)</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4: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Finding Information About CAR T; Clinical Trials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Financial Issues; Risk of Infection</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6: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Coping with Anxiety; Healing and Moving On </a:t>
            </a:r>
          </a:p>
        </p:txBody>
      </p:sp>
    </p:spTree>
    <p:custDataLst>
      <p:tags r:id="rId1"/>
    </p:custDataLst>
    <p:extLst>
      <p:ext uri="{BB962C8B-B14F-4D97-AF65-F5344CB8AC3E}">
        <p14:creationId xmlns:p14="http://schemas.microsoft.com/office/powerpoint/2010/main" val="843826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6EF23-A64B-C686-5254-D3184D6186F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E86CB0C3-73EC-989F-3D51-20FF6CB6EF47}"/>
              </a:ext>
            </a:extLst>
          </p:cNvPr>
          <p:cNvSpPr/>
          <p:nvPr/>
        </p:nvSpPr>
        <p:spPr bwMode="auto">
          <a:xfrm>
            <a:off x="667970" y="548679"/>
            <a:ext cx="10856062" cy="136815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3" name="Title 1">
            <a:extLst>
              <a:ext uri="{FF2B5EF4-FFF2-40B4-BE49-F238E27FC236}">
                <a16:creationId xmlns:a16="http://schemas.microsoft.com/office/drawing/2014/main" id="{3AD0787E-3C77-DB70-D9EB-6D0BA3F0366C}"/>
              </a:ext>
            </a:extLst>
          </p:cNvPr>
          <p:cNvSpPr>
            <a:spLocks noGrp="1"/>
          </p:cNvSpPr>
          <p:nvPr>
            <p:ph type="title"/>
          </p:nvPr>
        </p:nvSpPr>
        <p:spPr>
          <a:xfrm>
            <a:off x="663073" y="549275"/>
            <a:ext cx="10856062" cy="1444778"/>
          </a:xfrm>
        </p:spPr>
        <p:txBody>
          <a:bodyPr lIns="91440" tIns="91440" rIns="91440" bIns="182880"/>
          <a:lstStyle/>
          <a:p>
            <a:r>
              <a:rPr lang="en-US" sz="3600" dirty="0">
                <a:solidFill>
                  <a:schemeClr val="bg1"/>
                </a:solidFill>
              </a:rPr>
              <a:t>Potential treatment benefits of CAR T-cell therapy</a:t>
            </a:r>
          </a:p>
        </p:txBody>
      </p:sp>
      <p:pic>
        <p:nvPicPr>
          <p:cNvPr id="5" name="Picture 4" descr="A person wearing headphones&#10;&#10;AI-generated content may be incorrect.">
            <a:extLst>
              <a:ext uri="{FF2B5EF4-FFF2-40B4-BE49-F238E27FC236}">
                <a16:creationId xmlns:a16="http://schemas.microsoft.com/office/drawing/2014/main" id="{0E2E3E86-E8AB-F976-DBE3-DDADE05A3784}"/>
              </a:ext>
            </a:extLst>
          </p:cNvPr>
          <p:cNvPicPr>
            <a:picLocks noChangeAspect="1"/>
          </p:cNvPicPr>
          <p:nvPr/>
        </p:nvPicPr>
        <p:blipFill>
          <a:blip r:embed="rId2"/>
          <a:stretch>
            <a:fillRect/>
          </a:stretch>
        </p:blipFill>
        <p:spPr>
          <a:xfrm>
            <a:off x="667968" y="2524997"/>
            <a:ext cx="5063963" cy="2848479"/>
          </a:xfrm>
          <a:prstGeom prst="rect">
            <a:avLst/>
          </a:prstGeom>
          <a:effectLst>
            <a:outerShdw blurRad="50800" dist="38100" dir="2700000" algn="tl" rotWithShape="0">
              <a:prstClr val="black">
                <a:alpha val="40000"/>
              </a:prstClr>
            </a:outerShdw>
          </a:effectLst>
        </p:spPr>
      </p:pic>
      <p:pic>
        <p:nvPicPr>
          <p:cNvPr id="6" name="Picture 5" descr="A person wearing glasses and a black jacket&#10;&#10;AI-generated content may be incorrect.">
            <a:extLst>
              <a:ext uri="{FF2B5EF4-FFF2-40B4-BE49-F238E27FC236}">
                <a16:creationId xmlns:a16="http://schemas.microsoft.com/office/drawing/2014/main" id="{2D0C20D0-5616-520A-0E9E-802FEDE40FDD}"/>
              </a:ext>
            </a:extLst>
          </p:cNvPr>
          <p:cNvPicPr>
            <a:picLocks noChangeAspect="1"/>
          </p:cNvPicPr>
          <p:nvPr/>
        </p:nvPicPr>
        <p:blipFill>
          <a:blip r:embed="rId3"/>
          <a:stretch>
            <a:fillRect/>
          </a:stretch>
        </p:blipFill>
        <p:spPr>
          <a:xfrm>
            <a:off x="6455172" y="2524997"/>
            <a:ext cx="5063963" cy="28484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25480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BA61E1-EAE5-54E4-B80E-72837EAE2FEB}"/>
              </a:ext>
            </a:extLst>
          </p:cNvPr>
          <p:cNvSpPr>
            <a:spLocks noGrp="1"/>
          </p:cNvSpPr>
          <p:nvPr>
            <p:ph idx="51"/>
          </p:nvPr>
        </p:nvSpPr>
        <p:spPr/>
        <p:txBody>
          <a:bodyPr/>
          <a:lstStyle/>
          <a:p>
            <a:r>
              <a:rPr lang="en-US" dirty="0"/>
              <a:t>We consider multiple factors, including efficacy, safety, manufacturing time </a:t>
            </a:r>
            <a:br>
              <a:rPr lang="en-US" dirty="0"/>
            </a:br>
            <a:r>
              <a:rPr lang="en-US" dirty="0"/>
              <a:t>and ability to administer in the outpatient setting. </a:t>
            </a:r>
          </a:p>
        </p:txBody>
      </p:sp>
      <p:sp>
        <p:nvSpPr>
          <p:cNvPr id="3" name="Title 2">
            <a:extLst>
              <a:ext uri="{FF2B5EF4-FFF2-40B4-BE49-F238E27FC236}">
                <a16:creationId xmlns:a16="http://schemas.microsoft.com/office/drawing/2014/main" id="{9180400F-F1C3-8F69-230B-072B442AAAC7}"/>
              </a:ext>
            </a:extLst>
          </p:cNvPr>
          <p:cNvSpPr>
            <a:spLocks noGrp="1"/>
          </p:cNvSpPr>
          <p:nvPr>
            <p:ph type="title"/>
          </p:nvPr>
        </p:nvSpPr>
        <p:spPr/>
        <p:txBody>
          <a:bodyPr/>
          <a:lstStyle/>
          <a:p>
            <a:r>
              <a:rPr lang="en-US" sz="2800" dirty="0"/>
              <a:t>Selecting a CAR T-Cell Product </a:t>
            </a:r>
          </a:p>
        </p:txBody>
      </p:sp>
      <p:sp>
        <p:nvSpPr>
          <p:cNvPr id="4" name="Content Placeholder 3">
            <a:extLst>
              <a:ext uri="{FF2B5EF4-FFF2-40B4-BE49-F238E27FC236}">
                <a16:creationId xmlns:a16="http://schemas.microsoft.com/office/drawing/2014/main" id="{6205D7B1-79F8-E01E-4547-7D7D49F0EAB2}"/>
              </a:ext>
            </a:extLst>
          </p:cNvPr>
          <p:cNvSpPr>
            <a:spLocks noGrp="1"/>
          </p:cNvSpPr>
          <p:nvPr>
            <p:ph idx="52"/>
          </p:nvPr>
        </p:nvSpPr>
        <p:spPr/>
        <p:txBody>
          <a:bodyPr/>
          <a:lstStyle/>
          <a:p>
            <a:r>
              <a:rPr lang="en-US" dirty="0"/>
              <a:t>I consider disease subtype, efficacy data, </a:t>
            </a:r>
            <a:r>
              <a:rPr lang="en-US" dirty="0" err="1"/>
              <a:t>tumour</a:t>
            </a:r>
            <a:r>
              <a:rPr lang="en-US" dirty="0"/>
              <a:t> burden, </a:t>
            </a:r>
            <a:br>
              <a:rPr lang="en-US" dirty="0"/>
            </a:br>
            <a:r>
              <a:rPr lang="en-US" dirty="0"/>
              <a:t>patient symptoms, time it will take to manufacture, patient age, </a:t>
            </a:r>
            <a:br>
              <a:rPr lang="en-US" dirty="0"/>
            </a:br>
            <a:r>
              <a:rPr lang="en-US" dirty="0"/>
              <a:t>comorbidities, performance status, caregiver support.</a:t>
            </a:r>
          </a:p>
        </p:txBody>
      </p:sp>
      <p:sp>
        <p:nvSpPr>
          <p:cNvPr id="5" name="Content Placeholder 4">
            <a:extLst>
              <a:ext uri="{FF2B5EF4-FFF2-40B4-BE49-F238E27FC236}">
                <a16:creationId xmlns:a16="http://schemas.microsoft.com/office/drawing/2014/main" id="{F8999069-E472-7BC1-FCB5-1E49654639E5}"/>
              </a:ext>
            </a:extLst>
          </p:cNvPr>
          <p:cNvSpPr>
            <a:spLocks noGrp="1"/>
          </p:cNvSpPr>
          <p:nvPr>
            <p:ph idx="53"/>
          </p:nvPr>
        </p:nvSpPr>
        <p:spPr/>
        <p:txBody>
          <a:bodyPr/>
          <a:lstStyle/>
          <a:p>
            <a:r>
              <a:rPr lang="en-US" dirty="0"/>
              <a:t>Key factors are type of lymphoma, line of therapy, response to prior treatment, comorbid conditions, disease burden and tempo. </a:t>
            </a:r>
          </a:p>
        </p:txBody>
      </p:sp>
      <p:sp>
        <p:nvSpPr>
          <p:cNvPr id="6" name="Content Placeholder 5">
            <a:extLst>
              <a:ext uri="{FF2B5EF4-FFF2-40B4-BE49-F238E27FC236}">
                <a16:creationId xmlns:a16="http://schemas.microsoft.com/office/drawing/2014/main" id="{4F9E3E6B-19FB-2340-1342-68EDC08818C1}"/>
              </a:ext>
            </a:extLst>
          </p:cNvPr>
          <p:cNvSpPr>
            <a:spLocks noGrp="1"/>
          </p:cNvSpPr>
          <p:nvPr>
            <p:ph idx="54"/>
          </p:nvPr>
        </p:nvSpPr>
        <p:spPr/>
        <p:txBody>
          <a:bodyPr/>
          <a:lstStyle/>
          <a:p>
            <a:r>
              <a:rPr lang="en-US" dirty="0"/>
              <a:t>Liso-cel is appropriate alternative to </a:t>
            </a:r>
            <a:r>
              <a:rPr lang="en-US" dirty="0" err="1"/>
              <a:t>axi</a:t>
            </a:r>
            <a:r>
              <a:rPr lang="en-US" dirty="0"/>
              <a:t>-cel for DLBCL. For a patient </a:t>
            </a:r>
            <a:br>
              <a:rPr lang="en-US" dirty="0"/>
            </a:br>
            <a:r>
              <a:rPr lang="en-US" dirty="0"/>
              <a:t>w/ high burden or aggressive disease the choice might be </a:t>
            </a:r>
            <a:r>
              <a:rPr lang="en-US" dirty="0" err="1"/>
              <a:t>axi</a:t>
            </a:r>
            <a:r>
              <a:rPr lang="en-US" dirty="0"/>
              <a:t>-cel. </a:t>
            </a:r>
            <a:br>
              <a:rPr lang="en-US" dirty="0"/>
            </a:br>
            <a:r>
              <a:rPr lang="en-US" dirty="0"/>
              <a:t>For FL, the preference is </a:t>
            </a:r>
            <a:r>
              <a:rPr lang="en-US" dirty="0" err="1"/>
              <a:t>liso</a:t>
            </a:r>
            <a:r>
              <a:rPr lang="en-US" dirty="0"/>
              <a:t>-cel. For MCL the preference is </a:t>
            </a:r>
            <a:r>
              <a:rPr lang="en-US" dirty="0" err="1"/>
              <a:t>brexu</a:t>
            </a:r>
            <a:r>
              <a:rPr lang="en-US" dirty="0"/>
              <a:t>-cel. </a:t>
            </a:r>
          </a:p>
        </p:txBody>
      </p:sp>
      <p:sp>
        <p:nvSpPr>
          <p:cNvPr id="7" name="Content Placeholder 6">
            <a:extLst>
              <a:ext uri="{FF2B5EF4-FFF2-40B4-BE49-F238E27FC236}">
                <a16:creationId xmlns:a16="http://schemas.microsoft.com/office/drawing/2014/main" id="{99258159-69EB-E1A1-C918-893E7843677D}"/>
              </a:ext>
            </a:extLst>
          </p:cNvPr>
          <p:cNvSpPr>
            <a:spLocks noGrp="1"/>
          </p:cNvSpPr>
          <p:nvPr>
            <p:ph idx="55"/>
          </p:nvPr>
        </p:nvSpPr>
        <p:spPr/>
        <p:txBody>
          <a:bodyPr/>
          <a:lstStyle/>
          <a:p>
            <a:r>
              <a:rPr lang="en-US" dirty="0"/>
              <a:t>I weigh the pros and cons of each product: If the disease </a:t>
            </a:r>
            <a:br>
              <a:rPr lang="en-US" dirty="0"/>
            </a:br>
            <a:r>
              <a:rPr lang="en-US" dirty="0"/>
              <a:t>is progressing quickly, I choose speed and reliability of manufacturing. </a:t>
            </a:r>
            <a:br>
              <a:rPr lang="en-US" dirty="0"/>
            </a:br>
            <a:r>
              <a:rPr lang="en-US" dirty="0"/>
              <a:t>If the patient is frail, I choose safety of the toxicity profile. </a:t>
            </a:r>
          </a:p>
        </p:txBody>
      </p:sp>
    </p:spTree>
    <p:extLst>
      <p:ext uri="{BB962C8B-B14F-4D97-AF65-F5344CB8AC3E}">
        <p14:creationId xmlns:p14="http://schemas.microsoft.com/office/powerpoint/2010/main" val="1681507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549F6-F28B-C404-FE53-9B1D5F5B98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49F301-31F7-9C06-7D05-FF27B0C1C66B}"/>
              </a:ext>
            </a:extLst>
          </p:cNvPr>
          <p:cNvSpPr>
            <a:spLocks noGrp="1"/>
          </p:cNvSpPr>
          <p:nvPr>
            <p:ph type="title"/>
          </p:nvPr>
        </p:nvSpPr>
        <p:spPr>
          <a:xfrm>
            <a:off x="912286" y="71434"/>
            <a:ext cx="10358967" cy="1143000"/>
          </a:xfrm>
        </p:spPr>
        <p:txBody>
          <a:bodyPr/>
          <a:lstStyle/>
          <a:p>
            <a:r>
              <a:rPr lang="en-US" sz="3200" dirty="0"/>
              <a:t>Selecting a CAR T-Cell Product </a:t>
            </a:r>
            <a:br>
              <a:rPr lang="en-US" sz="3200" dirty="0"/>
            </a:br>
            <a:r>
              <a:rPr lang="en-US" dirty="0"/>
              <a:t>Manali Kamdar, MD, MBBS</a:t>
            </a:r>
          </a:p>
        </p:txBody>
      </p:sp>
      <p:sp>
        <p:nvSpPr>
          <p:cNvPr id="3" name="Content Placeholder 2">
            <a:extLst>
              <a:ext uri="{FF2B5EF4-FFF2-40B4-BE49-F238E27FC236}">
                <a16:creationId xmlns:a16="http://schemas.microsoft.com/office/drawing/2014/main" id="{030D386B-47FA-8191-6341-8917A73FC91F}"/>
              </a:ext>
            </a:extLst>
          </p:cNvPr>
          <p:cNvSpPr>
            <a:spLocks noGrp="1"/>
          </p:cNvSpPr>
          <p:nvPr>
            <p:ph idx="1"/>
          </p:nvPr>
        </p:nvSpPr>
        <p:spPr>
          <a:xfrm>
            <a:off x="915435" y="1438299"/>
            <a:ext cx="10005101" cy="4799013"/>
          </a:xfrm>
        </p:spPr>
        <p:txBody>
          <a:bodyPr/>
          <a:lstStyle/>
          <a:p>
            <a:pPr marL="98425" indent="0">
              <a:lnSpc>
                <a:spcPct val="100000"/>
              </a:lnSpc>
              <a:buNone/>
            </a:pPr>
            <a:r>
              <a:rPr lang="en-US" sz="2400" b="0" dirty="0"/>
              <a:t>When I choose a CAR-T product, I consider:</a:t>
            </a:r>
          </a:p>
          <a:p>
            <a:pPr>
              <a:lnSpc>
                <a:spcPct val="100000"/>
              </a:lnSpc>
            </a:pPr>
            <a:r>
              <a:rPr lang="en-US" sz="2400" b="0" dirty="0"/>
              <a:t>Disease subtype and efficacy data for that construct in that histology</a:t>
            </a:r>
          </a:p>
          <a:p>
            <a:pPr>
              <a:lnSpc>
                <a:spcPct val="100000"/>
              </a:lnSpc>
            </a:pPr>
            <a:r>
              <a:rPr lang="en-US" sz="2400" b="0" dirty="0"/>
              <a:t>Tumor burden, patient symptoms, time it will take to manufacture one construct versus the other </a:t>
            </a:r>
          </a:p>
          <a:p>
            <a:pPr>
              <a:lnSpc>
                <a:spcPct val="100000"/>
              </a:lnSpc>
            </a:pPr>
            <a:r>
              <a:rPr lang="en-US" sz="2400" b="0" dirty="0"/>
              <a:t>Patient profile: age, comorbidities, performance status, caregiver support</a:t>
            </a:r>
          </a:p>
          <a:p>
            <a:pPr>
              <a:lnSpc>
                <a:spcPct val="100000"/>
              </a:lnSpc>
            </a:pPr>
            <a:r>
              <a:rPr lang="en-US" sz="2400" b="0" dirty="0"/>
              <a:t>Logistics: inpatient versus outpatient feasibility, manufacturing time and caregiver support</a:t>
            </a:r>
          </a:p>
          <a:p>
            <a:pPr marL="98425" indent="0">
              <a:lnSpc>
                <a:spcPct val="100000"/>
              </a:lnSpc>
              <a:buNone/>
            </a:pPr>
            <a:r>
              <a:rPr lang="en-US" sz="2400" b="0" dirty="0"/>
              <a:t>The goal is to tailor the product to both disease biology and patient resilience.</a:t>
            </a:r>
          </a:p>
        </p:txBody>
      </p:sp>
    </p:spTree>
    <p:extLst>
      <p:ext uri="{BB962C8B-B14F-4D97-AF65-F5344CB8AC3E}">
        <p14:creationId xmlns:p14="http://schemas.microsoft.com/office/powerpoint/2010/main" val="4005342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F4756-1D5C-86DB-5978-B16B6B6F3FB4}"/>
              </a:ext>
            </a:extLst>
          </p:cNvPr>
          <p:cNvSpPr>
            <a:spLocks noGrp="1"/>
          </p:cNvSpPr>
          <p:nvPr>
            <p:ph idx="51"/>
          </p:nvPr>
        </p:nvSpPr>
        <p:spPr/>
        <p:txBody>
          <a:bodyPr/>
          <a:lstStyle/>
          <a:p>
            <a:r>
              <a:rPr lang="en-US" dirty="0"/>
              <a:t>Bridging therapy is treatment used to control the disease and </a:t>
            </a:r>
            <a:br>
              <a:rPr lang="en-US" dirty="0"/>
            </a:br>
            <a:r>
              <a:rPr lang="en-US" dirty="0"/>
              <a:t>symptoms while the CAR T cells are being manufactured.  </a:t>
            </a:r>
            <a:br>
              <a:rPr lang="en-US" dirty="0"/>
            </a:br>
            <a:r>
              <a:rPr lang="en-US" dirty="0"/>
              <a:t>We have both systemic options and radiation therapy.</a:t>
            </a:r>
          </a:p>
        </p:txBody>
      </p:sp>
      <p:sp>
        <p:nvSpPr>
          <p:cNvPr id="3" name="Title 2">
            <a:extLst>
              <a:ext uri="{FF2B5EF4-FFF2-40B4-BE49-F238E27FC236}">
                <a16:creationId xmlns:a16="http://schemas.microsoft.com/office/drawing/2014/main" id="{91B236CC-92C2-5D7B-E63E-16C030442219}"/>
              </a:ext>
            </a:extLst>
          </p:cNvPr>
          <p:cNvSpPr>
            <a:spLocks noGrp="1"/>
          </p:cNvSpPr>
          <p:nvPr>
            <p:ph type="title"/>
          </p:nvPr>
        </p:nvSpPr>
        <p:spPr/>
        <p:txBody>
          <a:bodyPr/>
          <a:lstStyle/>
          <a:p>
            <a:r>
              <a:rPr lang="en-US" sz="2800" dirty="0"/>
              <a:t>Bridging Therapy</a:t>
            </a:r>
          </a:p>
        </p:txBody>
      </p:sp>
      <p:sp>
        <p:nvSpPr>
          <p:cNvPr id="4" name="Content Placeholder 3">
            <a:extLst>
              <a:ext uri="{FF2B5EF4-FFF2-40B4-BE49-F238E27FC236}">
                <a16:creationId xmlns:a16="http://schemas.microsoft.com/office/drawing/2014/main" id="{9FF44FA9-DBAE-90C0-D3EE-1D26E4E0D824}"/>
              </a:ext>
            </a:extLst>
          </p:cNvPr>
          <p:cNvSpPr>
            <a:spLocks noGrp="1"/>
          </p:cNvSpPr>
          <p:nvPr>
            <p:ph idx="52"/>
          </p:nvPr>
        </p:nvSpPr>
        <p:spPr/>
        <p:txBody>
          <a:bodyPr/>
          <a:lstStyle/>
          <a:p>
            <a:r>
              <a:rPr lang="en-US" dirty="0"/>
              <a:t>Bridging therapy is anything we do to stabilize disease while CAR T cells are being manufactured. The goal is to keep the disease under control.</a:t>
            </a:r>
          </a:p>
        </p:txBody>
      </p:sp>
      <p:sp>
        <p:nvSpPr>
          <p:cNvPr id="5" name="Content Placeholder 4">
            <a:extLst>
              <a:ext uri="{FF2B5EF4-FFF2-40B4-BE49-F238E27FC236}">
                <a16:creationId xmlns:a16="http://schemas.microsoft.com/office/drawing/2014/main" id="{964E237C-F21C-97EB-254A-B84A4894B18D}"/>
              </a:ext>
            </a:extLst>
          </p:cNvPr>
          <p:cNvSpPr>
            <a:spLocks noGrp="1"/>
          </p:cNvSpPr>
          <p:nvPr>
            <p:ph idx="53"/>
          </p:nvPr>
        </p:nvSpPr>
        <p:spPr/>
        <p:txBody>
          <a:bodyPr/>
          <a:lstStyle/>
          <a:p>
            <a:r>
              <a:rPr lang="en-US" dirty="0"/>
              <a:t>Patients are likely to have better outcomes regarding both safety and efficacy </a:t>
            </a:r>
            <a:br>
              <a:rPr lang="en-US" dirty="0"/>
            </a:br>
            <a:r>
              <a:rPr lang="en-US" dirty="0"/>
              <a:t>if they proceed with CAR T with disease regressing as opposed to progressing. </a:t>
            </a:r>
          </a:p>
        </p:txBody>
      </p:sp>
      <p:sp>
        <p:nvSpPr>
          <p:cNvPr id="6" name="Content Placeholder 5">
            <a:extLst>
              <a:ext uri="{FF2B5EF4-FFF2-40B4-BE49-F238E27FC236}">
                <a16:creationId xmlns:a16="http://schemas.microsoft.com/office/drawing/2014/main" id="{227FD620-BE82-03DA-BA25-9EA92C8B06B0}"/>
              </a:ext>
            </a:extLst>
          </p:cNvPr>
          <p:cNvSpPr>
            <a:spLocks noGrp="1"/>
          </p:cNvSpPr>
          <p:nvPr>
            <p:ph idx="54"/>
          </p:nvPr>
        </p:nvSpPr>
        <p:spPr/>
        <p:txBody>
          <a:bodyPr/>
          <a:lstStyle/>
          <a:p>
            <a:r>
              <a:rPr lang="en-US" dirty="0"/>
              <a:t>Bridging therapy is needed to slow the progression of cancer long enough </a:t>
            </a:r>
            <a:br>
              <a:rPr lang="en-US" dirty="0"/>
            </a:br>
            <a:r>
              <a:rPr lang="en-US" dirty="0"/>
              <a:t>to allow for collection, manufacture and return of the CAR product; </a:t>
            </a:r>
            <a:br>
              <a:rPr lang="en-US" dirty="0"/>
            </a:br>
            <a:r>
              <a:rPr lang="en-US" dirty="0"/>
              <a:t>especially helpful for rapidly progressive disease.</a:t>
            </a:r>
          </a:p>
        </p:txBody>
      </p:sp>
      <p:sp>
        <p:nvSpPr>
          <p:cNvPr id="7" name="Content Placeholder 6">
            <a:extLst>
              <a:ext uri="{FF2B5EF4-FFF2-40B4-BE49-F238E27FC236}">
                <a16:creationId xmlns:a16="http://schemas.microsoft.com/office/drawing/2014/main" id="{B1B1A979-C6AE-75BE-6A4A-94DECF7B564C}"/>
              </a:ext>
            </a:extLst>
          </p:cNvPr>
          <p:cNvSpPr>
            <a:spLocks noGrp="1"/>
          </p:cNvSpPr>
          <p:nvPr>
            <p:ph idx="55"/>
          </p:nvPr>
        </p:nvSpPr>
        <p:spPr/>
        <p:txBody>
          <a:bodyPr/>
          <a:lstStyle/>
          <a:p>
            <a:r>
              <a:rPr lang="en-US" dirty="0"/>
              <a:t>Bridging therapy is not always required, especially if the amount </a:t>
            </a:r>
            <a:br>
              <a:rPr lang="en-US" dirty="0"/>
            </a:br>
            <a:r>
              <a:rPr lang="en-US" dirty="0"/>
              <a:t>of lymphoma is low and speed of disease growth is slow. </a:t>
            </a:r>
          </a:p>
        </p:txBody>
      </p:sp>
    </p:spTree>
    <p:extLst>
      <p:ext uri="{BB962C8B-B14F-4D97-AF65-F5344CB8AC3E}">
        <p14:creationId xmlns:p14="http://schemas.microsoft.com/office/powerpoint/2010/main" val="4060669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0B1B34-5893-FA9D-B512-344CEEBEB7E6}"/>
              </a:ext>
            </a:extLst>
          </p:cNvPr>
          <p:cNvSpPr>
            <a:spLocks noGrp="1"/>
          </p:cNvSpPr>
          <p:nvPr>
            <p:ph idx="51"/>
          </p:nvPr>
        </p:nvSpPr>
        <p:spPr/>
        <p:txBody>
          <a:bodyPr/>
          <a:lstStyle/>
          <a:p>
            <a:r>
              <a:rPr lang="en-US" dirty="0"/>
              <a:t>CAR T-cells are a multi-step process, but the actual treatment is given </a:t>
            </a:r>
            <a:br>
              <a:rPr lang="en-US" dirty="0"/>
            </a:br>
            <a:r>
              <a:rPr lang="en-US" dirty="0"/>
              <a:t>as a single infusion, not multiple cycles like many other therapies. </a:t>
            </a:r>
          </a:p>
        </p:txBody>
      </p:sp>
      <p:sp>
        <p:nvSpPr>
          <p:cNvPr id="3" name="Title 2">
            <a:extLst>
              <a:ext uri="{FF2B5EF4-FFF2-40B4-BE49-F238E27FC236}">
                <a16:creationId xmlns:a16="http://schemas.microsoft.com/office/drawing/2014/main" id="{77F8C397-ED15-9EEB-77D6-05F12E074CC0}"/>
              </a:ext>
            </a:extLst>
          </p:cNvPr>
          <p:cNvSpPr>
            <a:spLocks noGrp="1"/>
          </p:cNvSpPr>
          <p:nvPr>
            <p:ph type="title"/>
          </p:nvPr>
        </p:nvSpPr>
        <p:spPr/>
        <p:txBody>
          <a:bodyPr/>
          <a:lstStyle/>
          <a:p>
            <a:r>
              <a:rPr lang="en-US" sz="2800" dirty="0"/>
              <a:t>Key Time Points in the CAR T Journey </a:t>
            </a:r>
          </a:p>
        </p:txBody>
      </p:sp>
      <p:sp>
        <p:nvSpPr>
          <p:cNvPr id="4" name="Content Placeholder 3">
            <a:extLst>
              <a:ext uri="{FF2B5EF4-FFF2-40B4-BE49-F238E27FC236}">
                <a16:creationId xmlns:a16="http://schemas.microsoft.com/office/drawing/2014/main" id="{C5238EC0-FEC3-01DC-A3BA-58C1428AB380}"/>
              </a:ext>
            </a:extLst>
          </p:cNvPr>
          <p:cNvSpPr>
            <a:spLocks noGrp="1"/>
          </p:cNvSpPr>
          <p:nvPr>
            <p:ph idx="52"/>
          </p:nvPr>
        </p:nvSpPr>
        <p:spPr/>
        <p:txBody>
          <a:bodyPr/>
          <a:lstStyle/>
          <a:p>
            <a:r>
              <a:rPr lang="en-US" dirty="0"/>
              <a:t>I map out the process clearly. I reassure them that if the </a:t>
            </a:r>
            <a:br>
              <a:rPr lang="en-US" dirty="0"/>
            </a:br>
            <a:r>
              <a:rPr lang="en-US" dirty="0"/>
              <a:t>first 2 weeks go smoothly, they can often transition home </a:t>
            </a:r>
            <a:br>
              <a:rPr lang="en-US" dirty="0"/>
            </a:br>
            <a:r>
              <a:rPr lang="en-US" dirty="0"/>
              <a:t>or local lodging, continuing close follow-up.</a:t>
            </a:r>
          </a:p>
        </p:txBody>
      </p:sp>
      <p:sp>
        <p:nvSpPr>
          <p:cNvPr id="5" name="Content Placeholder 4">
            <a:extLst>
              <a:ext uri="{FF2B5EF4-FFF2-40B4-BE49-F238E27FC236}">
                <a16:creationId xmlns:a16="http://schemas.microsoft.com/office/drawing/2014/main" id="{714007C0-F293-9A02-AD86-0F3FA1B5F77A}"/>
              </a:ext>
            </a:extLst>
          </p:cNvPr>
          <p:cNvSpPr>
            <a:spLocks noGrp="1"/>
          </p:cNvSpPr>
          <p:nvPr>
            <p:ph idx="53"/>
          </p:nvPr>
        </p:nvSpPr>
        <p:spPr/>
        <p:txBody>
          <a:bodyPr/>
          <a:lstStyle/>
          <a:p>
            <a:r>
              <a:rPr lang="en-US" dirty="0"/>
              <a:t>Patients are monitored at the treating center until they are deemed safe </a:t>
            </a:r>
            <a:br>
              <a:rPr lang="en-US" dirty="0"/>
            </a:br>
            <a:r>
              <a:rPr lang="en-US" dirty="0"/>
              <a:t>to return home. Patients are followed closely for the first 90 days. </a:t>
            </a:r>
          </a:p>
        </p:txBody>
      </p:sp>
      <p:sp>
        <p:nvSpPr>
          <p:cNvPr id="6" name="Content Placeholder 5">
            <a:extLst>
              <a:ext uri="{FF2B5EF4-FFF2-40B4-BE49-F238E27FC236}">
                <a16:creationId xmlns:a16="http://schemas.microsoft.com/office/drawing/2014/main" id="{793BCFB1-D52A-1777-C2E9-1AE5E6BD37C5}"/>
              </a:ext>
            </a:extLst>
          </p:cNvPr>
          <p:cNvSpPr>
            <a:spLocks noGrp="1"/>
          </p:cNvSpPr>
          <p:nvPr>
            <p:ph idx="54"/>
          </p:nvPr>
        </p:nvSpPr>
        <p:spPr/>
        <p:txBody>
          <a:bodyPr/>
          <a:lstStyle/>
          <a:p>
            <a:r>
              <a:rPr lang="en-US" dirty="0"/>
              <a:t>The first step is insurance approval. This can vary from patient to patient. </a:t>
            </a:r>
            <a:br>
              <a:rPr lang="en-US" dirty="0"/>
            </a:br>
            <a:r>
              <a:rPr lang="en-US" dirty="0"/>
              <a:t>Next step after approval is obtaining an apheresis slot,</a:t>
            </a:r>
            <a:br>
              <a:rPr lang="en-US" dirty="0"/>
            </a:br>
            <a:r>
              <a:rPr lang="en-US" dirty="0"/>
              <a:t> for which thereafter we will collect cells. </a:t>
            </a:r>
          </a:p>
        </p:txBody>
      </p:sp>
      <p:sp>
        <p:nvSpPr>
          <p:cNvPr id="7" name="Content Placeholder 6">
            <a:extLst>
              <a:ext uri="{FF2B5EF4-FFF2-40B4-BE49-F238E27FC236}">
                <a16:creationId xmlns:a16="http://schemas.microsoft.com/office/drawing/2014/main" id="{8CD4359C-B1F6-17B8-FBE9-A53FA9D95BC4}"/>
              </a:ext>
            </a:extLst>
          </p:cNvPr>
          <p:cNvSpPr>
            <a:spLocks noGrp="1"/>
          </p:cNvSpPr>
          <p:nvPr>
            <p:ph idx="55"/>
          </p:nvPr>
        </p:nvSpPr>
        <p:spPr>
          <a:xfrm>
            <a:off x="2971800" y="5062312"/>
            <a:ext cx="8540496" cy="886968"/>
          </a:xfrm>
        </p:spPr>
        <p:txBody>
          <a:bodyPr/>
          <a:lstStyle/>
          <a:p>
            <a:pPr>
              <a:lnSpc>
                <a:spcPts val="1800"/>
              </a:lnSpc>
            </a:pPr>
            <a:r>
              <a:rPr lang="en-US" sz="1900" dirty="0"/>
              <a:t>The key time points are the decision, the approval, the collection, </a:t>
            </a:r>
            <a:br>
              <a:rPr lang="en-US" sz="1900" dirty="0"/>
            </a:br>
            <a:r>
              <a:rPr lang="en-US" sz="1900" dirty="0"/>
              <a:t>the manufacturing, the delivery, and the follow-up. For follow-up, patients </a:t>
            </a:r>
            <a:br>
              <a:rPr lang="en-US" sz="1900" dirty="0"/>
            </a:br>
            <a:r>
              <a:rPr lang="en-US" sz="1900" dirty="0"/>
              <a:t>have testing like PET/CT scans and blood work, and to work with their local oncologist on recovering from any leftover side effects. </a:t>
            </a:r>
          </a:p>
        </p:txBody>
      </p:sp>
    </p:spTree>
    <p:extLst>
      <p:ext uri="{BB962C8B-B14F-4D97-AF65-F5344CB8AC3E}">
        <p14:creationId xmlns:p14="http://schemas.microsoft.com/office/powerpoint/2010/main" val="1041798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26876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268760"/>
            <a:ext cx="10656322" cy="5184576"/>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a:t>
            </a:r>
          </a:p>
        </p:txBody>
      </p:sp>
    </p:spTree>
    <p:extLst>
      <p:ext uri="{BB962C8B-B14F-4D97-AF65-F5344CB8AC3E}">
        <p14:creationId xmlns:p14="http://schemas.microsoft.com/office/powerpoint/2010/main" val="3371036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C1ADA-644D-AE11-E997-8F4F133ABF0E}"/>
              </a:ext>
            </a:extLst>
          </p:cNvPr>
          <p:cNvSpPr>
            <a:spLocks noGrp="1"/>
          </p:cNvSpPr>
          <p:nvPr>
            <p:ph type="title"/>
          </p:nvPr>
        </p:nvSpPr>
        <p:spPr>
          <a:xfrm>
            <a:off x="912286" y="71434"/>
            <a:ext cx="10358967" cy="1143000"/>
          </a:xfrm>
        </p:spPr>
        <p:txBody>
          <a:bodyPr/>
          <a:lstStyle/>
          <a:p>
            <a:r>
              <a:rPr lang="en-US" dirty="0"/>
              <a:t>Key Time Points in the CAR T Journey</a:t>
            </a:r>
            <a:br>
              <a:rPr lang="en-US" dirty="0"/>
            </a:br>
            <a:r>
              <a:rPr lang="en-US" dirty="0"/>
              <a:t>Manali Kamdar, MD, MBBS</a:t>
            </a:r>
          </a:p>
        </p:txBody>
      </p:sp>
      <p:sp>
        <p:nvSpPr>
          <p:cNvPr id="3" name="Content Placeholder 2">
            <a:extLst>
              <a:ext uri="{FF2B5EF4-FFF2-40B4-BE49-F238E27FC236}">
                <a16:creationId xmlns:a16="http://schemas.microsoft.com/office/drawing/2014/main" id="{67DFFC23-3899-2544-808C-51DF07B106B8}"/>
              </a:ext>
            </a:extLst>
          </p:cNvPr>
          <p:cNvSpPr>
            <a:spLocks noGrp="1"/>
          </p:cNvSpPr>
          <p:nvPr>
            <p:ph idx="1"/>
          </p:nvPr>
        </p:nvSpPr>
        <p:spPr>
          <a:xfrm>
            <a:off x="915434" y="1340768"/>
            <a:ext cx="10358967" cy="5112568"/>
          </a:xfrm>
        </p:spPr>
        <p:txBody>
          <a:bodyPr/>
          <a:lstStyle/>
          <a:p>
            <a:pPr marL="98425" indent="0">
              <a:lnSpc>
                <a:spcPct val="100000"/>
              </a:lnSpc>
              <a:spcAft>
                <a:spcPts val="0"/>
              </a:spcAft>
              <a:buNone/>
            </a:pPr>
            <a:r>
              <a:rPr lang="en-US" sz="2000" b="0" dirty="0"/>
              <a:t>I map out the process clearly:</a:t>
            </a:r>
            <a:endParaRPr lang="en-US" sz="800" b="0" dirty="0"/>
          </a:p>
          <a:p>
            <a:pPr marL="555625" indent="-457200">
              <a:lnSpc>
                <a:spcPct val="100000"/>
              </a:lnSpc>
              <a:spcAft>
                <a:spcPts val="0"/>
              </a:spcAft>
              <a:buFont typeface="+mj-lt"/>
              <a:buAutoNum type="arabicPeriod"/>
            </a:pPr>
            <a:r>
              <a:rPr lang="en-US" sz="2000" b="0" dirty="0"/>
              <a:t>Initial consult and eligibility review</a:t>
            </a:r>
          </a:p>
          <a:p>
            <a:pPr marL="555625" indent="-457200">
              <a:lnSpc>
                <a:spcPct val="100000"/>
              </a:lnSpc>
              <a:spcAft>
                <a:spcPts val="0"/>
              </a:spcAft>
              <a:buFont typeface="+mj-lt"/>
              <a:buAutoNum type="arabicPeriod"/>
            </a:pPr>
            <a:r>
              <a:rPr lang="en-US" sz="2000" b="0" dirty="0"/>
              <a:t>Apheresis (cell collection)</a:t>
            </a:r>
          </a:p>
          <a:p>
            <a:pPr marL="555625" indent="-457200">
              <a:lnSpc>
                <a:spcPct val="100000"/>
              </a:lnSpc>
              <a:spcAft>
                <a:spcPts val="0"/>
              </a:spcAft>
              <a:buFont typeface="+mj-lt"/>
              <a:buAutoNum type="arabicPeriod"/>
            </a:pPr>
            <a:r>
              <a:rPr lang="en-US" sz="2000" b="0" dirty="0"/>
              <a:t>Bridging therapy (if needed)</a:t>
            </a:r>
          </a:p>
          <a:p>
            <a:pPr marL="555625" indent="-457200">
              <a:lnSpc>
                <a:spcPct val="100000"/>
              </a:lnSpc>
              <a:spcAft>
                <a:spcPts val="0"/>
              </a:spcAft>
              <a:buFont typeface="+mj-lt"/>
              <a:buAutoNum type="arabicPeriod"/>
            </a:pPr>
            <a:r>
              <a:rPr lang="en-US" sz="2000" b="0" dirty="0"/>
              <a:t>Manufacturing period (usually 3-5 weeks)</a:t>
            </a:r>
          </a:p>
          <a:p>
            <a:pPr marL="555625" indent="-457200">
              <a:lnSpc>
                <a:spcPct val="100000"/>
              </a:lnSpc>
              <a:spcAft>
                <a:spcPts val="0"/>
              </a:spcAft>
              <a:buFont typeface="+mj-lt"/>
              <a:buAutoNum type="arabicPeriod"/>
            </a:pPr>
            <a:r>
              <a:rPr lang="en-US" sz="2000" b="0" dirty="0"/>
              <a:t>Lymphodepleting chemotherapy</a:t>
            </a:r>
          </a:p>
          <a:p>
            <a:pPr marL="555625" indent="-457200">
              <a:lnSpc>
                <a:spcPct val="100000"/>
              </a:lnSpc>
              <a:spcAft>
                <a:spcPts val="0"/>
              </a:spcAft>
              <a:buFont typeface="+mj-lt"/>
              <a:buAutoNum type="arabicPeriod"/>
            </a:pPr>
            <a:r>
              <a:rPr lang="en-US" sz="2000" b="0" dirty="0"/>
              <a:t>Cell infusion (day 0)</a:t>
            </a:r>
          </a:p>
          <a:p>
            <a:pPr marL="555625" indent="-457200">
              <a:lnSpc>
                <a:spcPct val="100000"/>
              </a:lnSpc>
              <a:spcAft>
                <a:spcPts val="0"/>
              </a:spcAft>
              <a:buFont typeface="+mj-lt"/>
              <a:buAutoNum type="arabicPeriod"/>
            </a:pPr>
            <a:r>
              <a:rPr lang="en-US" sz="2000" b="0" dirty="0"/>
              <a:t>Monitoring phase (days 0-14) for CRS or ICANS </a:t>
            </a:r>
          </a:p>
          <a:p>
            <a:pPr marL="555625" indent="-457200">
              <a:lnSpc>
                <a:spcPct val="100000"/>
              </a:lnSpc>
              <a:spcAft>
                <a:spcPts val="0"/>
              </a:spcAft>
              <a:buFont typeface="+mj-lt"/>
              <a:buAutoNum type="arabicPeriod"/>
            </a:pPr>
            <a:r>
              <a:rPr lang="en-US" sz="2000" b="0" dirty="0"/>
              <a:t>Response assessment at day 30 or 90, depending on institutional programmatic approach</a:t>
            </a:r>
          </a:p>
          <a:p>
            <a:pPr marL="555625" indent="-457200">
              <a:lnSpc>
                <a:spcPct val="100000"/>
              </a:lnSpc>
              <a:spcAft>
                <a:spcPts val="0"/>
              </a:spcAft>
              <a:buFont typeface="+mj-lt"/>
              <a:buAutoNum type="arabicPeriod"/>
            </a:pPr>
            <a:r>
              <a:rPr lang="en-US" sz="2000" b="0" dirty="0"/>
              <a:t>Follow-up phase: infection prophylaxis, labs and clinic visits for at least 6 months</a:t>
            </a:r>
          </a:p>
          <a:p>
            <a:pPr marL="98425" indent="0">
              <a:lnSpc>
                <a:spcPct val="100000"/>
              </a:lnSpc>
              <a:spcAft>
                <a:spcPts val="0"/>
              </a:spcAft>
              <a:buNone/>
            </a:pPr>
            <a:endParaRPr lang="en-US" sz="800" b="0" dirty="0"/>
          </a:p>
          <a:p>
            <a:pPr marL="98425" indent="0">
              <a:lnSpc>
                <a:spcPct val="100000"/>
              </a:lnSpc>
              <a:spcAft>
                <a:spcPts val="0"/>
              </a:spcAft>
              <a:buNone/>
            </a:pPr>
            <a:r>
              <a:rPr lang="en-US" sz="2000" b="0" dirty="0"/>
              <a:t>I reassure them that if the first 2 weeks go smoothly, they can often transition home or to local lodging, continuing close follow-up.</a:t>
            </a:r>
          </a:p>
        </p:txBody>
      </p:sp>
    </p:spTree>
    <p:extLst>
      <p:ext uri="{BB962C8B-B14F-4D97-AF65-F5344CB8AC3E}">
        <p14:creationId xmlns:p14="http://schemas.microsoft.com/office/powerpoint/2010/main" val="2809605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632D4B-6C55-B81A-A1A6-0E107CF2603F}"/>
              </a:ext>
            </a:extLst>
          </p:cNvPr>
          <p:cNvSpPr>
            <a:spLocks noGrp="1"/>
          </p:cNvSpPr>
          <p:nvPr>
            <p:ph idx="51"/>
          </p:nvPr>
        </p:nvSpPr>
        <p:spPr/>
        <p:txBody>
          <a:bodyPr/>
          <a:lstStyle/>
          <a:p>
            <a:r>
              <a:rPr lang="en-US" dirty="0"/>
              <a:t>Responses to CAR T last about 5 years on average, but far longer responses </a:t>
            </a:r>
            <a:br>
              <a:rPr lang="en-US" dirty="0"/>
            </a:br>
            <a:r>
              <a:rPr lang="en-US" dirty="0"/>
              <a:t>are possible. Some patients will never relapse after this treatment.</a:t>
            </a:r>
          </a:p>
        </p:txBody>
      </p:sp>
      <p:sp>
        <p:nvSpPr>
          <p:cNvPr id="3" name="Title 2">
            <a:extLst>
              <a:ext uri="{FF2B5EF4-FFF2-40B4-BE49-F238E27FC236}">
                <a16:creationId xmlns:a16="http://schemas.microsoft.com/office/drawing/2014/main" id="{449DB723-6992-A88C-5483-445145C57F6D}"/>
              </a:ext>
            </a:extLst>
          </p:cNvPr>
          <p:cNvSpPr>
            <a:spLocks noGrp="1"/>
          </p:cNvSpPr>
          <p:nvPr>
            <p:ph type="title"/>
          </p:nvPr>
        </p:nvSpPr>
        <p:spPr/>
        <p:txBody>
          <a:bodyPr/>
          <a:lstStyle/>
          <a:p>
            <a:r>
              <a:rPr lang="en-US" sz="2800" dirty="0"/>
              <a:t>Follicular Lymphoma</a:t>
            </a:r>
          </a:p>
        </p:txBody>
      </p:sp>
      <p:sp>
        <p:nvSpPr>
          <p:cNvPr id="4" name="Content Placeholder 3">
            <a:extLst>
              <a:ext uri="{FF2B5EF4-FFF2-40B4-BE49-F238E27FC236}">
                <a16:creationId xmlns:a16="http://schemas.microsoft.com/office/drawing/2014/main" id="{88F22AF2-3FB5-D45A-64CC-DCFB1768A5C1}"/>
              </a:ext>
            </a:extLst>
          </p:cNvPr>
          <p:cNvSpPr>
            <a:spLocks noGrp="1"/>
          </p:cNvSpPr>
          <p:nvPr>
            <p:ph idx="52"/>
          </p:nvPr>
        </p:nvSpPr>
        <p:spPr/>
        <p:txBody>
          <a:bodyPr/>
          <a:lstStyle/>
          <a:p>
            <a:r>
              <a:rPr lang="en-US" dirty="0"/>
              <a:t>My preferred CAR T is </a:t>
            </a:r>
            <a:r>
              <a:rPr lang="en-US" dirty="0" err="1"/>
              <a:t>lisocabtagene</a:t>
            </a:r>
            <a:r>
              <a:rPr lang="en-US" dirty="0"/>
              <a:t> </a:t>
            </a:r>
            <a:r>
              <a:rPr lang="en-US" dirty="0" err="1"/>
              <a:t>maraleucel</a:t>
            </a:r>
            <a:r>
              <a:rPr lang="en-US" dirty="0"/>
              <a:t> (</a:t>
            </a:r>
            <a:r>
              <a:rPr lang="en-US" dirty="0" err="1"/>
              <a:t>liso</a:t>
            </a:r>
            <a:r>
              <a:rPr lang="en-US" dirty="0"/>
              <a:t>-cel), </a:t>
            </a:r>
            <a:br>
              <a:rPr lang="en-US" dirty="0"/>
            </a:br>
            <a:r>
              <a:rPr lang="en-US" dirty="0"/>
              <a:t>which offers an attractive balance of efficacy and tolerability. </a:t>
            </a:r>
            <a:br>
              <a:rPr lang="en-US" dirty="0"/>
            </a:br>
            <a:r>
              <a:rPr lang="en-US" dirty="0"/>
              <a:t>Remission can be long-lasting — and possibly curative.</a:t>
            </a:r>
          </a:p>
        </p:txBody>
      </p:sp>
      <p:sp>
        <p:nvSpPr>
          <p:cNvPr id="5" name="Content Placeholder 4">
            <a:extLst>
              <a:ext uri="{FF2B5EF4-FFF2-40B4-BE49-F238E27FC236}">
                <a16:creationId xmlns:a16="http://schemas.microsoft.com/office/drawing/2014/main" id="{F932D1DB-BB14-870A-E146-EF4A2889321D}"/>
              </a:ext>
            </a:extLst>
          </p:cNvPr>
          <p:cNvSpPr>
            <a:spLocks noGrp="1"/>
          </p:cNvSpPr>
          <p:nvPr>
            <p:ph idx="53"/>
          </p:nvPr>
        </p:nvSpPr>
        <p:spPr/>
        <p:txBody>
          <a:bodyPr/>
          <a:lstStyle/>
          <a:p>
            <a:r>
              <a:rPr lang="en-US" dirty="0"/>
              <a:t>I recommend </a:t>
            </a:r>
            <a:r>
              <a:rPr lang="en-US" dirty="0" err="1"/>
              <a:t>liso</a:t>
            </a:r>
            <a:r>
              <a:rPr lang="en-US" dirty="0"/>
              <a:t>-cel primarily because it is associated </a:t>
            </a:r>
            <a:br>
              <a:rPr lang="en-US" dirty="0"/>
            </a:br>
            <a:r>
              <a:rPr lang="en-US" dirty="0"/>
              <a:t>with a manageable safety profile.</a:t>
            </a:r>
          </a:p>
        </p:txBody>
      </p:sp>
      <p:sp>
        <p:nvSpPr>
          <p:cNvPr id="6" name="Content Placeholder 5">
            <a:extLst>
              <a:ext uri="{FF2B5EF4-FFF2-40B4-BE49-F238E27FC236}">
                <a16:creationId xmlns:a16="http://schemas.microsoft.com/office/drawing/2014/main" id="{C5418CF5-743A-3E9B-62D5-5D96442618A3}"/>
              </a:ext>
            </a:extLst>
          </p:cNvPr>
          <p:cNvSpPr>
            <a:spLocks noGrp="1"/>
          </p:cNvSpPr>
          <p:nvPr>
            <p:ph idx="54"/>
          </p:nvPr>
        </p:nvSpPr>
        <p:spPr/>
        <p:txBody>
          <a:bodyPr/>
          <a:lstStyle/>
          <a:p>
            <a:r>
              <a:rPr lang="en-US" dirty="0"/>
              <a:t>My preference is </a:t>
            </a:r>
            <a:r>
              <a:rPr lang="en-US" dirty="0" err="1"/>
              <a:t>liso</a:t>
            </a:r>
            <a:r>
              <a:rPr lang="en-US" dirty="0"/>
              <a:t>-cel; the hope is that w/ time we might identify a subset </a:t>
            </a:r>
            <a:br>
              <a:rPr lang="en-US" dirty="0"/>
            </a:br>
            <a:r>
              <a:rPr lang="en-US" dirty="0"/>
              <a:t>of patients that could potentially achieve a cure or a “functional” cure. </a:t>
            </a:r>
          </a:p>
        </p:txBody>
      </p:sp>
      <p:sp>
        <p:nvSpPr>
          <p:cNvPr id="7" name="Content Placeholder 6">
            <a:extLst>
              <a:ext uri="{FF2B5EF4-FFF2-40B4-BE49-F238E27FC236}">
                <a16:creationId xmlns:a16="http://schemas.microsoft.com/office/drawing/2014/main" id="{CFA38D23-EB22-C287-D594-A8B8CA0D8FDF}"/>
              </a:ext>
            </a:extLst>
          </p:cNvPr>
          <p:cNvSpPr>
            <a:spLocks noGrp="1"/>
          </p:cNvSpPr>
          <p:nvPr>
            <p:ph idx="55"/>
          </p:nvPr>
        </p:nvSpPr>
        <p:spPr/>
        <p:txBody>
          <a:bodyPr/>
          <a:lstStyle/>
          <a:p>
            <a:r>
              <a:rPr lang="en-US" dirty="0"/>
              <a:t>Axi-cel.  We choose this treatment because more than half of patients </a:t>
            </a:r>
            <a:br>
              <a:rPr lang="en-US" dirty="0"/>
            </a:br>
            <a:r>
              <a:rPr lang="en-US" dirty="0"/>
              <a:t>are alive and did not require additional lymphoma therapy with more </a:t>
            </a:r>
            <a:br>
              <a:rPr lang="en-US" dirty="0"/>
            </a:br>
            <a:r>
              <a:rPr lang="en-US" dirty="0"/>
              <a:t>than 5 years of follow up – hopefully some of those patients are cured.</a:t>
            </a:r>
          </a:p>
        </p:txBody>
      </p:sp>
    </p:spTree>
    <p:extLst>
      <p:ext uri="{BB962C8B-B14F-4D97-AF65-F5344CB8AC3E}">
        <p14:creationId xmlns:p14="http://schemas.microsoft.com/office/powerpoint/2010/main" val="686044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61CF7A-440A-1125-ADD4-BEAC11FEFFCC}"/>
              </a:ext>
            </a:extLst>
          </p:cNvPr>
          <p:cNvSpPr>
            <a:spLocks noGrp="1"/>
          </p:cNvSpPr>
          <p:nvPr>
            <p:ph idx="51"/>
          </p:nvPr>
        </p:nvSpPr>
        <p:spPr/>
        <p:txBody>
          <a:bodyPr/>
          <a:lstStyle/>
          <a:p>
            <a:r>
              <a:rPr lang="en-US" dirty="0"/>
              <a:t>The majority of patients will respond; about half </a:t>
            </a:r>
            <a:br>
              <a:rPr lang="en-US" dirty="0"/>
            </a:br>
            <a:r>
              <a:rPr lang="en-US" dirty="0"/>
              <a:t>will go into complete remission. Close to 40% will be cured. </a:t>
            </a:r>
          </a:p>
        </p:txBody>
      </p:sp>
      <p:sp>
        <p:nvSpPr>
          <p:cNvPr id="3" name="Title 2">
            <a:extLst>
              <a:ext uri="{FF2B5EF4-FFF2-40B4-BE49-F238E27FC236}">
                <a16:creationId xmlns:a16="http://schemas.microsoft.com/office/drawing/2014/main" id="{5A8B5C1C-7615-13A5-9468-DE6B6550042A}"/>
              </a:ext>
            </a:extLst>
          </p:cNvPr>
          <p:cNvSpPr>
            <a:spLocks noGrp="1"/>
          </p:cNvSpPr>
          <p:nvPr>
            <p:ph type="title"/>
          </p:nvPr>
        </p:nvSpPr>
        <p:spPr/>
        <p:txBody>
          <a:bodyPr/>
          <a:lstStyle/>
          <a:p>
            <a:r>
              <a:rPr lang="en-US" sz="2800" dirty="0"/>
              <a:t>Diffuse Large B-Cell Lymphoma</a:t>
            </a:r>
          </a:p>
        </p:txBody>
      </p:sp>
      <p:sp>
        <p:nvSpPr>
          <p:cNvPr id="4" name="Content Placeholder 3">
            <a:extLst>
              <a:ext uri="{FF2B5EF4-FFF2-40B4-BE49-F238E27FC236}">
                <a16:creationId xmlns:a16="http://schemas.microsoft.com/office/drawing/2014/main" id="{22243B32-A87F-F2A5-A342-257074338940}"/>
              </a:ext>
            </a:extLst>
          </p:cNvPr>
          <p:cNvSpPr>
            <a:spLocks noGrp="1"/>
          </p:cNvSpPr>
          <p:nvPr>
            <p:ph idx="52"/>
          </p:nvPr>
        </p:nvSpPr>
        <p:spPr/>
        <p:txBody>
          <a:bodyPr/>
          <a:lstStyle/>
          <a:p>
            <a:r>
              <a:rPr lang="en-US" dirty="0"/>
              <a:t>I generally prefer </a:t>
            </a:r>
            <a:r>
              <a:rPr lang="en-US" dirty="0" err="1"/>
              <a:t>liso</a:t>
            </a:r>
            <a:r>
              <a:rPr lang="en-US" dirty="0"/>
              <a:t>-cel for DLBCL. The 5-year follow-up data </a:t>
            </a:r>
            <a:br>
              <a:rPr lang="en-US" dirty="0"/>
            </a:br>
            <a:r>
              <a:rPr lang="en-US" dirty="0"/>
              <a:t>across all constructs suggest a roughly 40% chance of long-term </a:t>
            </a:r>
            <a:br>
              <a:rPr lang="en-US" dirty="0"/>
            </a:br>
            <a:r>
              <a:rPr lang="en-US" dirty="0"/>
              <a:t>remission or cure, but </a:t>
            </a:r>
            <a:r>
              <a:rPr lang="en-US" dirty="0" err="1"/>
              <a:t>liso</a:t>
            </a:r>
            <a:r>
              <a:rPr lang="en-US" dirty="0"/>
              <a:t>-cel has a more favorable safety profile.</a:t>
            </a:r>
          </a:p>
        </p:txBody>
      </p:sp>
      <p:sp>
        <p:nvSpPr>
          <p:cNvPr id="5" name="Content Placeholder 4">
            <a:extLst>
              <a:ext uri="{FF2B5EF4-FFF2-40B4-BE49-F238E27FC236}">
                <a16:creationId xmlns:a16="http://schemas.microsoft.com/office/drawing/2014/main" id="{1B3ECC99-CBD7-094B-CD71-FA41DEB7408A}"/>
              </a:ext>
            </a:extLst>
          </p:cNvPr>
          <p:cNvSpPr>
            <a:spLocks noGrp="1"/>
          </p:cNvSpPr>
          <p:nvPr>
            <p:ph idx="53"/>
          </p:nvPr>
        </p:nvSpPr>
        <p:spPr/>
        <p:txBody>
          <a:bodyPr/>
          <a:lstStyle/>
          <a:p>
            <a:r>
              <a:rPr lang="en-US" dirty="0"/>
              <a:t>I generally favor </a:t>
            </a:r>
            <a:r>
              <a:rPr lang="en-US" dirty="0" err="1"/>
              <a:t>liso</a:t>
            </a:r>
            <a:r>
              <a:rPr lang="en-US" dirty="0"/>
              <a:t>-cel for older or frailer patients given </a:t>
            </a:r>
            <a:br>
              <a:rPr lang="en-US" dirty="0"/>
            </a:br>
            <a:r>
              <a:rPr lang="en-US" dirty="0"/>
              <a:t>the favorable toxicity profile. For young, fit patients, </a:t>
            </a:r>
            <a:br>
              <a:rPr lang="en-US" dirty="0"/>
            </a:br>
            <a:r>
              <a:rPr lang="en-US" dirty="0"/>
              <a:t>I prefer </a:t>
            </a:r>
            <a:r>
              <a:rPr lang="en-US" dirty="0" err="1"/>
              <a:t>axi</a:t>
            </a:r>
            <a:r>
              <a:rPr lang="en-US" dirty="0"/>
              <a:t>-cel with the favorable manufacturing time. </a:t>
            </a:r>
          </a:p>
        </p:txBody>
      </p:sp>
      <p:sp>
        <p:nvSpPr>
          <p:cNvPr id="6" name="Content Placeholder 5">
            <a:extLst>
              <a:ext uri="{FF2B5EF4-FFF2-40B4-BE49-F238E27FC236}">
                <a16:creationId xmlns:a16="http://schemas.microsoft.com/office/drawing/2014/main" id="{EB1C915E-A6BE-70F1-CDAE-69DC2C45DCF3}"/>
              </a:ext>
            </a:extLst>
          </p:cNvPr>
          <p:cNvSpPr>
            <a:spLocks noGrp="1"/>
          </p:cNvSpPr>
          <p:nvPr>
            <p:ph idx="54"/>
          </p:nvPr>
        </p:nvSpPr>
        <p:spPr/>
        <p:txBody>
          <a:bodyPr/>
          <a:lstStyle/>
          <a:p>
            <a:r>
              <a:rPr lang="en-US" dirty="0"/>
              <a:t>Preference would be based on age/fitness; for younger/fit patients </a:t>
            </a:r>
            <a:r>
              <a:rPr lang="en-US" dirty="0" err="1"/>
              <a:t>axi</a:t>
            </a:r>
            <a:r>
              <a:rPr lang="en-US" dirty="0"/>
              <a:t>-cel and for older patients </a:t>
            </a:r>
            <a:r>
              <a:rPr lang="en-US" dirty="0" err="1"/>
              <a:t>liso</a:t>
            </a:r>
            <a:r>
              <a:rPr lang="en-US" dirty="0"/>
              <a:t>-cel. This would be administered w/ the intent to cure. Patients in remission at day 90 have a great chance of long-term cure. </a:t>
            </a:r>
          </a:p>
        </p:txBody>
      </p:sp>
      <p:sp>
        <p:nvSpPr>
          <p:cNvPr id="7" name="Content Placeholder 6">
            <a:extLst>
              <a:ext uri="{FF2B5EF4-FFF2-40B4-BE49-F238E27FC236}">
                <a16:creationId xmlns:a16="http://schemas.microsoft.com/office/drawing/2014/main" id="{3427F51E-A01E-4586-4AA7-D99E00116211}"/>
              </a:ext>
            </a:extLst>
          </p:cNvPr>
          <p:cNvSpPr>
            <a:spLocks noGrp="1"/>
          </p:cNvSpPr>
          <p:nvPr>
            <p:ph idx="55"/>
          </p:nvPr>
        </p:nvSpPr>
        <p:spPr/>
        <p:txBody>
          <a:bodyPr/>
          <a:lstStyle/>
          <a:p>
            <a:r>
              <a:rPr lang="en-US" dirty="0"/>
              <a:t>Axi-cel. For your relapsed DLBCL, we have one chance to provide </a:t>
            </a:r>
            <a:br>
              <a:rPr lang="en-US" dirty="0"/>
            </a:br>
            <a:r>
              <a:rPr lang="en-US" dirty="0"/>
              <a:t>a curative intent therapy and thus reliability of manufacturing is key. </a:t>
            </a:r>
            <a:br>
              <a:rPr lang="en-US" dirty="0"/>
            </a:br>
            <a:r>
              <a:rPr lang="en-US" dirty="0"/>
              <a:t>Axi-cel cures about 40% of patients with this otherwise fatal disease.</a:t>
            </a:r>
          </a:p>
        </p:txBody>
      </p:sp>
    </p:spTree>
    <p:extLst>
      <p:ext uri="{BB962C8B-B14F-4D97-AF65-F5344CB8AC3E}">
        <p14:creationId xmlns:p14="http://schemas.microsoft.com/office/powerpoint/2010/main" val="1487323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DC4017-9EFA-B5F3-1C5A-D850507639DB}"/>
              </a:ext>
            </a:extLst>
          </p:cNvPr>
          <p:cNvSpPr>
            <a:spLocks noGrp="1"/>
          </p:cNvSpPr>
          <p:nvPr>
            <p:ph idx="51"/>
          </p:nvPr>
        </p:nvSpPr>
        <p:spPr/>
        <p:txBody>
          <a:bodyPr/>
          <a:lstStyle/>
          <a:p>
            <a:r>
              <a:rPr lang="en-US" dirty="0"/>
              <a:t>The vast majority of patients in this situation will respond, and most </a:t>
            </a:r>
            <a:br>
              <a:rPr lang="en-US" dirty="0"/>
            </a:br>
            <a:r>
              <a:rPr lang="en-US" dirty="0"/>
              <a:t>will go into complete remission. Remissions last 1-2 years on average, but remission may last much longer. </a:t>
            </a:r>
            <a:r>
              <a:rPr lang="en-US" dirty="0" err="1"/>
              <a:t>Pirtobrutinib</a:t>
            </a:r>
            <a:r>
              <a:rPr lang="en-US" dirty="0"/>
              <a:t> may be used as bridging therapy.</a:t>
            </a:r>
          </a:p>
        </p:txBody>
      </p:sp>
      <p:sp>
        <p:nvSpPr>
          <p:cNvPr id="3" name="Title 2">
            <a:extLst>
              <a:ext uri="{FF2B5EF4-FFF2-40B4-BE49-F238E27FC236}">
                <a16:creationId xmlns:a16="http://schemas.microsoft.com/office/drawing/2014/main" id="{A014F363-C9C4-F142-0F48-219BF8D9A717}"/>
              </a:ext>
            </a:extLst>
          </p:cNvPr>
          <p:cNvSpPr>
            <a:spLocks noGrp="1"/>
          </p:cNvSpPr>
          <p:nvPr>
            <p:ph type="title"/>
          </p:nvPr>
        </p:nvSpPr>
        <p:spPr/>
        <p:txBody>
          <a:bodyPr/>
          <a:lstStyle/>
          <a:p>
            <a:r>
              <a:rPr lang="en-US" sz="2800" dirty="0"/>
              <a:t>Mantle Cell Lymphoma</a:t>
            </a:r>
          </a:p>
        </p:txBody>
      </p:sp>
      <p:sp>
        <p:nvSpPr>
          <p:cNvPr id="4" name="Content Placeholder 3">
            <a:extLst>
              <a:ext uri="{FF2B5EF4-FFF2-40B4-BE49-F238E27FC236}">
                <a16:creationId xmlns:a16="http://schemas.microsoft.com/office/drawing/2014/main" id="{91E86841-6366-A1F6-A885-C406055C02B5}"/>
              </a:ext>
            </a:extLst>
          </p:cNvPr>
          <p:cNvSpPr>
            <a:spLocks noGrp="1"/>
          </p:cNvSpPr>
          <p:nvPr>
            <p:ph idx="52"/>
          </p:nvPr>
        </p:nvSpPr>
        <p:spPr/>
        <p:txBody>
          <a:bodyPr/>
          <a:lstStyle/>
          <a:p>
            <a:r>
              <a:rPr lang="en-US" dirty="0"/>
              <a:t>For younger, fit patients, </a:t>
            </a:r>
            <a:r>
              <a:rPr lang="en-US" dirty="0" err="1"/>
              <a:t>brexucabtagene</a:t>
            </a:r>
            <a:r>
              <a:rPr lang="en-US" dirty="0"/>
              <a:t> </a:t>
            </a:r>
            <a:r>
              <a:rPr lang="en-US" dirty="0" err="1"/>
              <a:t>autoleucel</a:t>
            </a:r>
            <a:r>
              <a:rPr lang="en-US" dirty="0"/>
              <a:t> (</a:t>
            </a:r>
            <a:r>
              <a:rPr lang="en-US" dirty="0" err="1"/>
              <a:t>brexu</a:t>
            </a:r>
            <a:r>
              <a:rPr lang="en-US" dirty="0"/>
              <a:t>-cel) </a:t>
            </a:r>
            <a:br>
              <a:rPr lang="en-US" dirty="0"/>
            </a:br>
            <a:r>
              <a:rPr lang="en-US" dirty="0"/>
              <a:t>remains my preferred choice. For older or frail patients, </a:t>
            </a:r>
            <a:br>
              <a:rPr lang="en-US" dirty="0"/>
            </a:br>
            <a:r>
              <a:rPr lang="en-US" dirty="0"/>
              <a:t>I favor </a:t>
            </a:r>
            <a:r>
              <a:rPr lang="en-US" dirty="0" err="1"/>
              <a:t>liso</a:t>
            </a:r>
            <a:r>
              <a:rPr lang="en-US" dirty="0"/>
              <a:t>-cel due to its lower toxicity and outpatient feasibility. </a:t>
            </a:r>
          </a:p>
        </p:txBody>
      </p:sp>
      <p:sp>
        <p:nvSpPr>
          <p:cNvPr id="5" name="Content Placeholder 4">
            <a:extLst>
              <a:ext uri="{FF2B5EF4-FFF2-40B4-BE49-F238E27FC236}">
                <a16:creationId xmlns:a16="http://schemas.microsoft.com/office/drawing/2014/main" id="{B42F6BE3-1020-C642-4FCF-A37F0E538149}"/>
              </a:ext>
            </a:extLst>
          </p:cNvPr>
          <p:cNvSpPr>
            <a:spLocks noGrp="1"/>
          </p:cNvSpPr>
          <p:nvPr>
            <p:ph idx="53"/>
          </p:nvPr>
        </p:nvSpPr>
        <p:spPr/>
        <p:txBody>
          <a:bodyPr/>
          <a:lstStyle/>
          <a:p>
            <a:r>
              <a:rPr lang="en-US" dirty="0"/>
              <a:t>I would prefer </a:t>
            </a:r>
            <a:r>
              <a:rPr lang="en-US" dirty="0" err="1"/>
              <a:t>liso</a:t>
            </a:r>
            <a:r>
              <a:rPr lang="en-US" dirty="0"/>
              <a:t>-cel for multiply-relapsed MCL. I would favor </a:t>
            </a:r>
            <a:r>
              <a:rPr lang="en-US" dirty="0" err="1"/>
              <a:t>brexu</a:t>
            </a:r>
            <a:r>
              <a:rPr lang="en-US"/>
              <a:t>-cel </a:t>
            </a:r>
            <a:br>
              <a:rPr lang="en-US" dirty="0"/>
            </a:br>
            <a:r>
              <a:rPr lang="en-US" dirty="0"/>
              <a:t>for </a:t>
            </a:r>
            <a:r>
              <a:rPr lang="en-US"/>
              <a:t>a young, </a:t>
            </a:r>
            <a:r>
              <a:rPr lang="en-US" dirty="0"/>
              <a:t>fit patient with high-risk disease in first relapse. </a:t>
            </a:r>
          </a:p>
        </p:txBody>
      </p:sp>
      <p:sp>
        <p:nvSpPr>
          <p:cNvPr id="6" name="Content Placeholder 5">
            <a:extLst>
              <a:ext uri="{FF2B5EF4-FFF2-40B4-BE49-F238E27FC236}">
                <a16:creationId xmlns:a16="http://schemas.microsoft.com/office/drawing/2014/main" id="{78C59733-D6F4-6ED9-FFD1-FC962A6243EE}"/>
              </a:ext>
            </a:extLst>
          </p:cNvPr>
          <p:cNvSpPr>
            <a:spLocks noGrp="1"/>
          </p:cNvSpPr>
          <p:nvPr>
            <p:ph idx="54"/>
          </p:nvPr>
        </p:nvSpPr>
        <p:spPr/>
        <p:txBody>
          <a:bodyPr/>
          <a:lstStyle/>
          <a:p>
            <a:r>
              <a:rPr lang="en-US" dirty="0"/>
              <a:t>Preference is </a:t>
            </a:r>
            <a:r>
              <a:rPr lang="en-US" dirty="0" err="1"/>
              <a:t>brexu</a:t>
            </a:r>
            <a:r>
              <a:rPr lang="en-US" dirty="0"/>
              <a:t>-cel. Treatment is not curative and the disease will relapse. For those unable to receive </a:t>
            </a:r>
            <a:r>
              <a:rPr lang="en-US" dirty="0" err="1"/>
              <a:t>brexu</a:t>
            </a:r>
            <a:r>
              <a:rPr lang="en-US" dirty="0"/>
              <a:t>-cel we use </a:t>
            </a:r>
            <a:r>
              <a:rPr lang="en-US" dirty="0" err="1"/>
              <a:t>liso</a:t>
            </a:r>
            <a:r>
              <a:rPr lang="en-US" dirty="0"/>
              <a:t>-cel.</a:t>
            </a:r>
          </a:p>
        </p:txBody>
      </p:sp>
      <p:sp>
        <p:nvSpPr>
          <p:cNvPr id="7" name="Content Placeholder 6">
            <a:extLst>
              <a:ext uri="{FF2B5EF4-FFF2-40B4-BE49-F238E27FC236}">
                <a16:creationId xmlns:a16="http://schemas.microsoft.com/office/drawing/2014/main" id="{E25EB174-08A1-2FDA-069D-EF1811B1D4D6}"/>
              </a:ext>
            </a:extLst>
          </p:cNvPr>
          <p:cNvSpPr>
            <a:spLocks noGrp="1"/>
          </p:cNvSpPr>
          <p:nvPr>
            <p:ph idx="55"/>
          </p:nvPr>
        </p:nvSpPr>
        <p:spPr/>
        <p:txBody>
          <a:bodyPr/>
          <a:lstStyle/>
          <a:p>
            <a:r>
              <a:rPr lang="en-US" dirty="0"/>
              <a:t>Liso-cel. For your relapsed MCL, we want to balance concerns </a:t>
            </a:r>
            <a:br>
              <a:rPr lang="en-US" dirty="0"/>
            </a:br>
            <a:r>
              <a:rPr lang="en-US" dirty="0"/>
              <a:t>for effective treatment and risk of side effects. The other options </a:t>
            </a:r>
            <a:br>
              <a:rPr lang="en-US" dirty="0"/>
            </a:br>
            <a:r>
              <a:rPr lang="en-US" dirty="0"/>
              <a:t>are impressive, but have a higher risk of severe side effects.</a:t>
            </a:r>
          </a:p>
        </p:txBody>
      </p:sp>
    </p:spTree>
    <p:extLst>
      <p:ext uri="{BB962C8B-B14F-4D97-AF65-F5344CB8AC3E}">
        <p14:creationId xmlns:p14="http://schemas.microsoft.com/office/powerpoint/2010/main" val="3172553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8CF0A-6835-88BD-1955-5171AF03795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CAE7E3C-F136-674B-67AB-122ED534EC20}"/>
              </a:ext>
            </a:extLst>
          </p:cNvPr>
          <p:cNvSpPr/>
          <p:nvPr/>
        </p:nvSpPr>
        <p:spPr bwMode="auto">
          <a:xfrm>
            <a:off x="643018" y="3068960"/>
            <a:ext cx="10945870" cy="86409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B9CEB8E-7B60-D71E-A2EA-DC55DE2652E5}"/>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CAR T-Cell Therapy for Non-Hodgkin Lymphoma</a:t>
            </a:r>
          </a:p>
        </p:txBody>
      </p:sp>
      <p:sp>
        <p:nvSpPr>
          <p:cNvPr id="6" name="Content Placeholder 5">
            <a:extLst>
              <a:ext uri="{FF2B5EF4-FFF2-40B4-BE49-F238E27FC236}">
                <a16:creationId xmlns:a16="http://schemas.microsoft.com/office/drawing/2014/main" id="{D77465E2-6959-F792-2825-45A6BAA3D73D}"/>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254B23C2-4045-9F8B-8554-455B231DCEFD}"/>
              </a:ext>
            </a:extLst>
          </p:cNvPr>
          <p:cNvSpPr txBox="1">
            <a:spLocks/>
          </p:cNvSpPr>
          <p:nvPr/>
        </p:nvSpPr>
        <p:spPr bwMode="auto">
          <a:xfrm>
            <a:off x="1003385" y="1437848"/>
            <a:ext cx="10225136"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Introduction: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About This Program</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Overview of CAR T-Cell Therapy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2: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Potential Treatment Benefits of CAR T-Cell Therapy </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FFFFFF"/>
                </a:solidFill>
                <a:effectLst/>
                <a:uLnTx/>
                <a:uFillTx/>
                <a:latin typeface="Calibri" charset="0"/>
                <a:ea typeface="MS PGothic" pitchFamily="34" charset="-128"/>
              </a:rPr>
              <a:t>Module 3: CRS (Cytokine Release Syndrome) and ICANS (Immune Effector Cell-Associated Neurotoxicity Syndrome)</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4: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Finding Information About CAR T; Clinical Trials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Financial Issues; Risk of Infection</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6: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Coping with Anxiety; Healing and Moving On </a:t>
            </a:r>
          </a:p>
        </p:txBody>
      </p:sp>
    </p:spTree>
    <p:custDataLst>
      <p:tags r:id="rId1"/>
    </p:custDataLst>
    <p:extLst>
      <p:ext uri="{BB962C8B-B14F-4D97-AF65-F5344CB8AC3E}">
        <p14:creationId xmlns:p14="http://schemas.microsoft.com/office/powerpoint/2010/main" val="3822157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2400E-7967-6090-22A0-26B79340013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1D44888-BF93-CBBF-4867-E66459A698C9}"/>
              </a:ext>
            </a:extLst>
          </p:cNvPr>
          <p:cNvSpPr/>
          <p:nvPr/>
        </p:nvSpPr>
        <p:spPr bwMode="auto">
          <a:xfrm>
            <a:off x="667970" y="352541"/>
            <a:ext cx="10856062" cy="1564292"/>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3" name="Title 1">
            <a:extLst>
              <a:ext uri="{FF2B5EF4-FFF2-40B4-BE49-F238E27FC236}">
                <a16:creationId xmlns:a16="http://schemas.microsoft.com/office/drawing/2014/main" id="{8AB631FA-622B-5DFA-BA93-DF461885D99C}"/>
              </a:ext>
            </a:extLst>
          </p:cNvPr>
          <p:cNvSpPr>
            <a:spLocks noGrp="1"/>
          </p:cNvSpPr>
          <p:nvPr>
            <p:ph type="title"/>
          </p:nvPr>
        </p:nvSpPr>
        <p:spPr>
          <a:xfrm>
            <a:off x="667968" y="352541"/>
            <a:ext cx="10851168" cy="1564291"/>
          </a:xfrm>
        </p:spPr>
        <p:txBody>
          <a:bodyPr lIns="91440" tIns="91440" rIns="91440" bIns="182880"/>
          <a:lstStyle/>
          <a:p>
            <a:r>
              <a:rPr lang="en-US" sz="3600" dirty="0">
                <a:solidFill>
                  <a:schemeClr val="bg1"/>
                </a:solidFill>
              </a:rPr>
              <a:t>CRS (cytokine release syndrome) and ICANS (immune effector cell-associated neurotoxicity syndrome)</a:t>
            </a:r>
          </a:p>
        </p:txBody>
      </p:sp>
      <p:pic>
        <p:nvPicPr>
          <p:cNvPr id="7" name="Picture 6" descr="A person wearing a headset&#10;&#10;AI-generated content may be incorrect.">
            <a:extLst>
              <a:ext uri="{FF2B5EF4-FFF2-40B4-BE49-F238E27FC236}">
                <a16:creationId xmlns:a16="http://schemas.microsoft.com/office/drawing/2014/main" id="{FC8AAB71-AB34-A682-D08F-6EFFB7BDA6AF}"/>
              </a:ext>
            </a:extLst>
          </p:cNvPr>
          <p:cNvPicPr>
            <a:picLocks noChangeAspect="1"/>
          </p:cNvPicPr>
          <p:nvPr/>
        </p:nvPicPr>
        <p:blipFill>
          <a:blip r:embed="rId2"/>
          <a:stretch>
            <a:fillRect/>
          </a:stretch>
        </p:blipFill>
        <p:spPr>
          <a:xfrm>
            <a:off x="667968" y="2524997"/>
            <a:ext cx="5063963" cy="2848480"/>
          </a:xfrm>
          <a:prstGeom prst="rect">
            <a:avLst/>
          </a:prstGeom>
          <a:effectLst>
            <a:outerShdw blurRad="50800" dist="38100" dir="2700000" algn="tl" rotWithShape="0">
              <a:prstClr val="black">
                <a:alpha val="40000"/>
              </a:prstClr>
            </a:outerShdw>
          </a:effectLst>
        </p:spPr>
      </p:pic>
      <p:pic>
        <p:nvPicPr>
          <p:cNvPr id="5" name="Picture 4" descr="A person wearing headphones&#10;&#10;AI-generated content may be incorrect.">
            <a:extLst>
              <a:ext uri="{FF2B5EF4-FFF2-40B4-BE49-F238E27FC236}">
                <a16:creationId xmlns:a16="http://schemas.microsoft.com/office/drawing/2014/main" id="{E397DCFB-352B-F02E-630C-EC1E307E522E}"/>
              </a:ext>
            </a:extLst>
          </p:cNvPr>
          <p:cNvPicPr>
            <a:picLocks noChangeAspect="1"/>
          </p:cNvPicPr>
          <p:nvPr/>
        </p:nvPicPr>
        <p:blipFill>
          <a:blip r:embed="rId3"/>
          <a:stretch>
            <a:fillRect/>
          </a:stretch>
        </p:blipFill>
        <p:spPr>
          <a:xfrm>
            <a:off x="6455173" y="2524997"/>
            <a:ext cx="5063963" cy="28484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55649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A960B9-AB11-663A-7A6C-F9D5B05CAC3D}"/>
              </a:ext>
            </a:extLst>
          </p:cNvPr>
          <p:cNvSpPr>
            <a:spLocks noGrp="1"/>
          </p:cNvSpPr>
          <p:nvPr>
            <p:ph idx="51"/>
          </p:nvPr>
        </p:nvSpPr>
        <p:spPr/>
        <p:txBody>
          <a:bodyPr/>
          <a:lstStyle/>
          <a:p>
            <a:r>
              <a:rPr lang="en-US" dirty="0"/>
              <a:t>The most common symptom is fever, but it can uncommonly get worse.  </a:t>
            </a:r>
            <a:br>
              <a:rPr lang="en-US" dirty="0"/>
            </a:br>
            <a:r>
              <a:rPr lang="en-US" dirty="0"/>
              <a:t>We give an antidote called tocilizumab with or without steroids which rapidly improves the CRS and usually prevents if from becoming severe.</a:t>
            </a:r>
          </a:p>
        </p:txBody>
      </p:sp>
      <p:sp>
        <p:nvSpPr>
          <p:cNvPr id="3" name="Title 2">
            <a:extLst>
              <a:ext uri="{FF2B5EF4-FFF2-40B4-BE49-F238E27FC236}">
                <a16:creationId xmlns:a16="http://schemas.microsoft.com/office/drawing/2014/main" id="{A8A03AA2-7F4B-B4F5-9A74-F9311460A367}"/>
              </a:ext>
            </a:extLst>
          </p:cNvPr>
          <p:cNvSpPr>
            <a:spLocks noGrp="1"/>
          </p:cNvSpPr>
          <p:nvPr>
            <p:ph type="title"/>
          </p:nvPr>
        </p:nvSpPr>
        <p:spPr/>
        <p:txBody>
          <a:bodyPr/>
          <a:lstStyle/>
          <a:p>
            <a:r>
              <a:rPr lang="en-US" sz="2800" dirty="0"/>
              <a:t>CRS</a:t>
            </a:r>
          </a:p>
        </p:txBody>
      </p:sp>
      <p:sp>
        <p:nvSpPr>
          <p:cNvPr id="4" name="Content Placeholder 3">
            <a:extLst>
              <a:ext uri="{FF2B5EF4-FFF2-40B4-BE49-F238E27FC236}">
                <a16:creationId xmlns:a16="http://schemas.microsoft.com/office/drawing/2014/main" id="{CE661BC2-4CDC-52D6-BF79-34BE093B4394}"/>
              </a:ext>
            </a:extLst>
          </p:cNvPr>
          <p:cNvSpPr>
            <a:spLocks noGrp="1"/>
          </p:cNvSpPr>
          <p:nvPr>
            <p:ph idx="52"/>
          </p:nvPr>
        </p:nvSpPr>
        <p:spPr/>
        <p:txBody>
          <a:bodyPr/>
          <a:lstStyle/>
          <a:p>
            <a:r>
              <a:rPr lang="en-US" dirty="0"/>
              <a:t>I describe CRS as the “immune storm” that tells us the </a:t>
            </a:r>
            <a:br>
              <a:rPr lang="en-US" dirty="0"/>
            </a:br>
            <a:r>
              <a:rPr lang="en-US" dirty="0"/>
              <a:t>CARs are expanding — fever, chills, low blood pressure, </a:t>
            </a:r>
            <a:br>
              <a:rPr lang="en-US" dirty="0"/>
            </a:br>
            <a:r>
              <a:rPr lang="en-US" dirty="0"/>
              <a:t>shortness of breath — ranging from mild to severe. </a:t>
            </a:r>
          </a:p>
        </p:txBody>
      </p:sp>
      <p:sp>
        <p:nvSpPr>
          <p:cNvPr id="5" name="Content Placeholder 4">
            <a:extLst>
              <a:ext uri="{FF2B5EF4-FFF2-40B4-BE49-F238E27FC236}">
                <a16:creationId xmlns:a16="http://schemas.microsoft.com/office/drawing/2014/main" id="{A194D43C-FF52-B896-47FD-C3B0EA20C699}"/>
              </a:ext>
            </a:extLst>
          </p:cNvPr>
          <p:cNvSpPr>
            <a:spLocks noGrp="1"/>
          </p:cNvSpPr>
          <p:nvPr>
            <p:ph idx="53"/>
          </p:nvPr>
        </p:nvSpPr>
        <p:spPr/>
        <p:txBody>
          <a:bodyPr/>
          <a:lstStyle/>
          <a:p>
            <a:r>
              <a:rPr lang="en-US" dirty="0"/>
              <a:t>The spectrum of CRS is dependent on the product regarding the likelihood </a:t>
            </a:r>
            <a:br>
              <a:rPr lang="en-US" dirty="0"/>
            </a:br>
            <a:r>
              <a:rPr lang="en-US" dirty="0"/>
              <a:t>of experiencing it at all and how serious it might be. Nearly all patients </a:t>
            </a:r>
            <a:br>
              <a:rPr lang="en-US" dirty="0"/>
            </a:br>
            <a:r>
              <a:rPr lang="en-US" dirty="0"/>
              <a:t>will have fever. Generally, the course of CRS is relatively short. </a:t>
            </a:r>
          </a:p>
        </p:txBody>
      </p:sp>
      <p:sp>
        <p:nvSpPr>
          <p:cNvPr id="6" name="Content Placeholder 5">
            <a:extLst>
              <a:ext uri="{FF2B5EF4-FFF2-40B4-BE49-F238E27FC236}">
                <a16:creationId xmlns:a16="http://schemas.microsoft.com/office/drawing/2014/main" id="{4CC3B14F-FA9E-EA0A-C936-CCED55E62BB8}"/>
              </a:ext>
            </a:extLst>
          </p:cNvPr>
          <p:cNvSpPr>
            <a:spLocks noGrp="1"/>
          </p:cNvSpPr>
          <p:nvPr>
            <p:ph idx="54"/>
          </p:nvPr>
        </p:nvSpPr>
        <p:spPr/>
        <p:txBody>
          <a:bodyPr/>
          <a:lstStyle/>
          <a:p>
            <a:r>
              <a:rPr lang="en-US" dirty="0"/>
              <a:t>CRS is manifested by fever but this is generally preceded by tachycardia.</a:t>
            </a:r>
            <a:br>
              <a:rPr lang="en-US" dirty="0"/>
            </a:br>
            <a:r>
              <a:rPr lang="en-US" dirty="0"/>
              <a:t> Some patients require ICU.  </a:t>
            </a:r>
          </a:p>
        </p:txBody>
      </p:sp>
      <p:sp>
        <p:nvSpPr>
          <p:cNvPr id="7" name="Content Placeholder 6">
            <a:extLst>
              <a:ext uri="{FF2B5EF4-FFF2-40B4-BE49-F238E27FC236}">
                <a16:creationId xmlns:a16="http://schemas.microsoft.com/office/drawing/2014/main" id="{D79EF531-FA64-67F6-FE98-A4ED0AB3D2F7}"/>
              </a:ext>
            </a:extLst>
          </p:cNvPr>
          <p:cNvSpPr>
            <a:spLocks noGrp="1"/>
          </p:cNvSpPr>
          <p:nvPr>
            <p:ph idx="55"/>
          </p:nvPr>
        </p:nvSpPr>
        <p:spPr/>
        <p:txBody>
          <a:bodyPr/>
          <a:lstStyle/>
          <a:p>
            <a:r>
              <a:rPr lang="en-US" dirty="0"/>
              <a:t>I describe CRS as similar to having an infection like the flu — </a:t>
            </a:r>
            <a:br>
              <a:rPr lang="en-US" dirty="0"/>
            </a:br>
            <a:r>
              <a:rPr lang="en-US" dirty="0"/>
              <a:t>sometimes you can have fever and body aches and that’s it, </a:t>
            </a:r>
            <a:br>
              <a:rPr lang="en-US" dirty="0"/>
            </a:br>
            <a:r>
              <a:rPr lang="en-US" dirty="0"/>
              <a:t>other times you can see low blood pressure and a trip to the ICU. </a:t>
            </a:r>
          </a:p>
        </p:txBody>
      </p:sp>
    </p:spTree>
    <p:extLst>
      <p:ext uri="{BB962C8B-B14F-4D97-AF65-F5344CB8AC3E}">
        <p14:creationId xmlns:p14="http://schemas.microsoft.com/office/powerpoint/2010/main" val="838715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6D9410-6C16-AE97-78C5-BD9E2F5267E4}"/>
              </a:ext>
            </a:extLst>
          </p:cNvPr>
          <p:cNvSpPr>
            <a:spLocks noGrp="1"/>
          </p:cNvSpPr>
          <p:nvPr>
            <p:ph idx="51"/>
          </p:nvPr>
        </p:nvSpPr>
        <p:spPr/>
        <p:txBody>
          <a:bodyPr/>
          <a:lstStyle/>
          <a:p>
            <a:r>
              <a:rPr lang="en-US" dirty="0"/>
              <a:t>The most common symptoms are confusion, </a:t>
            </a:r>
            <a:br>
              <a:rPr lang="en-US" dirty="0"/>
            </a:br>
            <a:r>
              <a:rPr lang="en-US" dirty="0"/>
              <a:t>sleepiness or word-finding difficulties.</a:t>
            </a:r>
          </a:p>
        </p:txBody>
      </p:sp>
      <p:sp>
        <p:nvSpPr>
          <p:cNvPr id="3" name="Title 2">
            <a:extLst>
              <a:ext uri="{FF2B5EF4-FFF2-40B4-BE49-F238E27FC236}">
                <a16:creationId xmlns:a16="http://schemas.microsoft.com/office/drawing/2014/main" id="{32D3EB94-A84D-1DA9-87DE-F289EEE351F0}"/>
              </a:ext>
            </a:extLst>
          </p:cNvPr>
          <p:cNvSpPr>
            <a:spLocks noGrp="1"/>
          </p:cNvSpPr>
          <p:nvPr>
            <p:ph type="title"/>
          </p:nvPr>
        </p:nvSpPr>
        <p:spPr/>
        <p:txBody>
          <a:bodyPr/>
          <a:lstStyle/>
          <a:p>
            <a:r>
              <a:rPr lang="en-US" sz="2800" dirty="0"/>
              <a:t>ICANS</a:t>
            </a:r>
          </a:p>
        </p:txBody>
      </p:sp>
      <p:sp>
        <p:nvSpPr>
          <p:cNvPr id="4" name="Content Placeholder 3">
            <a:extLst>
              <a:ext uri="{FF2B5EF4-FFF2-40B4-BE49-F238E27FC236}">
                <a16:creationId xmlns:a16="http://schemas.microsoft.com/office/drawing/2014/main" id="{1BC6ECDF-A41C-D1C1-951C-141D0BC05491}"/>
              </a:ext>
            </a:extLst>
          </p:cNvPr>
          <p:cNvSpPr>
            <a:spLocks noGrp="1"/>
          </p:cNvSpPr>
          <p:nvPr>
            <p:ph idx="52"/>
          </p:nvPr>
        </p:nvSpPr>
        <p:spPr/>
        <p:txBody>
          <a:bodyPr/>
          <a:lstStyle/>
          <a:p>
            <a:r>
              <a:rPr lang="en-US" dirty="0"/>
              <a:t>ICANS often follows or overlaps with CRS, most commonly </a:t>
            </a:r>
            <a:br>
              <a:rPr lang="en-US" dirty="0"/>
            </a:br>
            <a:r>
              <a:rPr lang="en-US" dirty="0"/>
              <a:t>within 8-14 days post infusion. Early recognition is key, </a:t>
            </a:r>
            <a:br>
              <a:rPr lang="en-US" dirty="0"/>
            </a:br>
            <a:r>
              <a:rPr lang="en-US" dirty="0"/>
              <a:t>and we maintain daily neurologic checks during the acute phase.</a:t>
            </a:r>
          </a:p>
        </p:txBody>
      </p:sp>
      <p:sp>
        <p:nvSpPr>
          <p:cNvPr id="5" name="Content Placeholder 4">
            <a:extLst>
              <a:ext uri="{FF2B5EF4-FFF2-40B4-BE49-F238E27FC236}">
                <a16:creationId xmlns:a16="http://schemas.microsoft.com/office/drawing/2014/main" id="{491299DF-5229-3F72-015C-EAB39517083C}"/>
              </a:ext>
            </a:extLst>
          </p:cNvPr>
          <p:cNvSpPr>
            <a:spLocks noGrp="1"/>
          </p:cNvSpPr>
          <p:nvPr>
            <p:ph idx="53"/>
          </p:nvPr>
        </p:nvSpPr>
        <p:spPr/>
        <p:txBody>
          <a:bodyPr/>
          <a:lstStyle/>
          <a:p>
            <a:r>
              <a:rPr lang="en-US" dirty="0"/>
              <a:t>ICANS is variable and unpredictable. It generally will occur after </a:t>
            </a:r>
            <a:br>
              <a:rPr lang="en-US" dirty="0"/>
            </a:br>
            <a:r>
              <a:rPr lang="en-US" dirty="0"/>
              <a:t>a patient has experienced CRS. It can be rapid in onset and resolution. </a:t>
            </a:r>
          </a:p>
        </p:txBody>
      </p:sp>
      <p:sp>
        <p:nvSpPr>
          <p:cNvPr id="6" name="Content Placeholder 5">
            <a:extLst>
              <a:ext uri="{FF2B5EF4-FFF2-40B4-BE49-F238E27FC236}">
                <a16:creationId xmlns:a16="http://schemas.microsoft.com/office/drawing/2014/main" id="{EB292126-2209-0184-85FA-07BD90506890}"/>
              </a:ext>
            </a:extLst>
          </p:cNvPr>
          <p:cNvSpPr>
            <a:spLocks noGrp="1"/>
          </p:cNvSpPr>
          <p:nvPr>
            <p:ph idx="54"/>
          </p:nvPr>
        </p:nvSpPr>
        <p:spPr/>
        <p:txBody>
          <a:bodyPr/>
          <a:lstStyle/>
          <a:p>
            <a:r>
              <a:rPr lang="en-US" dirty="0"/>
              <a:t>Initial management is w/ steroids and depends on severity and </a:t>
            </a:r>
            <a:br>
              <a:rPr lang="en-US" dirty="0"/>
            </a:br>
            <a:r>
              <a:rPr lang="en-US" dirty="0"/>
              <a:t>duration of symptoms. For most patients this is reversible. </a:t>
            </a:r>
          </a:p>
        </p:txBody>
      </p:sp>
      <p:sp>
        <p:nvSpPr>
          <p:cNvPr id="7" name="Content Placeholder 6">
            <a:extLst>
              <a:ext uri="{FF2B5EF4-FFF2-40B4-BE49-F238E27FC236}">
                <a16:creationId xmlns:a16="http://schemas.microsoft.com/office/drawing/2014/main" id="{26DF78D6-B468-ACA0-D165-0CECBA136007}"/>
              </a:ext>
            </a:extLst>
          </p:cNvPr>
          <p:cNvSpPr>
            <a:spLocks noGrp="1"/>
          </p:cNvSpPr>
          <p:nvPr>
            <p:ph idx="55"/>
          </p:nvPr>
        </p:nvSpPr>
        <p:spPr/>
        <p:txBody>
          <a:bodyPr/>
          <a:lstStyle/>
          <a:p>
            <a:r>
              <a:rPr lang="en-US" dirty="0"/>
              <a:t>ICANS is brain dysfunction, which is nearly always reversible. </a:t>
            </a:r>
            <a:br>
              <a:rPr lang="en-US" dirty="0"/>
            </a:br>
            <a:r>
              <a:rPr lang="en-US" dirty="0"/>
              <a:t>There are no effective preventative strategies, and treatments </a:t>
            </a:r>
            <a:br>
              <a:rPr lang="en-US" dirty="0"/>
            </a:br>
            <a:r>
              <a:rPr lang="en-US" dirty="0"/>
              <a:t>can prevent ICANS from worsening.</a:t>
            </a:r>
          </a:p>
        </p:txBody>
      </p:sp>
    </p:spTree>
    <p:extLst>
      <p:ext uri="{BB962C8B-B14F-4D97-AF65-F5344CB8AC3E}">
        <p14:creationId xmlns:p14="http://schemas.microsoft.com/office/powerpoint/2010/main" val="2636403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D1706-1059-E118-8135-0D844504EE6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A94E65E-2686-E42E-6DC4-7FE1565A1AD3}"/>
              </a:ext>
            </a:extLst>
          </p:cNvPr>
          <p:cNvSpPr/>
          <p:nvPr/>
        </p:nvSpPr>
        <p:spPr bwMode="auto">
          <a:xfrm>
            <a:off x="643018" y="4005064"/>
            <a:ext cx="10945870"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CF994888-6F79-1A2D-ADB1-BD51359F6CE7}"/>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CAR T-Cell Therapy for Non-Hodgkin Lymphoma</a:t>
            </a:r>
          </a:p>
        </p:txBody>
      </p:sp>
      <p:sp>
        <p:nvSpPr>
          <p:cNvPr id="6" name="Content Placeholder 5">
            <a:extLst>
              <a:ext uri="{FF2B5EF4-FFF2-40B4-BE49-F238E27FC236}">
                <a16:creationId xmlns:a16="http://schemas.microsoft.com/office/drawing/2014/main" id="{305C7111-D9EA-43D8-C068-982EF0EB2B62}"/>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12421A6C-C9F2-44C5-49D9-58F042E23457}"/>
              </a:ext>
            </a:extLst>
          </p:cNvPr>
          <p:cNvSpPr txBox="1">
            <a:spLocks/>
          </p:cNvSpPr>
          <p:nvPr/>
        </p:nvSpPr>
        <p:spPr bwMode="auto">
          <a:xfrm>
            <a:off x="1003385" y="1437848"/>
            <a:ext cx="10225136"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Introduction: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About This Program</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Overview of CAR T-Cell Therapy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2: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Potential Treatment Benefits of CAR T-Cell Therapy </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CRS (Cytokine Release Syndrome) and ICANS (Immune Effector Cell-Associated Neurotoxicity Syndrome)</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FFFFFF"/>
                </a:solidFill>
                <a:effectLst/>
                <a:uLnTx/>
                <a:uFillTx/>
                <a:latin typeface="Calibri" charset="0"/>
                <a:ea typeface="MS PGothic" pitchFamily="34" charset="-128"/>
              </a:rPr>
              <a:t>Module 4: Finding Information About CAR T; Clinical Trials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Financial Issues; Risk of Infection</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6: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Coping with Anxiety; Healing and Moving On </a:t>
            </a:r>
          </a:p>
        </p:txBody>
      </p:sp>
    </p:spTree>
    <p:custDataLst>
      <p:tags r:id="rId1"/>
    </p:custDataLst>
    <p:extLst>
      <p:ext uri="{BB962C8B-B14F-4D97-AF65-F5344CB8AC3E}">
        <p14:creationId xmlns:p14="http://schemas.microsoft.com/office/powerpoint/2010/main" val="3644955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CF734-92E8-6191-AF0A-429502380B68}"/>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3AED989-DB16-8632-4088-2A6B7C048281}"/>
              </a:ext>
            </a:extLst>
          </p:cNvPr>
          <p:cNvSpPr/>
          <p:nvPr/>
        </p:nvSpPr>
        <p:spPr bwMode="auto">
          <a:xfrm>
            <a:off x="667970" y="548679"/>
            <a:ext cx="10856062" cy="136815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3" name="Title 1">
            <a:extLst>
              <a:ext uri="{FF2B5EF4-FFF2-40B4-BE49-F238E27FC236}">
                <a16:creationId xmlns:a16="http://schemas.microsoft.com/office/drawing/2014/main" id="{CD8E2392-92E9-3C76-EE07-A9CBF134F56D}"/>
              </a:ext>
            </a:extLst>
          </p:cNvPr>
          <p:cNvSpPr>
            <a:spLocks noGrp="1"/>
          </p:cNvSpPr>
          <p:nvPr>
            <p:ph type="title"/>
          </p:nvPr>
        </p:nvSpPr>
        <p:spPr>
          <a:xfrm>
            <a:off x="1412110" y="549275"/>
            <a:ext cx="9329195" cy="1444778"/>
          </a:xfrm>
        </p:spPr>
        <p:txBody>
          <a:bodyPr lIns="91440" tIns="91440" rIns="91440" bIns="182880"/>
          <a:lstStyle/>
          <a:p>
            <a:r>
              <a:rPr lang="en-US" sz="3600" dirty="0">
                <a:solidFill>
                  <a:schemeClr val="bg1"/>
                </a:solidFill>
              </a:rPr>
              <a:t>Finding information about CAR T; clinical trials</a:t>
            </a:r>
          </a:p>
        </p:txBody>
      </p:sp>
      <p:pic>
        <p:nvPicPr>
          <p:cNvPr id="4" name="Picture 3" descr="A person wearing glasses and a hat&#10;&#10;AI-generated content may be incorrect.">
            <a:extLst>
              <a:ext uri="{FF2B5EF4-FFF2-40B4-BE49-F238E27FC236}">
                <a16:creationId xmlns:a16="http://schemas.microsoft.com/office/drawing/2014/main" id="{EB481719-87C0-31DB-B388-E171593E4377}"/>
              </a:ext>
            </a:extLst>
          </p:cNvPr>
          <p:cNvPicPr>
            <a:picLocks noChangeAspect="1"/>
          </p:cNvPicPr>
          <p:nvPr/>
        </p:nvPicPr>
        <p:blipFill>
          <a:blip r:embed="rId2"/>
          <a:stretch>
            <a:fillRect/>
          </a:stretch>
        </p:blipFill>
        <p:spPr>
          <a:xfrm>
            <a:off x="667968" y="2524996"/>
            <a:ext cx="5063962" cy="2848479"/>
          </a:xfrm>
          <a:prstGeom prst="rect">
            <a:avLst/>
          </a:prstGeom>
          <a:effectLst>
            <a:outerShdw blurRad="50800" dist="38100" dir="2700000" algn="tl" rotWithShape="0">
              <a:prstClr val="black">
                <a:alpha val="40000"/>
              </a:prstClr>
            </a:outerShdw>
          </a:effectLst>
        </p:spPr>
      </p:pic>
      <p:pic>
        <p:nvPicPr>
          <p:cNvPr id="6" name="Picture 5" descr="A person wearing headphones&#10;&#10;AI-generated content may be incorrect.">
            <a:extLst>
              <a:ext uri="{FF2B5EF4-FFF2-40B4-BE49-F238E27FC236}">
                <a16:creationId xmlns:a16="http://schemas.microsoft.com/office/drawing/2014/main" id="{90248314-6DAD-D4FA-BF78-DF7B15389537}"/>
              </a:ext>
            </a:extLst>
          </p:cNvPr>
          <p:cNvPicPr>
            <a:picLocks noChangeAspect="1"/>
          </p:cNvPicPr>
          <p:nvPr/>
        </p:nvPicPr>
        <p:blipFill>
          <a:blip r:embed="rId3"/>
          <a:stretch>
            <a:fillRect/>
          </a:stretch>
        </p:blipFill>
        <p:spPr>
          <a:xfrm>
            <a:off x="6455173" y="2524996"/>
            <a:ext cx="5063962" cy="284847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83944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solidFill>
                  <a:schemeClr val="tx1"/>
                </a:solidFill>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095439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5D5FD-B471-5C6F-33E8-C97A7BB4815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48FCFE6-C550-1E84-5C93-AD2256A7B39D}"/>
              </a:ext>
            </a:extLst>
          </p:cNvPr>
          <p:cNvSpPr/>
          <p:nvPr/>
        </p:nvSpPr>
        <p:spPr bwMode="auto">
          <a:xfrm>
            <a:off x="623065" y="4509120"/>
            <a:ext cx="10945870"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62822DEC-3080-5172-CF29-2D1D5C4DB9BF}"/>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CAR T-Cell Therapy for Non-Hodgkin Lymphoma</a:t>
            </a:r>
          </a:p>
        </p:txBody>
      </p:sp>
      <p:sp>
        <p:nvSpPr>
          <p:cNvPr id="6" name="Content Placeholder 5">
            <a:extLst>
              <a:ext uri="{FF2B5EF4-FFF2-40B4-BE49-F238E27FC236}">
                <a16:creationId xmlns:a16="http://schemas.microsoft.com/office/drawing/2014/main" id="{61C71711-D07F-A3BD-5FFC-88186289A11B}"/>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F651BFA6-B29B-67A3-0724-4A292F441996}"/>
              </a:ext>
            </a:extLst>
          </p:cNvPr>
          <p:cNvSpPr txBox="1">
            <a:spLocks/>
          </p:cNvSpPr>
          <p:nvPr/>
        </p:nvSpPr>
        <p:spPr bwMode="auto">
          <a:xfrm>
            <a:off x="1003385" y="1437848"/>
            <a:ext cx="10225136"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Introduction: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About This Program</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Overview of CAR T-Cell Therapy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2: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Potential Treatment Benefits of CAR T-Cell Therapy </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CRS (Cytokine Release Syndrome) and ICANS (Immune Effector Cell-Associated Neurotoxicity Syndrome)</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4: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Finding Information About CAR T; Clinical Trials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FFFFFF"/>
                </a:solidFill>
                <a:effectLst/>
                <a:uLnTx/>
                <a:uFillTx/>
                <a:latin typeface="Calibri" charset="0"/>
                <a:ea typeface="MS PGothic" pitchFamily="34" charset="-128"/>
              </a:rPr>
              <a:t>Module 5: Financial Issues; Risk of Infection</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6: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Coping with Anxiety; Healing and Moving On </a:t>
            </a:r>
          </a:p>
        </p:txBody>
      </p:sp>
    </p:spTree>
    <p:custDataLst>
      <p:tags r:id="rId1"/>
    </p:custDataLst>
    <p:extLst>
      <p:ext uri="{BB962C8B-B14F-4D97-AF65-F5344CB8AC3E}">
        <p14:creationId xmlns:p14="http://schemas.microsoft.com/office/powerpoint/2010/main" val="2714783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9D369-3DD7-1387-7114-5A7A5BEA7334}"/>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7F59B65-0899-50EE-6F54-AAB124A2D2D0}"/>
              </a:ext>
            </a:extLst>
          </p:cNvPr>
          <p:cNvSpPr/>
          <p:nvPr/>
        </p:nvSpPr>
        <p:spPr bwMode="auto">
          <a:xfrm>
            <a:off x="667970" y="548679"/>
            <a:ext cx="10856062" cy="136815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3" name="Title 1">
            <a:extLst>
              <a:ext uri="{FF2B5EF4-FFF2-40B4-BE49-F238E27FC236}">
                <a16:creationId xmlns:a16="http://schemas.microsoft.com/office/drawing/2014/main" id="{C424C8F2-1F7B-86B5-1D55-9D0A7F7726AC}"/>
              </a:ext>
            </a:extLst>
          </p:cNvPr>
          <p:cNvSpPr>
            <a:spLocks noGrp="1"/>
          </p:cNvSpPr>
          <p:nvPr>
            <p:ph type="title"/>
          </p:nvPr>
        </p:nvSpPr>
        <p:spPr>
          <a:xfrm>
            <a:off x="1641475" y="549275"/>
            <a:ext cx="8909050" cy="1444778"/>
          </a:xfrm>
        </p:spPr>
        <p:txBody>
          <a:bodyPr lIns="91440" tIns="91440" rIns="91440" bIns="182880"/>
          <a:lstStyle/>
          <a:p>
            <a:r>
              <a:rPr lang="en-US" sz="3600" dirty="0">
                <a:solidFill>
                  <a:schemeClr val="bg1"/>
                </a:solidFill>
              </a:rPr>
              <a:t>Financial issues; risk of infection</a:t>
            </a:r>
          </a:p>
        </p:txBody>
      </p:sp>
      <p:pic>
        <p:nvPicPr>
          <p:cNvPr id="5" name="Picture 4" descr="A person smiling with earbuds&#10;&#10;AI-generated content may be incorrect.">
            <a:extLst>
              <a:ext uri="{FF2B5EF4-FFF2-40B4-BE49-F238E27FC236}">
                <a16:creationId xmlns:a16="http://schemas.microsoft.com/office/drawing/2014/main" id="{EEB90AA2-28FE-3CB3-9B38-0AE6E98D02C9}"/>
              </a:ext>
            </a:extLst>
          </p:cNvPr>
          <p:cNvPicPr>
            <a:picLocks noChangeAspect="1"/>
          </p:cNvPicPr>
          <p:nvPr/>
        </p:nvPicPr>
        <p:blipFill>
          <a:blip r:embed="rId2"/>
          <a:stretch>
            <a:fillRect/>
          </a:stretch>
        </p:blipFill>
        <p:spPr>
          <a:xfrm>
            <a:off x="667968" y="2524996"/>
            <a:ext cx="5063963" cy="2848479"/>
          </a:xfrm>
          <a:prstGeom prst="rect">
            <a:avLst/>
          </a:prstGeom>
          <a:effectLst>
            <a:outerShdw blurRad="50800" dist="38100" dir="2700000" algn="tl" rotWithShape="0">
              <a:prstClr val="black">
                <a:alpha val="40000"/>
              </a:prstClr>
            </a:outerShdw>
          </a:effectLst>
        </p:spPr>
      </p:pic>
      <p:pic>
        <p:nvPicPr>
          <p:cNvPr id="7" name="Picture 6" descr="A person wearing headphones&#10;&#10;AI-generated content may be incorrect.">
            <a:extLst>
              <a:ext uri="{FF2B5EF4-FFF2-40B4-BE49-F238E27FC236}">
                <a16:creationId xmlns:a16="http://schemas.microsoft.com/office/drawing/2014/main" id="{60AE12C7-FC07-6766-6F76-C4223939EE63}"/>
              </a:ext>
            </a:extLst>
          </p:cNvPr>
          <p:cNvPicPr>
            <a:picLocks noChangeAspect="1"/>
          </p:cNvPicPr>
          <p:nvPr/>
        </p:nvPicPr>
        <p:blipFill>
          <a:blip r:embed="rId3"/>
          <a:stretch>
            <a:fillRect/>
          </a:stretch>
        </p:blipFill>
        <p:spPr>
          <a:xfrm>
            <a:off x="6455173" y="2524995"/>
            <a:ext cx="5063963" cy="28484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88246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3C41E3-215B-2336-4077-5E56A00922DA}"/>
              </a:ext>
            </a:extLst>
          </p:cNvPr>
          <p:cNvSpPr>
            <a:spLocks noGrp="1"/>
          </p:cNvSpPr>
          <p:nvPr>
            <p:ph idx="51"/>
          </p:nvPr>
        </p:nvSpPr>
        <p:spPr/>
        <p:txBody>
          <a:bodyPr/>
          <a:lstStyle/>
          <a:p>
            <a:r>
              <a:rPr lang="en-US" dirty="0"/>
              <a:t>Insurance covers the CAR T cells and associated care.  </a:t>
            </a:r>
            <a:br>
              <a:rPr lang="en-US" dirty="0"/>
            </a:br>
            <a:r>
              <a:rPr lang="en-US" dirty="0"/>
              <a:t>Costs may be associated with needing to stay near our center for 2-4 weeks, </a:t>
            </a:r>
            <a:br>
              <a:rPr lang="en-US" dirty="0"/>
            </a:br>
            <a:r>
              <a:rPr lang="en-US" dirty="0"/>
              <a:t>but support and reimbursement programs are available.</a:t>
            </a:r>
          </a:p>
        </p:txBody>
      </p:sp>
      <p:sp>
        <p:nvSpPr>
          <p:cNvPr id="3" name="Title 2">
            <a:extLst>
              <a:ext uri="{FF2B5EF4-FFF2-40B4-BE49-F238E27FC236}">
                <a16:creationId xmlns:a16="http://schemas.microsoft.com/office/drawing/2014/main" id="{D5D740A1-D8F5-2138-3CBE-D73C618FE72C}"/>
              </a:ext>
            </a:extLst>
          </p:cNvPr>
          <p:cNvSpPr>
            <a:spLocks noGrp="1"/>
          </p:cNvSpPr>
          <p:nvPr>
            <p:ph type="title"/>
          </p:nvPr>
        </p:nvSpPr>
        <p:spPr/>
        <p:txBody>
          <a:bodyPr/>
          <a:lstStyle/>
          <a:p>
            <a:r>
              <a:rPr lang="en-US" sz="2800" dirty="0"/>
              <a:t>Financial Issues </a:t>
            </a:r>
          </a:p>
        </p:txBody>
      </p:sp>
      <p:sp>
        <p:nvSpPr>
          <p:cNvPr id="4" name="Content Placeholder 3">
            <a:extLst>
              <a:ext uri="{FF2B5EF4-FFF2-40B4-BE49-F238E27FC236}">
                <a16:creationId xmlns:a16="http://schemas.microsoft.com/office/drawing/2014/main" id="{EC1BBAB7-613B-2309-290A-B7EBB39A5AFF}"/>
              </a:ext>
            </a:extLst>
          </p:cNvPr>
          <p:cNvSpPr>
            <a:spLocks noGrp="1"/>
          </p:cNvSpPr>
          <p:nvPr>
            <p:ph idx="52"/>
          </p:nvPr>
        </p:nvSpPr>
        <p:spPr/>
        <p:txBody>
          <a:bodyPr/>
          <a:lstStyle/>
          <a:p>
            <a:r>
              <a:rPr lang="en-US" dirty="0"/>
              <a:t>I emphasize the importance of caregiver support, possible work or income disruption, and the option of FMLA for caregivers.  </a:t>
            </a:r>
            <a:br>
              <a:rPr lang="en-US" dirty="0"/>
            </a:br>
            <a:r>
              <a:rPr lang="en-US" dirty="0"/>
              <a:t>Financial counselors and social workers assist.</a:t>
            </a:r>
          </a:p>
        </p:txBody>
      </p:sp>
      <p:sp>
        <p:nvSpPr>
          <p:cNvPr id="5" name="Content Placeholder 4">
            <a:extLst>
              <a:ext uri="{FF2B5EF4-FFF2-40B4-BE49-F238E27FC236}">
                <a16:creationId xmlns:a16="http://schemas.microsoft.com/office/drawing/2014/main" id="{16204F4F-1866-A7C2-368E-54668FC5F014}"/>
              </a:ext>
            </a:extLst>
          </p:cNvPr>
          <p:cNvSpPr>
            <a:spLocks noGrp="1"/>
          </p:cNvSpPr>
          <p:nvPr>
            <p:ph idx="53"/>
          </p:nvPr>
        </p:nvSpPr>
        <p:spPr/>
        <p:txBody>
          <a:bodyPr/>
          <a:lstStyle/>
          <a:p>
            <a:r>
              <a:rPr lang="en-US" dirty="0"/>
              <a:t>Insurance coverage may impact which centers are available and this can </a:t>
            </a:r>
            <a:br>
              <a:rPr lang="en-US" dirty="0"/>
            </a:br>
            <a:r>
              <a:rPr lang="en-US" dirty="0"/>
              <a:t>result in long travel. Patients have several visits to the treating center and </a:t>
            </a:r>
            <a:br>
              <a:rPr lang="en-US" dirty="0"/>
            </a:br>
            <a:r>
              <a:rPr lang="en-US" dirty="0"/>
              <a:t>are generally not able to work and this too can be a financial stressor. </a:t>
            </a:r>
          </a:p>
        </p:txBody>
      </p:sp>
      <p:sp>
        <p:nvSpPr>
          <p:cNvPr id="6" name="Content Placeholder 5">
            <a:extLst>
              <a:ext uri="{FF2B5EF4-FFF2-40B4-BE49-F238E27FC236}">
                <a16:creationId xmlns:a16="http://schemas.microsoft.com/office/drawing/2014/main" id="{A3534B80-9A83-1912-BC24-E0AB78468DE1}"/>
              </a:ext>
            </a:extLst>
          </p:cNvPr>
          <p:cNvSpPr>
            <a:spLocks noGrp="1"/>
          </p:cNvSpPr>
          <p:nvPr>
            <p:ph idx="54"/>
          </p:nvPr>
        </p:nvSpPr>
        <p:spPr/>
        <p:txBody>
          <a:bodyPr/>
          <a:lstStyle/>
          <a:p>
            <a:r>
              <a:rPr lang="en-US" dirty="0"/>
              <a:t>Work can be an important issue. Also, there is need for a caregiver, </a:t>
            </a:r>
            <a:br>
              <a:rPr lang="en-US" dirty="0"/>
            </a:br>
            <a:r>
              <a:rPr lang="en-US" dirty="0"/>
              <a:t>which requires another person to be off work for an extended period, </a:t>
            </a:r>
            <a:br>
              <a:rPr lang="en-US" dirty="0"/>
            </a:br>
            <a:r>
              <a:rPr lang="en-US" dirty="0"/>
              <a:t>which for some is not financially feasible. </a:t>
            </a:r>
          </a:p>
        </p:txBody>
      </p:sp>
      <p:sp>
        <p:nvSpPr>
          <p:cNvPr id="7" name="Content Placeholder 6">
            <a:extLst>
              <a:ext uri="{FF2B5EF4-FFF2-40B4-BE49-F238E27FC236}">
                <a16:creationId xmlns:a16="http://schemas.microsoft.com/office/drawing/2014/main" id="{6CA6B18D-8967-2A8E-1BB0-42414CE50964}"/>
              </a:ext>
            </a:extLst>
          </p:cNvPr>
          <p:cNvSpPr>
            <a:spLocks noGrp="1"/>
          </p:cNvSpPr>
          <p:nvPr>
            <p:ph idx="55"/>
          </p:nvPr>
        </p:nvSpPr>
        <p:spPr/>
        <p:txBody>
          <a:bodyPr/>
          <a:lstStyle/>
          <a:p>
            <a:r>
              <a:rPr lang="en-US" dirty="0"/>
              <a:t>As anything complicated, CAR T treatment can have financial </a:t>
            </a:r>
            <a:br>
              <a:rPr lang="en-US" dirty="0"/>
            </a:br>
            <a:r>
              <a:rPr lang="en-US" dirty="0"/>
              <a:t>challenges, like needing to be away from home for monitoring </a:t>
            </a:r>
            <a:br>
              <a:rPr lang="en-US" dirty="0"/>
            </a:br>
            <a:r>
              <a:rPr lang="en-US" dirty="0"/>
              <a:t>and needing to have a caregiver(s) to take off work. </a:t>
            </a:r>
          </a:p>
        </p:txBody>
      </p:sp>
    </p:spTree>
    <p:extLst>
      <p:ext uri="{BB962C8B-B14F-4D97-AF65-F5344CB8AC3E}">
        <p14:creationId xmlns:p14="http://schemas.microsoft.com/office/powerpoint/2010/main" val="1799483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AF1A42-BE89-35AE-D6DF-4801C1DC427B}"/>
              </a:ext>
            </a:extLst>
          </p:cNvPr>
          <p:cNvSpPr>
            <a:spLocks noGrp="1"/>
          </p:cNvSpPr>
          <p:nvPr>
            <p:ph idx="51"/>
          </p:nvPr>
        </p:nvSpPr>
        <p:spPr/>
        <p:txBody>
          <a:bodyPr/>
          <a:lstStyle/>
          <a:p>
            <a:r>
              <a:rPr lang="en-US" dirty="0"/>
              <a:t>Prophylactic antibiotics are used until healthy lymphocytes </a:t>
            </a:r>
            <a:br>
              <a:rPr lang="en-US" dirty="0"/>
            </a:br>
            <a:r>
              <a:rPr lang="en-US" dirty="0"/>
              <a:t>have recovered. We also monitor antibody levels, and may use IVIG. </a:t>
            </a:r>
            <a:br>
              <a:rPr lang="en-US" dirty="0"/>
            </a:br>
            <a:r>
              <a:rPr lang="en-US" dirty="0"/>
              <a:t> We will also consider vaccines to help prevent infections.</a:t>
            </a:r>
          </a:p>
        </p:txBody>
      </p:sp>
      <p:sp>
        <p:nvSpPr>
          <p:cNvPr id="3" name="Title 2">
            <a:extLst>
              <a:ext uri="{FF2B5EF4-FFF2-40B4-BE49-F238E27FC236}">
                <a16:creationId xmlns:a16="http://schemas.microsoft.com/office/drawing/2014/main" id="{07405BBD-F901-291E-6357-904699448CBA}"/>
              </a:ext>
            </a:extLst>
          </p:cNvPr>
          <p:cNvSpPr>
            <a:spLocks noGrp="1"/>
          </p:cNvSpPr>
          <p:nvPr>
            <p:ph type="title"/>
          </p:nvPr>
        </p:nvSpPr>
        <p:spPr/>
        <p:txBody>
          <a:bodyPr/>
          <a:lstStyle/>
          <a:p>
            <a:r>
              <a:rPr lang="en-US" sz="2800" dirty="0"/>
              <a:t>Potential Long-Term Complications </a:t>
            </a:r>
          </a:p>
        </p:txBody>
      </p:sp>
      <p:sp>
        <p:nvSpPr>
          <p:cNvPr id="4" name="Content Placeholder 3">
            <a:extLst>
              <a:ext uri="{FF2B5EF4-FFF2-40B4-BE49-F238E27FC236}">
                <a16:creationId xmlns:a16="http://schemas.microsoft.com/office/drawing/2014/main" id="{0F6397E0-DCC8-A031-D4B7-693F8A4C57D4}"/>
              </a:ext>
            </a:extLst>
          </p:cNvPr>
          <p:cNvSpPr>
            <a:spLocks noGrp="1"/>
          </p:cNvSpPr>
          <p:nvPr>
            <p:ph idx="52"/>
          </p:nvPr>
        </p:nvSpPr>
        <p:spPr/>
        <p:txBody>
          <a:bodyPr/>
          <a:lstStyle/>
          <a:p>
            <a:r>
              <a:rPr lang="en-US" dirty="0"/>
              <a:t>The primary concern is immunosuppression and infection risk due</a:t>
            </a:r>
            <a:br>
              <a:rPr lang="en-US" dirty="0"/>
            </a:br>
            <a:r>
              <a:rPr lang="en-US" dirty="0"/>
              <a:t> to prolonged B-cell aplasia and hypogammaglobulinemia. </a:t>
            </a:r>
            <a:br>
              <a:rPr lang="en-US" dirty="0"/>
            </a:br>
            <a:r>
              <a:rPr lang="en-US" dirty="0"/>
              <a:t>I keep patients on antiviral and PJP prophylaxis for at least 6 months.</a:t>
            </a:r>
          </a:p>
        </p:txBody>
      </p:sp>
      <p:sp>
        <p:nvSpPr>
          <p:cNvPr id="5" name="Content Placeholder 4">
            <a:extLst>
              <a:ext uri="{FF2B5EF4-FFF2-40B4-BE49-F238E27FC236}">
                <a16:creationId xmlns:a16="http://schemas.microsoft.com/office/drawing/2014/main" id="{E0930B36-3C9E-5CB6-4377-47C329FDF096}"/>
              </a:ext>
            </a:extLst>
          </p:cNvPr>
          <p:cNvSpPr>
            <a:spLocks noGrp="1"/>
          </p:cNvSpPr>
          <p:nvPr>
            <p:ph idx="53"/>
          </p:nvPr>
        </p:nvSpPr>
        <p:spPr/>
        <p:txBody>
          <a:bodyPr/>
          <a:lstStyle/>
          <a:p>
            <a:r>
              <a:rPr lang="en-US" dirty="0"/>
              <a:t>B-cell depletion can increase the risk of infection, particularly </a:t>
            </a:r>
            <a:br>
              <a:rPr lang="en-US" dirty="0"/>
            </a:br>
            <a:r>
              <a:rPr lang="en-US" dirty="0"/>
              <a:t>viral infections. Monitoring IgG levels and IVIG replacement </a:t>
            </a:r>
            <a:br>
              <a:rPr lang="en-US" dirty="0"/>
            </a:br>
            <a:r>
              <a:rPr lang="en-US" dirty="0"/>
              <a:t>is also a consideration to reduce the risk of infection. </a:t>
            </a:r>
          </a:p>
        </p:txBody>
      </p:sp>
      <p:sp>
        <p:nvSpPr>
          <p:cNvPr id="6" name="Content Placeholder 5">
            <a:extLst>
              <a:ext uri="{FF2B5EF4-FFF2-40B4-BE49-F238E27FC236}">
                <a16:creationId xmlns:a16="http://schemas.microsoft.com/office/drawing/2014/main" id="{5993447B-2D55-1034-768F-98C8D3ED5CED}"/>
              </a:ext>
            </a:extLst>
          </p:cNvPr>
          <p:cNvSpPr>
            <a:spLocks noGrp="1"/>
          </p:cNvSpPr>
          <p:nvPr>
            <p:ph idx="54"/>
          </p:nvPr>
        </p:nvSpPr>
        <p:spPr/>
        <p:txBody>
          <a:bodyPr/>
          <a:lstStyle/>
          <a:p>
            <a:r>
              <a:rPr lang="en-US" dirty="0"/>
              <a:t>We continue anti-infection prophylaxis until blood count recovery. </a:t>
            </a:r>
          </a:p>
        </p:txBody>
      </p:sp>
      <p:sp>
        <p:nvSpPr>
          <p:cNvPr id="7" name="Content Placeholder 6">
            <a:extLst>
              <a:ext uri="{FF2B5EF4-FFF2-40B4-BE49-F238E27FC236}">
                <a16:creationId xmlns:a16="http://schemas.microsoft.com/office/drawing/2014/main" id="{BF0AA45D-8236-AC4D-319B-75B6A1184830}"/>
              </a:ext>
            </a:extLst>
          </p:cNvPr>
          <p:cNvSpPr>
            <a:spLocks noGrp="1"/>
          </p:cNvSpPr>
          <p:nvPr>
            <p:ph idx="55"/>
          </p:nvPr>
        </p:nvSpPr>
        <p:spPr/>
        <p:txBody>
          <a:bodyPr/>
          <a:lstStyle/>
          <a:p>
            <a:r>
              <a:rPr lang="en-US" dirty="0"/>
              <a:t>CAR T cells kill B cells, both good and bad ones, and not having good </a:t>
            </a:r>
            <a:br>
              <a:rPr lang="en-US" dirty="0"/>
            </a:br>
            <a:r>
              <a:rPr lang="en-US" dirty="0"/>
              <a:t>B cells for months afterwards can open you up to </a:t>
            </a:r>
            <a:r>
              <a:rPr lang="en-US" dirty="0" err="1"/>
              <a:t>unsual</a:t>
            </a:r>
            <a:r>
              <a:rPr lang="en-US" dirty="0"/>
              <a:t> infections. </a:t>
            </a:r>
          </a:p>
        </p:txBody>
      </p:sp>
      <p:sp>
        <p:nvSpPr>
          <p:cNvPr id="8" name="TextBox 7">
            <a:extLst>
              <a:ext uri="{FF2B5EF4-FFF2-40B4-BE49-F238E27FC236}">
                <a16:creationId xmlns:a16="http://schemas.microsoft.com/office/drawing/2014/main" id="{BF0C2EE8-191A-F7C1-5A48-23C918678A05}"/>
              </a:ext>
            </a:extLst>
          </p:cNvPr>
          <p:cNvSpPr txBox="1"/>
          <p:nvPr/>
        </p:nvSpPr>
        <p:spPr>
          <a:xfrm>
            <a:off x="407368" y="6165304"/>
            <a:ext cx="617021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IVIG = intravenous immunoglobulin; PJP = Pneumocystis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jirovecii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pneumonia</a:t>
            </a:r>
          </a:p>
        </p:txBody>
      </p:sp>
    </p:spTree>
    <p:extLst>
      <p:ext uri="{BB962C8B-B14F-4D97-AF65-F5344CB8AC3E}">
        <p14:creationId xmlns:p14="http://schemas.microsoft.com/office/powerpoint/2010/main" val="927922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06713-EC02-157C-3145-994B3B2C477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3678331-81DA-15CB-6A84-46C7F562C039}"/>
              </a:ext>
            </a:extLst>
          </p:cNvPr>
          <p:cNvSpPr/>
          <p:nvPr/>
        </p:nvSpPr>
        <p:spPr bwMode="auto">
          <a:xfrm>
            <a:off x="623065" y="5013176"/>
            <a:ext cx="10945870"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BC1462F-1F75-A867-5B47-AD0F8C9BE64D}"/>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CAR T-Cell Therapy for Non-Hodgkin Lymphoma</a:t>
            </a:r>
          </a:p>
        </p:txBody>
      </p:sp>
      <p:sp>
        <p:nvSpPr>
          <p:cNvPr id="6" name="Content Placeholder 5">
            <a:extLst>
              <a:ext uri="{FF2B5EF4-FFF2-40B4-BE49-F238E27FC236}">
                <a16:creationId xmlns:a16="http://schemas.microsoft.com/office/drawing/2014/main" id="{32BB0EA0-FD65-51E1-6A79-9E7FA8F74457}"/>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A4B85E2F-F750-A8A2-292D-EEA7F928F305}"/>
              </a:ext>
            </a:extLst>
          </p:cNvPr>
          <p:cNvSpPr txBox="1">
            <a:spLocks/>
          </p:cNvSpPr>
          <p:nvPr/>
        </p:nvSpPr>
        <p:spPr bwMode="auto">
          <a:xfrm>
            <a:off x="1003385" y="1437848"/>
            <a:ext cx="10225136"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Introduction: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About This Program</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Overview of CAR T-Cell Therapy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2: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Potential Treatment Benefits of CAR T-Cell Therapy </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CRS (Cytokine Release Syndrome) and ICANS (Immune Effector Cell-Associated Neurotoxicity Syndrome)</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4: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Finding Information About CAR T; Clinical Trials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Financial Issues; Risk of Infection</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FFFFFF"/>
                </a:solidFill>
                <a:effectLst/>
                <a:uLnTx/>
                <a:uFillTx/>
                <a:latin typeface="Calibri" charset="0"/>
                <a:ea typeface="MS PGothic" pitchFamily="34" charset="-128"/>
              </a:rPr>
              <a:t>Module 6: Coping with Anxiety; Healing and Moving On </a:t>
            </a:r>
          </a:p>
        </p:txBody>
      </p:sp>
    </p:spTree>
    <p:custDataLst>
      <p:tags r:id="rId1"/>
    </p:custDataLst>
    <p:extLst>
      <p:ext uri="{BB962C8B-B14F-4D97-AF65-F5344CB8AC3E}">
        <p14:creationId xmlns:p14="http://schemas.microsoft.com/office/powerpoint/2010/main" val="3661185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17B83-1964-EDDC-09CE-7C9E136D9C43}"/>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663C1A9-8CD1-B65A-FADA-713B6E4EA0B5}"/>
              </a:ext>
            </a:extLst>
          </p:cNvPr>
          <p:cNvSpPr/>
          <p:nvPr/>
        </p:nvSpPr>
        <p:spPr bwMode="auto">
          <a:xfrm>
            <a:off x="282876" y="731535"/>
            <a:ext cx="11626246" cy="1185298"/>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65C47312-D708-D6C9-FFF8-C79B82DA324E}"/>
              </a:ext>
            </a:extLst>
          </p:cNvPr>
          <p:cNvSpPr>
            <a:spLocks noGrp="1"/>
          </p:cNvSpPr>
          <p:nvPr>
            <p:ph type="title"/>
          </p:nvPr>
        </p:nvSpPr>
        <p:spPr>
          <a:xfrm>
            <a:off x="1641669" y="731535"/>
            <a:ext cx="8908660" cy="1185298"/>
          </a:xfrm>
        </p:spPr>
        <p:txBody>
          <a:bodyPr lIns="91440" tIns="91440" rIns="91440" bIns="182880"/>
          <a:lstStyle/>
          <a:p>
            <a:r>
              <a:rPr lang="en-US" sz="3600" dirty="0">
                <a:solidFill>
                  <a:schemeClr val="bg1"/>
                </a:solidFill>
              </a:rPr>
              <a:t>Coping with anxiety; healing and moving on </a:t>
            </a:r>
          </a:p>
        </p:txBody>
      </p:sp>
      <p:pic>
        <p:nvPicPr>
          <p:cNvPr id="3" name="Picture 2" descr="A person smiling with earbuds&#10;&#10;AI-generated content may be incorrect.">
            <a:extLst>
              <a:ext uri="{FF2B5EF4-FFF2-40B4-BE49-F238E27FC236}">
                <a16:creationId xmlns:a16="http://schemas.microsoft.com/office/drawing/2014/main" id="{206B02BF-9628-8167-6491-0802C52CCBF2}"/>
              </a:ext>
            </a:extLst>
          </p:cNvPr>
          <p:cNvPicPr>
            <a:picLocks noChangeAspect="1"/>
          </p:cNvPicPr>
          <p:nvPr/>
        </p:nvPicPr>
        <p:blipFill>
          <a:blip r:embed="rId2"/>
          <a:stretch>
            <a:fillRect/>
          </a:stretch>
        </p:blipFill>
        <p:spPr>
          <a:xfrm>
            <a:off x="282876" y="2827348"/>
            <a:ext cx="3777486" cy="2124836"/>
          </a:xfrm>
          <a:prstGeom prst="rect">
            <a:avLst/>
          </a:prstGeom>
          <a:effectLst>
            <a:outerShdw blurRad="50800" dist="38100" dir="2700000" algn="tl" rotWithShape="0">
              <a:prstClr val="black">
                <a:alpha val="40000"/>
              </a:prstClr>
            </a:outerShdw>
          </a:effectLst>
        </p:spPr>
      </p:pic>
      <p:pic>
        <p:nvPicPr>
          <p:cNvPr id="4" name="Picture 3" descr="A person wearing a headset&#10;&#10;AI-generated content may be incorrect.">
            <a:extLst>
              <a:ext uri="{FF2B5EF4-FFF2-40B4-BE49-F238E27FC236}">
                <a16:creationId xmlns:a16="http://schemas.microsoft.com/office/drawing/2014/main" id="{FEF348A9-B65C-F05B-1002-602EB65B6832}"/>
              </a:ext>
            </a:extLst>
          </p:cNvPr>
          <p:cNvPicPr>
            <a:picLocks noChangeAspect="1"/>
          </p:cNvPicPr>
          <p:nvPr/>
        </p:nvPicPr>
        <p:blipFill>
          <a:blip r:embed="rId3"/>
          <a:stretch>
            <a:fillRect/>
          </a:stretch>
        </p:blipFill>
        <p:spPr>
          <a:xfrm>
            <a:off x="4217047" y="2827348"/>
            <a:ext cx="3777486" cy="2124836"/>
          </a:xfrm>
          <a:prstGeom prst="rect">
            <a:avLst/>
          </a:prstGeom>
          <a:effectLst>
            <a:outerShdw blurRad="50800" dist="38100" dir="2700000" algn="tl" rotWithShape="0">
              <a:prstClr val="black">
                <a:alpha val="40000"/>
              </a:prstClr>
            </a:outerShdw>
          </a:effectLst>
        </p:spPr>
      </p:pic>
      <p:pic>
        <p:nvPicPr>
          <p:cNvPr id="6" name="Picture 5" descr="A person wearing headphones&#10;&#10;AI-generated content may be incorrect.">
            <a:extLst>
              <a:ext uri="{FF2B5EF4-FFF2-40B4-BE49-F238E27FC236}">
                <a16:creationId xmlns:a16="http://schemas.microsoft.com/office/drawing/2014/main" id="{13E5FBB9-18D3-038E-2E84-6C18F53C62F1}"/>
              </a:ext>
            </a:extLst>
          </p:cNvPr>
          <p:cNvPicPr>
            <a:picLocks noChangeAspect="1"/>
          </p:cNvPicPr>
          <p:nvPr/>
        </p:nvPicPr>
        <p:blipFill>
          <a:blip r:embed="rId4"/>
          <a:stretch>
            <a:fillRect/>
          </a:stretch>
        </p:blipFill>
        <p:spPr>
          <a:xfrm>
            <a:off x="8151219" y="2827348"/>
            <a:ext cx="3777486" cy="212483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81153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F14A7-5250-7B24-5A1C-BFC76CE0D779}"/>
            </a:ext>
          </a:extLst>
        </p:cNvPr>
        <p:cNvGrpSpPr/>
        <p:nvPr/>
      </p:nvGrpSpPr>
      <p:grpSpPr>
        <a:xfrm>
          <a:off x="0" y="0"/>
          <a:ext cx="0" cy="0"/>
          <a:chOff x="0" y="0"/>
          <a:chExt cx="0" cy="0"/>
        </a:xfrm>
      </p:grpSpPr>
      <p:pic>
        <p:nvPicPr>
          <p:cNvPr id="2" name="Picture 1" descr="A person wearing a headset&#10;&#10;AI-generated content may be incorrect.">
            <a:extLst>
              <a:ext uri="{FF2B5EF4-FFF2-40B4-BE49-F238E27FC236}">
                <a16:creationId xmlns:a16="http://schemas.microsoft.com/office/drawing/2014/main" id="{C0A76FB4-5635-7E86-45C1-633C26F44E76}"/>
              </a:ext>
            </a:extLst>
          </p:cNvPr>
          <p:cNvPicPr>
            <a:picLocks noChangeAspect="1"/>
          </p:cNvPicPr>
          <p:nvPr/>
        </p:nvPicPr>
        <p:blipFill>
          <a:blip r:embed="rId2"/>
          <a:stretch>
            <a:fillRect/>
          </a:stretch>
        </p:blipFill>
        <p:spPr>
          <a:xfrm>
            <a:off x="590323" y="258166"/>
            <a:ext cx="3531228" cy="1986316"/>
          </a:xfrm>
          <a:prstGeom prst="rect">
            <a:avLst/>
          </a:prstGeom>
          <a:ln w="57150">
            <a:solidFill>
              <a:schemeClr val="bg1"/>
            </a:solidFill>
          </a:ln>
          <a:effectLst>
            <a:outerShdw blurRad="50800" dist="38100" dir="2700000" algn="tl" rotWithShape="0">
              <a:prstClr val="black">
                <a:alpha val="40000"/>
              </a:prstClr>
            </a:outerShdw>
          </a:effectLst>
        </p:spPr>
      </p:pic>
      <p:pic>
        <p:nvPicPr>
          <p:cNvPr id="4" name="Picture 3" descr="A person smiling with earbuds&#10;&#10;AI-generated content may be incorrect.">
            <a:extLst>
              <a:ext uri="{FF2B5EF4-FFF2-40B4-BE49-F238E27FC236}">
                <a16:creationId xmlns:a16="http://schemas.microsoft.com/office/drawing/2014/main" id="{BF7A0DB0-4F85-D2B1-8B9E-552E4AB02148}"/>
              </a:ext>
            </a:extLst>
          </p:cNvPr>
          <p:cNvPicPr>
            <a:picLocks noChangeAspect="1"/>
          </p:cNvPicPr>
          <p:nvPr/>
        </p:nvPicPr>
        <p:blipFill>
          <a:blip r:embed="rId3"/>
          <a:stretch>
            <a:fillRect/>
          </a:stretch>
        </p:blipFill>
        <p:spPr>
          <a:xfrm>
            <a:off x="4317857" y="258167"/>
            <a:ext cx="3531228" cy="1986316"/>
          </a:xfrm>
          <a:prstGeom prst="rect">
            <a:avLst/>
          </a:prstGeom>
          <a:ln w="57150">
            <a:solidFill>
              <a:schemeClr val="bg1"/>
            </a:solidFill>
          </a:ln>
          <a:effectLst>
            <a:outerShdw blurRad="50800" dist="38100" dir="2700000" algn="tl" rotWithShape="0">
              <a:prstClr val="black">
                <a:alpha val="40000"/>
              </a:prstClr>
            </a:outerShdw>
          </a:effectLst>
        </p:spPr>
      </p:pic>
      <p:pic>
        <p:nvPicPr>
          <p:cNvPr id="8" name="Picture 7" descr="A person wearing glasses and a hat&#10;&#10;AI-generated content may be incorrect.">
            <a:extLst>
              <a:ext uri="{FF2B5EF4-FFF2-40B4-BE49-F238E27FC236}">
                <a16:creationId xmlns:a16="http://schemas.microsoft.com/office/drawing/2014/main" id="{15C9E21D-9C97-AEEF-360E-FBA8264AC2D5}"/>
              </a:ext>
            </a:extLst>
          </p:cNvPr>
          <p:cNvPicPr>
            <a:picLocks noChangeAspect="1"/>
          </p:cNvPicPr>
          <p:nvPr/>
        </p:nvPicPr>
        <p:blipFill>
          <a:blip r:embed="rId4"/>
          <a:stretch>
            <a:fillRect/>
          </a:stretch>
        </p:blipFill>
        <p:spPr>
          <a:xfrm>
            <a:off x="590323" y="2449313"/>
            <a:ext cx="3531230" cy="1986317"/>
          </a:xfrm>
          <a:prstGeom prst="rect">
            <a:avLst/>
          </a:prstGeom>
          <a:ln w="57150">
            <a:solidFill>
              <a:schemeClr val="bg1"/>
            </a:solidFill>
          </a:ln>
          <a:effectLst>
            <a:outerShdw blurRad="50800" dist="38100" dir="2700000" algn="tl" rotWithShape="0">
              <a:prstClr val="black">
                <a:alpha val="40000"/>
              </a:prstClr>
            </a:outerShdw>
          </a:effectLst>
        </p:spPr>
      </p:pic>
      <p:pic>
        <p:nvPicPr>
          <p:cNvPr id="13" name="Picture 12" descr="A person wearing glasses and a black jacket&#10;&#10;AI-generated content may be incorrect.">
            <a:extLst>
              <a:ext uri="{FF2B5EF4-FFF2-40B4-BE49-F238E27FC236}">
                <a16:creationId xmlns:a16="http://schemas.microsoft.com/office/drawing/2014/main" id="{35781CDB-11D3-1EF9-9CEE-7C638CDEA3DA}"/>
              </a:ext>
            </a:extLst>
          </p:cNvPr>
          <p:cNvPicPr>
            <a:picLocks noChangeAspect="1"/>
          </p:cNvPicPr>
          <p:nvPr/>
        </p:nvPicPr>
        <p:blipFill>
          <a:blip r:embed="rId5"/>
          <a:stretch>
            <a:fillRect/>
          </a:stretch>
        </p:blipFill>
        <p:spPr>
          <a:xfrm>
            <a:off x="4317855" y="2449313"/>
            <a:ext cx="3531228" cy="1986316"/>
          </a:xfrm>
          <a:prstGeom prst="rect">
            <a:avLst/>
          </a:prstGeom>
          <a:ln w="57150">
            <a:solidFill>
              <a:schemeClr val="bg1"/>
            </a:solidFill>
          </a:ln>
          <a:effectLst>
            <a:outerShdw blurRad="50800" dist="38100" dir="2700000" algn="tl" rotWithShape="0">
              <a:prstClr val="black">
                <a:alpha val="40000"/>
              </a:prstClr>
            </a:outerShdw>
          </a:effectLst>
        </p:spPr>
      </p:pic>
      <p:pic>
        <p:nvPicPr>
          <p:cNvPr id="14" name="Picture 13" descr="A person wearing headphones&#10;&#10;AI-generated content may be incorrect.">
            <a:extLst>
              <a:ext uri="{FF2B5EF4-FFF2-40B4-BE49-F238E27FC236}">
                <a16:creationId xmlns:a16="http://schemas.microsoft.com/office/drawing/2014/main" id="{7BFF625F-86F6-837A-DB14-08ECC0833202}"/>
              </a:ext>
            </a:extLst>
          </p:cNvPr>
          <p:cNvPicPr>
            <a:picLocks noChangeAspect="1"/>
          </p:cNvPicPr>
          <p:nvPr/>
        </p:nvPicPr>
        <p:blipFill>
          <a:blip r:embed="rId6"/>
          <a:stretch>
            <a:fillRect/>
          </a:stretch>
        </p:blipFill>
        <p:spPr>
          <a:xfrm>
            <a:off x="2355935" y="4640461"/>
            <a:ext cx="3531231" cy="1986317"/>
          </a:xfrm>
          <a:prstGeom prst="rect">
            <a:avLst/>
          </a:prstGeom>
          <a:ln w="57150">
            <a:solidFill>
              <a:schemeClr val="bg1"/>
            </a:solidFill>
          </a:ln>
          <a:effectLst>
            <a:outerShdw blurRad="50800" dist="38100" dir="2700000" algn="tl" rotWithShape="0">
              <a:prstClr val="black">
                <a:alpha val="40000"/>
              </a:prstClr>
            </a:outerShdw>
          </a:effectLst>
        </p:spPr>
      </p:pic>
      <p:pic>
        <p:nvPicPr>
          <p:cNvPr id="16" name="Picture 15" descr="A person wearing headphones&#10;&#10;AI-generated content may be incorrect.">
            <a:extLst>
              <a:ext uri="{FF2B5EF4-FFF2-40B4-BE49-F238E27FC236}">
                <a16:creationId xmlns:a16="http://schemas.microsoft.com/office/drawing/2014/main" id="{B5732CEF-9D35-3877-9757-12A94917B592}"/>
              </a:ext>
            </a:extLst>
          </p:cNvPr>
          <p:cNvPicPr>
            <a:picLocks noChangeAspect="1"/>
          </p:cNvPicPr>
          <p:nvPr/>
        </p:nvPicPr>
        <p:blipFill>
          <a:blip r:embed="rId7"/>
          <a:stretch>
            <a:fillRect/>
          </a:stretch>
        </p:blipFill>
        <p:spPr>
          <a:xfrm>
            <a:off x="6083467" y="4640461"/>
            <a:ext cx="3531230" cy="1986317"/>
          </a:xfrm>
          <a:prstGeom prst="rect">
            <a:avLst/>
          </a:prstGeom>
          <a:ln w="57150">
            <a:solidFill>
              <a:schemeClr val="bg1"/>
            </a:solidFill>
          </a:ln>
          <a:effectLst>
            <a:outerShdw blurRad="50800" dist="38100" dir="2700000" algn="tl" rotWithShape="0">
              <a:prstClr val="black">
                <a:alpha val="40000"/>
              </a:prstClr>
            </a:outerShdw>
          </a:effectLst>
        </p:spPr>
      </p:pic>
      <p:pic>
        <p:nvPicPr>
          <p:cNvPr id="17" name="Picture 16" descr="A person wearing a headset&#10;&#10;AI-generated content may be incorrect.">
            <a:extLst>
              <a:ext uri="{FF2B5EF4-FFF2-40B4-BE49-F238E27FC236}">
                <a16:creationId xmlns:a16="http://schemas.microsoft.com/office/drawing/2014/main" id="{8EE347D5-56EA-5BB7-15B1-8BE1D254408A}"/>
              </a:ext>
            </a:extLst>
          </p:cNvPr>
          <p:cNvPicPr>
            <a:picLocks noChangeAspect="1"/>
          </p:cNvPicPr>
          <p:nvPr/>
        </p:nvPicPr>
        <p:blipFill>
          <a:blip r:embed="rId8"/>
          <a:stretch>
            <a:fillRect/>
          </a:stretch>
        </p:blipFill>
        <p:spPr>
          <a:xfrm>
            <a:off x="8045385" y="258166"/>
            <a:ext cx="3531229" cy="1986316"/>
          </a:xfrm>
          <a:prstGeom prst="rect">
            <a:avLst/>
          </a:prstGeom>
          <a:ln w="57150">
            <a:solidFill>
              <a:schemeClr val="bg1"/>
            </a:solidFill>
          </a:ln>
          <a:effectLst>
            <a:outerShdw blurRad="50800" dist="38100" dir="2700000" algn="tl" rotWithShape="0">
              <a:prstClr val="black">
                <a:alpha val="40000"/>
              </a:prstClr>
            </a:outerShdw>
          </a:effectLst>
        </p:spPr>
      </p:pic>
      <p:pic>
        <p:nvPicPr>
          <p:cNvPr id="5" name="Picture 4" descr="A person wearing headphones&#10;&#10;AI-generated content may be incorrect.">
            <a:extLst>
              <a:ext uri="{FF2B5EF4-FFF2-40B4-BE49-F238E27FC236}">
                <a16:creationId xmlns:a16="http://schemas.microsoft.com/office/drawing/2014/main" id="{16F2D92F-CB39-B1A6-F31F-487AE48F5837}"/>
              </a:ext>
            </a:extLst>
          </p:cNvPr>
          <p:cNvPicPr>
            <a:picLocks noChangeAspect="1"/>
          </p:cNvPicPr>
          <p:nvPr/>
        </p:nvPicPr>
        <p:blipFill>
          <a:blip r:embed="rId9"/>
          <a:stretch>
            <a:fillRect/>
          </a:stretch>
        </p:blipFill>
        <p:spPr>
          <a:xfrm>
            <a:off x="8045385" y="2449313"/>
            <a:ext cx="3581334" cy="2014500"/>
          </a:xfrm>
          <a:prstGeom prst="rect">
            <a:avLst/>
          </a:prstGeom>
          <a:ln w="57150">
            <a:solidFill>
              <a:schemeClr val="bg1"/>
            </a:solidFill>
          </a:ln>
        </p:spPr>
      </p:pic>
    </p:spTree>
    <p:extLst>
      <p:ext uri="{BB962C8B-B14F-4D97-AF65-F5344CB8AC3E}">
        <p14:creationId xmlns:p14="http://schemas.microsoft.com/office/powerpoint/2010/main" val="3488014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3068960"/>
            <a:ext cx="10791877" cy="1143000"/>
          </a:xfrm>
        </p:spPr>
        <p:txBody>
          <a:bodyPr/>
          <a:lstStyle/>
          <a:p>
            <a:r>
              <a:rPr lang="en-US" sz="3600" i="1" dirty="0"/>
              <a:t>Thank you for joining us!</a:t>
            </a:r>
            <a:br>
              <a:rPr lang="en-US" sz="3600" i="1" dirty="0"/>
            </a:br>
            <a:r>
              <a:rPr lang="en-US" sz="3600" i="1" dirty="0"/>
              <a:t> </a:t>
            </a:r>
            <a:br>
              <a:rPr lang="en-US" sz="3600" i="1" dirty="0"/>
            </a:br>
            <a:r>
              <a:rPr lang="en-US" sz="3600" i="1" dirty="0"/>
              <a:t>Please take a moment to complete the survey </a:t>
            </a:r>
            <a:br>
              <a:rPr lang="en-US" sz="3600" i="1" dirty="0"/>
            </a:br>
            <a:r>
              <a:rPr lang="en-US" sz="3600" i="1" dirty="0"/>
              <a:t>currently up on Zoom. Your feedback is </a:t>
            </a:r>
            <a:br>
              <a:rPr lang="en-US" sz="3600" i="1" dirty="0"/>
            </a:br>
            <a:r>
              <a:rPr lang="en-US" sz="3600" i="1" dirty="0"/>
              <a:t>very important to us. The survey will remain open </a:t>
            </a:r>
            <a:br>
              <a:rPr lang="en-US" sz="3600" i="1" dirty="0"/>
            </a:br>
            <a:r>
              <a:rPr lang="en-US" sz="3600" i="1" dirty="0"/>
              <a:t>for 5 minutes after the meeting ends.</a:t>
            </a:r>
            <a:br>
              <a:rPr lang="en-US" sz="3600" i="1" dirty="0"/>
            </a:br>
            <a:r>
              <a:rPr lang="en-US" sz="3600" i="1" dirty="0"/>
              <a:t> </a:t>
            </a:r>
            <a:br>
              <a:rPr lang="en-US" sz="3600" i="1" dirty="0"/>
            </a:br>
            <a:endParaRPr lang="en-US" sz="3600" i="1" dirty="0"/>
          </a:p>
        </p:txBody>
      </p:sp>
    </p:spTree>
    <p:extLst>
      <p:ext uri="{BB962C8B-B14F-4D97-AF65-F5344CB8AC3E}">
        <p14:creationId xmlns:p14="http://schemas.microsoft.com/office/powerpoint/2010/main" val="318775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Abramson — Disclosures</a:t>
            </a:r>
            <a:br>
              <a:rPr lang="en-US" sz="3200" dirty="0">
                <a:solidFill>
                  <a:srgbClr val="0432FF"/>
                </a:solidFill>
              </a:rPr>
            </a:br>
            <a:r>
              <a:rPr lang="en-US" sz="3200" dirty="0">
                <a:solidFill>
                  <a:srgbClr val="0432FF"/>
                </a:solidFill>
              </a:rPr>
              <a:t>Faculty</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595500" y="1700808"/>
          <a:ext cx="8820980" cy="3240360"/>
        </p:xfrm>
        <a:graphic>
          <a:graphicData uri="http://schemas.openxmlformats.org/drawingml/2006/table">
            <a:tbl>
              <a:tblPr firstRow="1" bandRow="1">
                <a:tableStyleId>{F2DE63D5-997A-4646-A377-4702673A728D}</a:tableStyleId>
              </a:tblPr>
              <a:tblGrid>
                <a:gridCol w="2772308">
                  <a:extLst>
                    <a:ext uri="{9D8B030D-6E8A-4147-A177-3AD203B41FA5}">
                      <a16:colId xmlns:a16="http://schemas.microsoft.com/office/drawing/2014/main" val="20000"/>
                    </a:ext>
                  </a:extLst>
                </a:gridCol>
                <a:gridCol w="6048672">
                  <a:extLst>
                    <a:ext uri="{9D8B030D-6E8A-4147-A177-3AD203B41FA5}">
                      <a16:colId xmlns:a16="http://schemas.microsoft.com/office/drawing/2014/main" val="2117869244"/>
                    </a:ext>
                  </a:extLst>
                </a:gridCol>
              </a:tblGrid>
              <a:tr h="1829729">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ADC Therapeutics, AstraZeneca Pharmaceuticals LP, </a:t>
                      </a:r>
                      <a:r>
                        <a:rPr lang="en-US" sz="1800" b="0" dirty="0" err="1">
                          <a:solidFill>
                            <a:schemeClr val="tx1"/>
                          </a:solidFill>
                        </a:rPr>
                        <a:t>BeOne</a:t>
                      </a:r>
                      <a:r>
                        <a:rPr lang="en-US" sz="1800" b="0" dirty="0">
                          <a:solidFill>
                            <a:schemeClr val="tx1"/>
                          </a:solidFill>
                        </a:rPr>
                        <a:t>, Bristol Myers Squibb, Celgene Corporation, Foresight Diagnostics, Genentech, a member of the Roche Group, Gilead Sciences Inc, </a:t>
                      </a:r>
                      <a:r>
                        <a:rPr lang="en-US" sz="1800" b="0" dirty="0" err="1">
                          <a:solidFill>
                            <a:schemeClr val="tx1"/>
                          </a:solidFill>
                        </a:rPr>
                        <a:t>Interius</a:t>
                      </a:r>
                      <a:r>
                        <a:rPr lang="en-US" sz="1800" b="0" dirty="0">
                          <a:solidFill>
                            <a:schemeClr val="tx1"/>
                          </a:solidFill>
                        </a:rPr>
                        <a:t> </a:t>
                      </a:r>
                      <a:r>
                        <a:rPr lang="en-US" sz="1800" b="0" dirty="0" err="1">
                          <a:solidFill>
                            <a:schemeClr val="tx1"/>
                          </a:solidFill>
                        </a:rPr>
                        <a:t>BioTherapeutics</a:t>
                      </a:r>
                      <a:r>
                        <a:rPr lang="en-US" sz="1800" b="0" dirty="0">
                          <a:solidFill>
                            <a:schemeClr val="tx1"/>
                          </a:solidFill>
                        </a:rPr>
                        <a:t>, </a:t>
                      </a:r>
                      <a:r>
                        <a:rPr lang="en-US" sz="1800" b="0" dirty="0" err="1">
                          <a:solidFill>
                            <a:schemeClr val="tx1"/>
                          </a:solidFill>
                        </a:rPr>
                        <a:t>Miltenyi</a:t>
                      </a:r>
                      <a:r>
                        <a:rPr lang="en-US" sz="1800" b="0" dirty="0">
                          <a:solidFill>
                            <a:schemeClr val="tx1"/>
                          </a:solidFill>
                        </a:rPr>
                        <a:t> Biotec, Novartis, Roche Laboratories Inc, </a:t>
                      </a:r>
                      <a:r>
                        <a:rPr lang="en-US" sz="1800" b="0" dirty="0" err="1">
                          <a:solidFill>
                            <a:schemeClr val="tx1"/>
                          </a:solidFill>
                        </a:rPr>
                        <a:t>Seagen</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41063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Bristol Myers Squibb, Celgene Corporation, </a:t>
                      </a:r>
                      <a:r>
                        <a:rPr lang="en-US" sz="1800" b="0" dirty="0" err="1">
                          <a:solidFill>
                            <a:schemeClr val="tx1"/>
                          </a:solidFill>
                        </a:rPr>
                        <a:t>Cellectis</a:t>
                      </a:r>
                      <a:r>
                        <a:rPr lang="en-US" sz="1800" b="0" dirty="0">
                          <a:solidFill>
                            <a:schemeClr val="tx1"/>
                          </a:solidFill>
                        </a:rPr>
                        <a:t>, Genentech, a member of the Roche Group, Merck, Mustang Bio, Regeneron Pharmaceuticals Inc, </a:t>
                      </a:r>
                      <a:r>
                        <a:rPr lang="en-US" sz="1800" b="0" dirty="0" err="1">
                          <a:solidFill>
                            <a:schemeClr val="tx1"/>
                          </a:solidFill>
                        </a:rPr>
                        <a:t>Seagen</a:t>
                      </a:r>
                      <a:r>
                        <a:rPr lang="en-US" sz="1800" b="0" dirty="0">
                          <a:solidFill>
                            <a:schemeClr val="tx1"/>
                          </a:solidFill>
                        </a:rPr>
                        <a:t>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bl>
          </a:graphicData>
        </a:graphic>
      </p:graphicFrame>
    </p:spTree>
    <p:custDataLst>
      <p:tags r:id="rId1"/>
    </p:custDataLst>
    <p:extLst>
      <p:ext uri="{BB962C8B-B14F-4D97-AF65-F5344CB8AC3E}">
        <p14:creationId xmlns:p14="http://schemas.microsoft.com/office/powerpoint/2010/main" val="4018922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77EB9-08B6-F6AC-4BF2-EFB248BE52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849CB-1EE6-BDD4-4B10-E6A09714D4A2}"/>
              </a:ext>
            </a:extLst>
          </p:cNvPr>
          <p:cNvSpPr>
            <a:spLocks noGrp="1"/>
          </p:cNvSpPr>
          <p:nvPr>
            <p:ph type="title"/>
          </p:nvPr>
        </p:nvSpPr>
        <p:spPr>
          <a:xfrm>
            <a:off x="916516" y="0"/>
            <a:ext cx="10358967" cy="1223590"/>
          </a:xfrm>
        </p:spPr>
        <p:txBody>
          <a:bodyPr/>
          <a:lstStyle/>
          <a:p>
            <a:r>
              <a:rPr lang="en-US" sz="3200" dirty="0">
                <a:solidFill>
                  <a:srgbClr val="0432FF"/>
                </a:solidFill>
              </a:rPr>
              <a:t>Dr Kamdar — Disclosures</a:t>
            </a:r>
            <a:br>
              <a:rPr lang="en-US" sz="3200" dirty="0">
                <a:solidFill>
                  <a:srgbClr val="0432FF"/>
                </a:solidFill>
              </a:rPr>
            </a:br>
            <a:r>
              <a:rPr lang="en-US" sz="3200" dirty="0">
                <a:solidFill>
                  <a:srgbClr val="0432FF"/>
                </a:solidFill>
              </a:rPr>
              <a:t>Faculty</a:t>
            </a:r>
          </a:p>
        </p:txBody>
      </p:sp>
      <p:graphicFrame>
        <p:nvGraphicFramePr>
          <p:cNvPr id="4" name="Content Placeholder 3">
            <a:extLst>
              <a:ext uri="{FF2B5EF4-FFF2-40B4-BE49-F238E27FC236}">
                <a16:creationId xmlns:a16="http://schemas.microsoft.com/office/drawing/2014/main" id="{711CAA3C-BE6C-A0E9-0664-6F23FAF1AFEE}"/>
              </a:ext>
            </a:extLst>
          </p:cNvPr>
          <p:cNvGraphicFramePr>
            <a:graphicFrameLocks/>
          </p:cNvGraphicFramePr>
          <p:nvPr/>
        </p:nvGraphicFramePr>
        <p:xfrm>
          <a:off x="1091443" y="2104602"/>
          <a:ext cx="10009112" cy="2648796"/>
        </p:xfrm>
        <a:graphic>
          <a:graphicData uri="http://schemas.openxmlformats.org/drawingml/2006/table">
            <a:tbl>
              <a:tblPr firstRow="1" bandRow="1">
                <a:tableStyleId>{F2DE63D5-997A-4646-A377-4702673A728D}</a:tableStyleId>
              </a:tblPr>
              <a:tblGrid>
                <a:gridCol w="3002734">
                  <a:extLst>
                    <a:ext uri="{9D8B030D-6E8A-4147-A177-3AD203B41FA5}">
                      <a16:colId xmlns:a16="http://schemas.microsoft.com/office/drawing/2014/main" val="20000"/>
                    </a:ext>
                  </a:extLst>
                </a:gridCol>
                <a:gridCol w="7006378">
                  <a:extLst>
                    <a:ext uri="{9D8B030D-6E8A-4147-A177-3AD203B41FA5}">
                      <a16:colId xmlns:a16="http://schemas.microsoft.com/office/drawing/2014/main" val="2117869244"/>
                    </a:ext>
                  </a:extLst>
                </a:gridCol>
              </a:tblGrid>
              <a:tr h="1079574">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a:t>
                      </a:r>
                      <a:r>
                        <a:rPr lang="en-US" sz="1800" b="0" dirty="0" err="1">
                          <a:solidFill>
                            <a:schemeClr val="tx1"/>
                          </a:solidFill>
                        </a:rPr>
                        <a:t>BeOne</a:t>
                      </a:r>
                      <a:r>
                        <a:rPr lang="en-US" sz="1800" b="0" dirty="0">
                          <a:solidFill>
                            <a:schemeClr val="tx1"/>
                          </a:solidFill>
                        </a:rPr>
                        <a:t>, Bristol Myers Squibb, Celgene Corporation, 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66498">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r h="802724">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Celgene Corporation, 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5697085"/>
                  </a:ext>
                </a:extLst>
              </a:tr>
            </a:tbl>
          </a:graphicData>
        </a:graphic>
      </p:graphicFrame>
    </p:spTree>
    <p:custDataLst>
      <p:tags r:id="rId1"/>
    </p:custDataLst>
    <p:extLst>
      <p:ext uri="{BB962C8B-B14F-4D97-AF65-F5344CB8AC3E}">
        <p14:creationId xmlns:p14="http://schemas.microsoft.com/office/powerpoint/2010/main" val="4254469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a:t>
            </a:r>
            <a:r>
              <a:rPr lang="en-US" sz="3200" dirty="0" err="1">
                <a:solidFill>
                  <a:srgbClr val="0432FF"/>
                </a:solidFill>
              </a:rPr>
              <a:t>Nastoupil</a:t>
            </a:r>
            <a:r>
              <a:rPr lang="en-US" sz="3200" dirty="0">
                <a:solidFill>
                  <a:srgbClr val="0432FF"/>
                </a:solidFill>
              </a:rPr>
              <a:t> — Disclosures</a:t>
            </a:r>
            <a:br>
              <a:rPr lang="en-US" sz="3200" dirty="0">
                <a:solidFill>
                  <a:srgbClr val="0432FF"/>
                </a:solidFill>
              </a:rPr>
            </a:br>
            <a:r>
              <a:rPr lang="en-US" sz="3200" dirty="0">
                <a:solidFill>
                  <a:srgbClr val="0432FF"/>
                </a:solidFill>
              </a:rPr>
              <a:t>Survey Participant</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415480" y="1666508"/>
          <a:ext cx="9937104" cy="3524984"/>
        </p:xfrm>
        <a:graphic>
          <a:graphicData uri="http://schemas.openxmlformats.org/drawingml/2006/table">
            <a:tbl>
              <a:tblPr firstRow="1" bandRow="1">
                <a:tableStyleId>{F2DE63D5-997A-4646-A377-4702673A728D}</a:tableStyleId>
              </a:tblPr>
              <a:tblGrid>
                <a:gridCol w="2993789">
                  <a:extLst>
                    <a:ext uri="{9D8B030D-6E8A-4147-A177-3AD203B41FA5}">
                      <a16:colId xmlns:a16="http://schemas.microsoft.com/office/drawing/2014/main" val="20000"/>
                    </a:ext>
                  </a:extLst>
                </a:gridCol>
                <a:gridCol w="6943315">
                  <a:extLst>
                    <a:ext uri="{9D8B030D-6E8A-4147-A177-3AD203B41FA5}">
                      <a16:colId xmlns:a16="http://schemas.microsoft.com/office/drawing/2014/main" val="2117869244"/>
                    </a:ext>
                  </a:extLst>
                </a:gridCol>
              </a:tblGrid>
              <a:tr h="1463783">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Bristol Myers Squibb, Daiichi Sankyo Inc, Genentech, a member of the Roche Group, Genmab US Inc, Ipsen Biopharmaceuticals Inc, Janssen Biotech Inc, Kite, A Gilead Company, Merck, Novartis, Regeneron Pharmaceuticals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52441">
                <a:tc>
                  <a:txBody>
                    <a:bodyPr/>
                    <a:lstStyle/>
                    <a:p>
                      <a:pPr algn="l"/>
                      <a:r>
                        <a:rPr lang="en-US" sz="1800" b="1" dirty="0">
                          <a:solidFill>
                            <a:schemeClr val="tx1"/>
                          </a:solidFill>
                        </a:rPr>
                        <a:t>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r h="55244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BeOne</a:t>
                      </a:r>
                      <a:r>
                        <a:rPr lang="en-US" sz="1800" b="0" dirty="0">
                          <a:solidFill>
                            <a:schemeClr val="tx1"/>
                          </a:solidFill>
                        </a:rPr>
                        <a:t>, Bristol Myers Squibb, Daiichi Sankyo Inc, Genentech, a member of the Roche Group, Janssen Biotech Inc, Kite, A Gilead Company, Merck, Novartis,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7618034"/>
                  </a:ext>
                </a:extLst>
              </a:tr>
              <a:tr h="552441">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9049722"/>
                  </a:ext>
                </a:extLst>
              </a:tr>
            </a:tbl>
          </a:graphicData>
        </a:graphic>
      </p:graphicFrame>
    </p:spTree>
    <p:custDataLst>
      <p:tags r:id="rId1"/>
    </p:custDataLst>
    <p:extLst>
      <p:ext uri="{BB962C8B-B14F-4D97-AF65-F5344CB8AC3E}">
        <p14:creationId xmlns:p14="http://schemas.microsoft.com/office/powerpoint/2010/main" val="1891385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72637</TotalTime>
  <Words>5456</Words>
  <Application>Microsoft Macintosh PowerPoint</Application>
  <PresentationFormat>Widescreen</PresentationFormat>
  <Paragraphs>383</Paragraphs>
  <Slides>67</Slides>
  <Notes>24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67</vt:i4>
      </vt:variant>
    </vt:vector>
  </HeadingPairs>
  <TitlesOfParts>
    <vt:vector size="77" baseType="lpstr">
      <vt:lpstr>ＭＳ Ｐゴシック</vt:lpstr>
      <vt:lpstr>Arial</vt:lpstr>
      <vt:lpstr>Calibri</vt:lpstr>
      <vt:lpstr>Symbol</vt:lpstr>
      <vt:lpstr>Times New Roman</vt:lpstr>
      <vt:lpstr>Wingdings</vt:lpstr>
      <vt:lpstr>1_Default Design</vt:lpstr>
      <vt:lpstr>6_Default Design</vt:lpstr>
      <vt:lpstr>7_Default Design</vt:lpstr>
      <vt:lpstr>4_Default Design</vt:lpstr>
      <vt:lpstr>Cancer Q&amp;A: Understanding the Role  and Reality of CAR (Chimeric Antigen Receptor)  T-Cell Therapy for Non-Hodgkin Lymphoma</vt:lpstr>
      <vt:lpstr>Faculty</vt:lpstr>
      <vt:lpstr>Survey Participants</vt:lpstr>
      <vt:lpstr>Commercial Support</vt:lpstr>
      <vt:lpstr>Dr Love — Disclosures</vt:lpstr>
      <vt:lpstr>Research To Practice CME Planning Committee Members,  Staff and Reviewers</vt:lpstr>
      <vt:lpstr>Dr Abramson — Disclosures Faculty</vt:lpstr>
      <vt:lpstr>Dr Kamdar — Disclosures Faculty</vt:lpstr>
      <vt:lpstr>Dr Nastoupil — Disclosures Survey Participant</vt:lpstr>
      <vt:lpstr>Dr Phillips — Disclosures Survey Participant</vt:lpstr>
      <vt:lpstr>Dr Westin — Disclosures Survey Participant</vt:lpstr>
      <vt:lpstr>PowerPoint Presentation</vt:lpstr>
      <vt:lpstr>PowerPoint Presentation</vt:lpstr>
      <vt:lpstr>PowerPoint Presentation</vt:lpstr>
      <vt:lpstr>PowerPoint Presentation</vt:lpstr>
      <vt:lpstr>Patients in the Audience, Please Complete  the Pre- and Postmeeting Surveys</vt:lpstr>
      <vt:lpstr>Cancer Q&amp;A: Understanding the Role  and Reality of CAR (Chimeric Antigen Receptor)  T-Cell Therapy for Non-Hodgkin Lymphoma</vt:lpstr>
      <vt:lpstr>PowerPoint Presentation</vt:lpstr>
      <vt:lpstr>Faculty</vt:lpstr>
      <vt:lpstr>Survey Participants</vt:lpstr>
      <vt:lpstr>PowerPoint Presentation</vt:lpstr>
      <vt:lpstr>Patients in the Audience, Please Complete  the Pre- and Postmeeting Surveys</vt:lpstr>
      <vt:lpstr>Cancer Q&amp;A: Understanding the Role  and Reality of CAR (Chimeric Antigen Receptor)  T-Cell Therapy for Non-Hodgkin Lymphoma</vt:lpstr>
      <vt:lpstr>Dr Abramson — Disclosures Faculty</vt:lpstr>
      <vt:lpstr>Dr Kamdar — Disclosures Faculty</vt:lpstr>
      <vt:lpstr>Dr Nastoupil — Disclosures Survey Participant</vt:lpstr>
      <vt:lpstr>Dr Phillips — Disclosures Survey Participant</vt:lpstr>
      <vt:lpstr>Dr Westin — Disclosures Survey Participant</vt:lpstr>
      <vt:lpstr>Dr Love — Disclosures</vt:lpstr>
      <vt:lpstr>Commercial Support</vt:lpstr>
      <vt:lpstr>PowerPoint Presentation</vt:lpstr>
      <vt:lpstr>Cancer Q&amp;A: Understanding the Role and Reality  of CAR (Chimeric Antigen Receptor)  T-Cell Therapy for Non-Hodgkin Lymphoma</vt:lpstr>
      <vt:lpstr>PowerPoint Presentation</vt:lpstr>
      <vt:lpstr>Cancer Q&amp;A CAR T-Cell Therapy for Non-Hodgkin Lymphoma</vt:lpstr>
      <vt:lpstr>Cancer Q&amp;A CAR T-Cell Therapy for Non-Hodgkin Lymphoma</vt:lpstr>
      <vt:lpstr>Cancer Q&amp;A: Addressing Common Questions Posed by  Patients with Relapsed/Refractory Multiple Myeloma</vt:lpstr>
      <vt:lpstr>Cancer Q&amp;A: Addressing Common Questions Posed by  Patients with Relapsed/Refractory Multiple Myeloma</vt:lpstr>
      <vt:lpstr>PowerPoint Presentation</vt:lpstr>
      <vt:lpstr>PowerPoint Presentation</vt:lpstr>
      <vt:lpstr>PowerPoint Presentation</vt:lpstr>
      <vt:lpstr>Cancer Q&amp;A CAR T-Cell Therapy for Non-Hodgkin Lymphoma</vt:lpstr>
      <vt:lpstr>Overview of CAR T-cell therapy</vt:lpstr>
      <vt:lpstr>Overview of CAR T-Cell Treatment </vt:lpstr>
      <vt:lpstr>Cancer Q&amp;A CAR T-Cell Therapy for Non-Hodgkin Lymphoma</vt:lpstr>
      <vt:lpstr>Potential treatment benefits of CAR T-cell therapy</vt:lpstr>
      <vt:lpstr>Selecting a CAR T-Cell Product </vt:lpstr>
      <vt:lpstr>Selecting a CAR T-Cell Product  Manali Kamdar, MD, MBBS</vt:lpstr>
      <vt:lpstr>Bridging Therapy</vt:lpstr>
      <vt:lpstr>Key Time Points in the CAR T Journey </vt:lpstr>
      <vt:lpstr>Key Time Points in the CAR T Journey Manali Kamdar, MD, MBBS</vt:lpstr>
      <vt:lpstr>Follicular Lymphoma</vt:lpstr>
      <vt:lpstr>Diffuse Large B-Cell Lymphoma</vt:lpstr>
      <vt:lpstr>Mantle Cell Lymphoma</vt:lpstr>
      <vt:lpstr>Cancer Q&amp;A CAR T-Cell Therapy for Non-Hodgkin Lymphoma</vt:lpstr>
      <vt:lpstr>CRS (cytokine release syndrome) and ICANS (immune effector cell-associated neurotoxicity syndrome)</vt:lpstr>
      <vt:lpstr>CRS</vt:lpstr>
      <vt:lpstr>ICANS</vt:lpstr>
      <vt:lpstr>Cancer Q&amp;A CAR T-Cell Therapy for Non-Hodgkin Lymphoma</vt:lpstr>
      <vt:lpstr>Finding information about CAR T; clinical trials</vt:lpstr>
      <vt:lpstr>Cancer Q&amp;A CAR T-Cell Therapy for Non-Hodgkin Lymphoma</vt:lpstr>
      <vt:lpstr>Financial issues; risk of infection</vt:lpstr>
      <vt:lpstr>Financial Issues </vt:lpstr>
      <vt:lpstr>Potential Long-Term Complications </vt:lpstr>
      <vt:lpstr>Cancer Q&amp;A CAR T-Cell Therapy for Non-Hodgkin Lymphoma</vt:lpstr>
      <vt:lpstr>Coping with anxiety; healing and moving on </vt:lpstr>
      <vt:lpstr>PowerPoint Presentation</vt:lpstr>
      <vt:lpstr>Thank you for joining us!   Please take a moment to complete the survey  currently up on Zoom. Your feedback is  very important to us. The survey will remain open  for 5 minutes after the meeting ends.   </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Fernando G Rendina</cp:lastModifiedBy>
  <cp:revision>6285</cp:revision>
  <cp:lastPrinted>2020-10-06T15:56:26Z</cp:lastPrinted>
  <dcterms:created xsi:type="dcterms:W3CDTF">2013-03-19T19:50:02Z</dcterms:created>
  <dcterms:modified xsi:type="dcterms:W3CDTF">2025-10-22T21:19:54Z</dcterms:modified>
  <cp:category/>
</cp:coreProperties>
</file>