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2135715058" r:id="rId5"/>
    <p:sldId id="2135714815" r:id="rId6"/>
    <p:sldId id="2135714963" r:id="rId7"/>
    <p:sldId id="2135714832" r:id="rId8"/>
    <p:sldId id="2135715054" r:id="rId9"/>
    <p:sldId id="2135715039" r:id="rId10"/>
    <p:sldId id="2135715041" r:id="rId11"/>
    <p:sldId id="2135715042" r:id="rId12"/>
    <p:sldId id="2135714953" r:id="rId13"/>
    <p:sldId id="2135715056" r:id="rId14"/>
    <p:sldId id="2135715057" r:id="rId15"/>
    <p:sldId id="3132" r:id="rId16"/>
    <p:sldId id="2135714968" r:id="rId17"/>
    <p:sldId id="2135715045" r:id="rId18"/>
    <p:sldId id="2135715046" r:id="rId19"/>
    <p:sldId id="2135715047" r:id="rId20"/>
    <p:sldId id="281" r:id="rId21"/>
    <p:sldId id="2141411744" r:id="rId22"/>
    <p:sldId id="289" r:id="rId23"/>
    <p:sldId id="293" r:id="rId24"/>
    <p:sldId id="297" r:id="rId25"/>
    <p:sldId id="298" r:id="rId26"/>
    <p:sldId id="300" r:id="rId27"/>
    <p:sldId id="302" r:id="rId28"/>
    <p:sldId id="308" r:id="rId29"/>
    <p:sldId id="2141411748" r:id="rId30"/>
    <p:sldId id="2141411749" r:id="rId31"/>
    <p:sldId id="2141411750" r:id="rId32"/>
    <p:sldId id="2141411751" r:id="rId33"/>
    <p:sldId id="2141411752" r:id="rId34"/>
    <p:sldId id="256" r:id="rId35"/>
    <p:sldId id="2141411729" r:id="rId36"/>
    <p:sldId id="261" r:id="rId37"/>
    <p:sldId id="267" r:id="rId38"/>
    <p:sldId id="283" r:id="rId39"/>
    <p:sldId id="2141411732" r:id="rId40"/>
    <p:sldId id="286" r:id="rId41"/>
    <p:sldId id="287" r:id="rId42"/>
    <p:sldId id="2141411740" r:id="rId43"/>
    <p:sldId id="2141411743" r:id="rId44"/>
    <p:sldId id="2141411734" r:id="rId45"/>
    <p:sldId id="276" r:id="rId46"/>
    <p:sldId id="277" r:id="rId47"/>
    <p:sldId id="2141411730" r:id="rId48"/>
    <p:sldId id="2141411745" r:id="rId49"/>
    <p:sldId id="2141411746" r:id="rId50"/>
    <p:sldId id="2141411747" r:id="rId51"/>
    <p:sldId id="213571505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iloon Chan" initials="WC" lastIdx="1" clrIdx="0">
    <p:extLst>
      <p:ext uri="{19B8F6BF-5375-455C-9EA6-DF929625EA0E}">
        <p15:presenceInfo xmlns:p15="http://schemas.microsoft.com/office/powerpoint/2012/main" userId="S::wailoon.chan@asco.org::61eff083-35ff-4e06-b384-1f073c497e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82"/>
    <a:srgbClr val="002557"/>
    <a:srgbClr val="008764"/>
    <a:srgbClr val="59CBE8"/>
    <a:srgbClr val="6B6B6B"/>
    <a:srgbClr val="003F92"/>
    <a:srgbClr val="3B3B3B"/>
    <a:srgbClr val="D1D1D1"/>
    <a:srgbClr val="FFFFCC"/>
    <a:srgbClr val="FFFE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87619" autoAdjust="0"/>
  </p:normalViewPr>
  <p:slideViewPr>
    <p:cSldViewPr snapToGrid="0">
      <p:cViewPr varScale="1">
        <p:scale>
          <a:sx n="107" d="100"/>
          <a:sy n="107" d="100"/>
        </p:scale>
        <p:origin x="1160" y="16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4195818613632"/>
          <c:y val="0.1182896360766872"/>
          <c:w val="0.82023924222779943"/>
          <c:h val="0.79719650864083413"/>
        </c:manualLayout>
      </c:layout>
      <c:scatterChart>
        <c:scatterStyle val="lineMarker"/>
        <c:varyColors val="0"/>
        <c:ser>
          <c:idx val="0"/>
          <c:order val="0"/>
          <c:tx>
            <c:strRef>
              <c:f>Sheet1!$C$1</c:f>
              <c:strCache>
                <c:ptCount val="1"/>
                <c:pt idx="0">
                  <c:v>Y-Values</c:v>
                </c:pt>
              </c:strCache>
            </c:strRef>
          </c:tx>
          <c:spPr>
            <a:ln w="19050" cap="rnd">
              <a:noFill/>
              <a:round/>
            </a:ln>
            <a:effectLst/>
          </c:spPr>
          <c:marker>
            <c:symbol val="circle"/>
            <c:size val="5"/>
            <c:spPr>
              <a:solidFill>
                <a:schemeClr val="bg2"/>
              </a:solidFill>
              <a:ln w="9525">
                <a:noFill/>
              </a:ln>
              <a:effectLst/>
            </c:spPr>
          </c:marker>
          <c:errBars>
            <c:errDir val="x"/>
            <c:errBarType val="both"/>
            <c:errValType val="cust"/>
            <c:noEndCap val="0"/>
            <c:plus>
              <c:numRef>
                <c:f>Sheet1!$I$2:$I$16</c:f>
                <c:numCache>
                  <c:formatCode>General</c:formatCode>
                  <c:ptCount val="15"/>
                  <c:pt idx="0">
                    <c:v>0.19</c:v>
                  </c:pt>
                  <c:pt idx="1">
                    <c:v>0.42</c:v>
                  </c:pt>
                  <c:pt idx="2">
                    <c:v>0.25999999999999995</c:v>
                  </c:pt>
                  <c:pt idx="3">
                    <c:v>0.59</c:v>
                  </c:pt>
                  <c:pt idx="4">
                    <c:v>0.41000000000000003</c:v>
                  </c:pt>
                  <c:pt idx="5">
                    <c:v>0.23000000000000004</c:v>
                  </c:pt>
                  <c:pt idx="6">
                    <c:v>0.44</c:v>
                  </c:pt>
                  <c:pt idx="7">
                    <c:v>0.31</c:v>
                  </c:pt>
                  <c:pt idx="8">
                    <c:v>0.36</c:v>
                  </c:pt>
                  <c:pt idx="9">
                    <c:v>0.22</c:v>
                  </c:pt>
                  <c:pt idx="10">
                    <c:v>0.4</c:v>
                  </c:pt>
                  <c:pt idx="11">
                    <c:v>0.37</c:v>
                  </c:pt>
                  <c:pt idx="12">
                    <c:v>0.23</c:v>
                  </c:pt>
                  <c:pt idx="13">
                    <c:v>0.22</c:v>
                  </c:pt>
                  <c:pt idx="14">
                    <c:v>0.43</c:v>
                  </c:pt>
                </c:numCache>
              </c:numRef>
            </c:plus>
            <c:minus>
              <c:numRef>
                <c:f>Sheet1!$H$2:$H$16</c:f>
                <c:numCache>
                  <c:formatCode>General</c:formatCode>
                  <c:ptCount val="15"/>
                  <c:pt idx="0">
                    <c:v>0.12</c:v>
                  </c:pt>
                  <c:pt idx="1">
                    <c:v>0.22000000000000003</c:v>
                  </c:pt>
                  <c:pt idx="2">
                    <c:v>0.14000000000000001</c:v>
                  </c:pt>
                  <c:pt idx="3">
                    <c:v>0.31</c:v>
                  </c:pt>
                  <c:pt idx="4">
                    <c:v>0.2</c:v>
                  </c:pt>
                  <c:pt idx="5">
                    <c:v>0.15000000000000002</c:v>
                  </c:pt>
                  <c:pt idx="6">
                    <c:v>0.26</c:v>
                  </c:pt>
                  <c:pt idx="7">
                    <c:v>0.16</c:v>
                  </c:pt>
                  <c:pt idx="8">
                    <c:v>0.17</c:v>
                  </c:pt>
                  <c:pt idx="9">
                    <c:v>0.15</c:v>
                  </c:pt>
                  <c:pt idx="10">
                    <c:v>0.21</c:v>
                  </c:pt>
                  <c:pt idx="11">
                    <c:v>0.2</c:v>
                  </c:pt>
                  <c:pt idx="12">
                    <c:v>0.14000000000000001</c:v>
                  </c:pt>
                  <c:pt idx="13">
                    <c:v>0.13</c:v>
                  </c:pt>
                  <c:pt idx="14">
                    <c:v>0.25</c:v>
                  </c:pt>
                </c:numCache>
              </c:numRef>
            </c:minus>
            <c:spPr>
              <a:noFill/>
              <a:ln w="12700" cap="flat" cmpd="sng" algn="ctr">
                <a:solidFill>
                  <a:schemeClr val="bg2"/>
                </a:solidFill>
                <a:round/>
              </a:ln>
              <a:effectLst/>
            </c:spPr>
          </c:errBars>
          <c:xVal>
            <c:numRef>
              <c:f>Sheet1!$B$2:$B$16</c:f>
              <c:numCache>
                <c:formatCode>General</c:formatCode>
                <c:ptCount val="15"/>
                <c:pt idx="0">
                  <c:v>0.42</c:v>
                </c:pt>
                <c:pt idx="1">
                  <c:v>0.46</c:v>
                </c:pt>
                <c:pt idx="2">
                  <c:v>0.33</c:v>
                </c:pt>
                <c:pt idx="3">
                  <c:v>0.63</c:v>
                </c:pt>
                <c:pt idx="4">
                  <c:v>0.4</c:v>
                </c:pt>
                <c:pt idx="5">
                  <c:v>0.44</c:v>
                </c:pt>
                <c:pt idx="6">
                  <c:v>0.62</c:v>
                </c:pt>
                <c:pt idx="7">
                  <c:v>0.35</c:v>
                </c:pt>
                <c:pt idx="8">
                  <c:v>0.32</c:v>
                </c:pt>
                <c:pt idx="9">
                  <c:v>0.42</c:v>
                </c:pt>
                <c:pt idx="10">
                  <c:v>0.45</c:v>
                </c:pt>
                <c:pt idx="11">
                  <c:v>0.48</c:v>
                </c:pt>
                <c:pt idx="12">
                  <c:v>0.39</c:v>
                </c:pt>
                <c:pt idx="13">
                  <c:v>0.36</c:v>
                </c:pt>
                <c:pt idx="14">
                  <c:v>0.56999999999999995</c:v>
                </c:pt>
              </c:numCache>
            </c:numRef>
          </c:xVal>
          <c:yVal>
            <c:numRef>
              <c:f>Sheet1!$C$2:$C$16</c:f>
              <c:numCache>
                <c:formatCode>General</c:formatCode>
                <c:ptCount val="15"/>
                <c:pt idx="0">
                  <c:v>14.5</c:v>
                </c:pt>
                <c:pt idx="1">
                  <c:v>13.49</c:v>
                </c:pt>
                <c:pt idx="2">
                  <c:v>12.52</c:v>
                </c:pt>
                <c:pt idx="3">
                  <c:v>11.53</c:v>
                </c:pt>
                <c:pt idx="4">
                  <c:v>10.54</c:v>
                </c:pt>
                <c:pt idx="5">
                  <c:v>9.57</c:v>
                </c:pt>
                <c:pt idx="6">
                  <c:v>8.5</c:v>
                </c:pt>
                <c:pt idx="7">
                  <c:v>7.45</c:v>
                </c:pt>
                <c:pt idx="8">
                  <c:v>6.5</c:v>
                </c:pt>
                <c:pt idx="9">
                  <c:v>5.47</c:v>
                </c:pt>
                <c:pt idx="10">
                  <c:v>4.45</c:v>
                </c:pt>
                <c:pt idx="11">
                  <c:v>3.4</c:v>
                </c:pt>
                <c:pt idx="12">
                  <c:v>2.4</c:v>
                </c:pt>
                <c:pt idx="13">
                  <c:v>1.35</c:v>
                </c:pt>
                <c:pt idx="14">
                  <c:v>0.35</c:v>
                </c:pt>
              </c:numCache>
            </c:numRef>
          </c:yVal>
          <c:smooth val="0"/>
          <c:extLst>
            <c:ext xmlns:c16="http://schemas.microsoft.com/office/drawing/2014/chart" uri="{C3380CC4-5D6E-409C-BE32-E72D297353CC}">
              <c16:uniqueId val="{00000000-88E0-4BB4-9F22-6DEA5E1F0A3B}"/>
            </c:ext>
          </c:extLst>
        </c:ser>
        <c:dLbls>
          <c:showLegendKey val="0"/>
          <c:showVal val="0"/>
          <c:showCatName val="0"/>
          <c:showSerName val="0"/>
          <c:showPercent val="0"/>
          <c:showBubbleSize val="0"/>
        </c:dLbls>
        <c:axId val="323141903"/>
        <c:axId val="322155887"/>
      </c:scatterChart>
      <c:valAx>
        <c:axId val="323141903"/>
        <c:scaling>
          <c:orientation val="minMax"/>
          <c:max val="2"/>
        </c:scaling>
        <c:delete val="0"/>
        <c:axPos val="b"/>
        <c:numFmt formatCode="#,##0.0" sourceLinked="0"/>
        <c:majorTickMark val="out"/>
        <c:minorTickMark val="none"/>
        <c:tickLblPos val="nextTo"/>
        <c:spPr>
          <a:noFill/>
          <a:ln w="12700" cap="sq" cmpd="sng" algn="ctr">
            <a:solidFill>
              <a:schemeClr val="bg2"/>
            </a:solidFill>
            <a:miter lim="800000"/>
          </a:ln>
          <a:effectLst/>
        </c:spPr>
        <c:txPr>
          <a:bodyPr rot="-6000000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crossAx val="322155887"/>
        <c:crosses val="autoZero"/>
        <c:crossBetween val="midCat"/>
        <c:majorUnit val="0.5"/>
      </c:valAx>
      <c:valAx>
        <c:axId val="322155887"/>
        <c:scaling>
          <c:orientation val="minMax"/>
          <c:max val="15"/>
        </c:scaling>
        <c:delete val="0"/>
        <c:axPos val="l"/>
        <c:numFmt formatCode="General" sourceLinked="1"/>
        <c:majorTickMark val="none"/>
        <c:minorTickMark val="none"/>
        <c:tickLblPos val="none"/>
        <c:spPr>
          <a:noFill/>
          <a:ln w="12700" cap="sq" cmpd="sng" algn="ctr">
            <a:solidFill>
              <a:schemeClr val="bg2"/>
            </a:solidFill>
            <a:miter lim="800000"/>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3141903"/>
        <c:crossesAt val="1"/>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0.04557</cdr:x>
      <cdr:y>0.13172</cdr:y>
    </cdr:from>
    <cdr:to>
      <cdr:x>1</cdr:x>
      <cdr:y>0.92005</cdr:y>
    </cdr:to>
    <cdr:sp macro="" textlink="">
      <cdr:nvSpPr>
        <cdr:cNvPr id="2" name="Rectangle 1">
          <a:extLst xmlns:a="http://schemas.openxmlformats.org/drawingml/2006/main">
            <a:ext uri="{FF2B5EF4-FFF2-40B4-BE49-F238E27FC236}">
              <a16:creationId xmlns:a16="http://schemas.microsoft.com/office/drawing/2014/main" id="{CAC8E17B-AC4D-453C-7837-AE8BAFD5CCF9}"/>
            </a:ext>
          </a:extLst>
        </cdr:cNvPr>
        <cdr:cNvSpPr/>
      </cdr:nvSpPr>
      <cdr:spPr bwMode="auto">
        <a:xfrm xmlns:a="http://schemas.openxmlformats.org/drawingml/2006/main">
          <a:off x="157316" y="629827"/>
          <a:ext cx="3294941" cy="3769391"/>
        </a:xfrm>
        <a:prstGeom xmlns:a="http://schemas.openxmlformats.org/drawingml/2006/main" prst="rect">
          <a:avLst/>
        </a:prstGeom>
        <a:noFill xmlns:a="http://schemas.openxmlformats.org/drawingml/2006/main"/>
        <a:ln xmlns:a="http://schemas.openxmlformats.org/drawingml/2006/main" w="19050">
          <a:noFill/>
          <a:round/>
          <a:headEnd type="triangle" w="lg" len="lg"/>
          <a:tailEnd type="triangle" w="lg" len="lg"/>
        </a:ln>
      </cdr:spPr>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29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30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30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30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30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31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31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31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31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31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31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29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31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32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32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32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32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29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30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30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30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30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30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5T15:34:43.30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A891C-00A5-4A37-B085-8292CA9E7413}" type="datetimeFigureOut">
              <a:rPr lang="en-US" smtClean="0"/>
              <a:t>7/28/23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D9E9D-93A9-4E6A-8E42-DC0055A8528E}" type="slidenum">
              <a:rPr lang="en-US" smtClean="0"/>
              <a:t>‹#›</a:t>
            </a:fld>
            <a:endParaRPr lang="en-US"/>
          </a:p>
        </p:txBody>
      </p:sp>
    </p:spTree>
    <p:extLst>
      <p:ext uri="{BB962C8B-B14F-4D97-AF65-F5344CB8AC3E}">
        <p14:creationId xmlns:p14="http://schemas.microsoft.com/office/powerpoint/2010/main" val="23828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defRPr/>
            </a:pPr>
            <a:r>
              <a:rPr lang="en-US" dirty="0"/>
              <a:t> </a:t>
            </a:r>
          </a:p>
        </p:txBody>
      </p:sp>
      <p:sp>
        <p:nvSpPr>
          <p:cNvPr id="4" name="Slide Number Placeholder 3"/>
          <p:cNvSpPr>
            <a:spLocks noGrp="1"/>
          </p:cNvSpPr>
          <p:nvPr>
            <p:ph type="sldNum" sz="quarter" idx="5"/>
          </p:nvPr>
        </p:nvSpPr>
        <p:spPr/>
        <p:txBody>
          <a:bodyPr/>
          <a:lstStyle/>
          <a:p>
            <a:pPr defTabSz="949426">
              <a:defRPr/>
            </a:pPr>
            <a:fld id="{97287649-BD51-4A41-A93E-5104F0B1D96C}" type="slidenum">
              <a:rPr lang="en-US">
                <a:solidFill>
                  <a:prstClr val="black"/>
                </a:solidFill>
                <a:latin typeface="Calibri" panose="020F0502020204030204"/>
              </a:rPr>
              <a:pPr defTabSz="949426">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518769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2135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1615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4534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4C60D8-D982-4BBC-9D98-1DAB2CF8A394}" type="slidenum">
              <a:rPr lang="en-US" smtClean="0"/>
              <a:t>31</a:t>
            </a:fld>
            <a:endParaRPr lang="en-US" dirty="0"/>
          </a:p>
        </p:txBody>
      </p:sp>
    </p:spTree>
    <p:extLst>
      <p:ext uri="{BB962C8B-B14F-4D97-AF65-F5344CB8AC3E}">
        <p14:creationId xmlns:p14="http://schemas.microsoft.com/office/powerpoint/2010/main" val="3808399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D5C02-D5AD-4D75-B173-2ADBF1C5C3B8}" type="slidenum">
              <a:rPr lang="en-US" smtClean="0"/>
              <a:t>32</a:t>
            </a:fld>
            <a:endParaRPr lang="en-US"/>
          </a:p>
        </p:txBody>
      </p:sp>
      <p:sp>
        <p:nvSpPr>
          <p:cNvPr id="5" name="TextBox 4">
            <a:extLst>
              <a:ext uri="{FF2B5EF4-FFF2-40B4-BE49-F238E27FC236}">
                <a16:creationId xmlns:a16="http://schemas.microsoft.com/office/drawing/2014/main" id="{29A8BF69-4F8F-8B0C-6542-89908B97E5BB}"/>
              </a:ext>
            </a:extLst>
          </p:cNvPr>
          <p:cNvSpPr txBox="1"/>
          <p:nvPr/>
        </p:nvSpPr>
        <p:spPr>
          <a:xfrm>
            <a:off x="-2018805" y="1614573"/>
            <a:ext cx="2745126" cy="577081"/>
          </a:xfrm>
          <a:prstGeom prst="rect">
            <a:avLst/>
          </a:prstGeom>
          <a:noFill/>
          <a:ln>
            <a:solidFill>
              <a:schemeClr val="tx1"/>
            </a:solidFill>
          </a:ln>
        </p:spPr>
        <p:txBody>
          <a:bodyPr wrap="square" rtlCol="0">
            <a:spAutoFit/>
          </a:bodyPr>
          <a:lstStyle/>
          <a:p>
            <a:r>
              <a:rPr lang="en-US" sz="1050" dirty="0">
                <a:effectLst/>
              </a:rPr>
              <a:t>Kupelian_2002/p2305A (XRT, 47%; RP 42%)</a:t>
            </a:r>
          </a:p>
          <a:p>
            <a:r>
              <a:rPr lang="en-US" sz="1050" dirty="0">
                <a:effectLst/>
              </a:rPr>
              <a:t>Kupelian_2006/p593A/p594A/p595A (32%)</a:t>
            </a:r>
          </a:p>
          <a:p>
            <a:r>
              <a:rPr lang="en-US" sz="1050" dirty="0">
                <a:effectLst/>
              </a:rPr>
              <a:t>Freedland_2005/p434A (RP, 19%)</a:t>
            </a:r>
          </a:p>
        </p:txBody>
      </p:sp>
      <p:sp>
        <p:nvSpPr>
          <p:cNvPr id="6" name="TextBox 5">
            <a:extLst>
              <a:ext uri="{FF2B5EF4-FFF2-40B4-BE49-F238E27FC236}">
                <a16:creationId xmlns:a16="http://schemas.microsoft.com/office/drawing/2014/main" id="{80443496-40C9-FFDA-A145-A8650575E0B1}"/>
              </a:ext>
            </a:extLst>
          </p:cNvPr>
          <p:cNvSpPr txBox="1"/>
          <p:nvPr/>
        </p:nvSpPr>
        <p:spPr>
          <a:xfrm>
            <a:off x="-2422566" y="2363104"/>
            <a:ext cx="3128627" cy="738664"/>
          </a:xfrm>
          <a:prstGeom prst="rect">
            <a:avLst/>
          </a:prstGeom>
          <a:noFill/>
          <a:ln>
            <a:solidFill>
              <a:schemeClr val="tx1"/>
            </a:solidFill>
          </a:ln>
        </p:spPr>
        <p:txBody>
          <a:bodyPr wrap="square" rtlCol="0">
            <a:spAutoFit/>
          </a:bodyPr>
          <a:lstStyle/>
          <a:p>
            <a:r>
              <a:rPr lang="en-US" sz="1050" dirty="0">
                <a:effectLst/>
                <a:latin typeface="Segoe UI" panose="020B0502040204020203" pitchFamily="34" charset="0"/>
              </a:rPr>
              <a:t>Freedland JAMA 2005 p437AB</a:t>
            </a:r>
            <a:endParaRPr lang="en-US" sz="1050" dirty="0">
              <a:effectLst/>
              <a:latin typeface="Arial" panose="020B0604020202020204" pitchFamily="34" charset="0"/>
            </a:endParaRPr>
          </a:p>
          <a:p>
            <a:r>
              <a:rPr lang="en-US" sz="1050" dirty="0">
                <a:effectLst/>
                <a:latin typeface="Segoe UI" panose="020B0502040204020203" pitchFamily="34" charset="0"/>
              </a:rPr>
              <a:t>Freedland_2007/p1767A/p1769A/p1770A</a:t>
            </a:r>
            <a:endParaRPr lang="en-US" sz="1050" dirty="0">
              <a:effectLst/>
              <a:latin typeface="Arial" panose="020B0604020202020204" pitchFamily="34" charset="0"/>
            </a:endParaRPr>
          </a:p>
          <a:p>
            <a:r>
              <a:rPr lang="en-US" sz="1050" dirty="0">
                <a:effectLst/>
                <a:latin typeface="Segoe UI" panose="020B0502040204020203" pitchFamily="34" charset="0"/>
              </a:rPr>
              <a:t>Markowski_2019/p471A/p474A (also include absolute PSA)</a:t>
            </a:r>
            <a:endParaRPr lang="en-US" sz="1050" dirty="0">
              <a:effectLst/>
              <a:latin typeface="Arial" panose="020B0604020202020204" pitchFamily="34" charset="0"/>
            </a:endParaRPr>
          </a:p>
        </p:txBody>
      </p:sp>
      <p:sp>
        <p:nvSpPr>
          <p:cNvPr id="7" name="TextBox 6">
            <a:extLst>
              <a:ext uri="{FF2B5EF4-FFF2-40B4-BE49-F238E27FC236}">
                <a16:creationId xmlns:a16="http://schemas.microsoft.com/office/drawing/2014/main" id="{3D97ABFE-13D7-4E99-953C-7227F857C60F}"/>
              </a:ext>
            </a:extLst>
          </p:cNvPr>
          <p:cNvSpPr txBox="1"/>
          <p:nvPr/>
        </p:nvSpPr>
        <p:spPr>
          <a:xfrm>
            <a:off x="6172200" y="2686050"/>
            <a:ext cx="3128627" cy="900246"/>
          </a:xfrm>
          <a:prstGeom prst="rect">
            <a:avLst/>
          </a:prstGeom>
          <a:noFill/>
          <a:ln>
            <a:solidFill>
              <a:schemeClr val="tx1"/>
            </a:solidFill>
          </a:ln>
        </p:spPr>
        <p:txBody>
          <a:bodyPr wrap="square" rtlCol="0">
            <a:spAutoFit/>
          </a:bodyPr>
          <a:lstStyle/>
          <a:p>
            <a:r>
              <a:rPr lang="en-US" sz="1050" dirty="0">
                <a:solidFill>
                  <a:schemeClr val="tx1"/>
                </a:solidFill>
              </a:rPr>
              <a:t>Scher HI_2012/p1190D/p1191A</a:t>
            </a:r>
          </a:p>
          <a:p>
            <a:r>
              <a:rPr lang="en-US" sz="1050" dirty="0">
                <a:solidFill>
                  <a:schemeClr val="tx1"/>
                </a:solidFill>
                <a:cs typeface="Arial" panose="020B0604020202020204" pitchFamily="34" charset="0"/>
              </a:rPr>
              <a:t>Beer TM_2014/p427BD</a:t>
            </a:r>
          </a:p>
          <a:p>
            <a:r>
              <a:rPr lang="en-US" sz="1050" dirty="0">
                <a:solidFill>
                  <a:schemeClr val="tx1"/>
                </a:solidFill>
                <a:cs typeface="Arial" panose="020B0604020202020204" pitchFamily="34" charset="0"/>
              </a:rPr>
              <a:t>Hussain M_2018/p2468C/p2470ABC</a:t>
            </a:r>
          </a:p>
          <a:p>
            <a:r>
              <a:rPr lang="en-US" sz="1050" dirty="0">
                <a:solidFill>
                  <a:schemeClr val="tx1"/>
                </a:solidFill>
              </a:rPr>
              <a:t>Armstrong AJ_2019/p2976BC</a:t>
            </a:r>
          </a:p>
          <a:p>
            <a:r>
              <a:rPr lang="en-US" sz="1050" dirty="0">
                <a:solidFill>
                  <a:schemeClr val="tx1"/>
                </a:solidFill>
                <a:cs typeface="Arial" panose="020B0604020202020204" pitchFamily="34" charset="0"/>
              </a:rPr>
              <a:t>Davis ID_2019/p125C</a:t>
            </a:r>
            <a:endParaRPr lang="en-US" sz="800" dirty="0"/>
          </a:p>
        </p:txBody>
      </p:sp>
    </p:spTree>
    <p:extLst>
      <p:ext uri="{BB962C8B-B14F-4D97-AF65-F5344CB8AC3E}">
        <p14:creationId xmlns:p14="http://schemas.microsoft.com/office/powerpoint/2010/main" val="4289398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D5C02-D5AD-4D75-B173-2ADBF1C5C3B8}" type="slidenum">
              <a:rPr lang="en-US" smtClean="0"/>
              <a:t>33</a:t>
            </a:fld>
            <a:endParaRPr lang="en-US" dirty="0"/>
          </a:p>
        </p:txBody>
      </p:sp>
      <p:sp>
        <p:nvSpPr>
          <p:cNvPr id="5" name="TextBox 4">
            <a:extLst>
              <a:ext uri="{FF2B5EF4-FFF2-40B4-BE49-F238E27FC236}">
                <a16:creationId xmlns:a16="http://schemas.microsoft.com/office/drawing/2014/main" id="{2054D403-3829-A948-A2CC-FEB32EDC2E7A}"/>
              </a:ext>
            </a:extLst>
          </p:cNvPr>
          <p:cNvSpPr txBox="1"/>
          <p:nvPr/>
        </p:nvSpPr>
        <p:spPr>
          <a:xfrm>
            <a:off x="-2054431" y="2282289"/>
            <a:ext cx="2740231" cy="230832"/>
          </a:xfrm>
          <a:prstGeom prst="rect">
            <a:avLst/>
          </a:prstGeom>
          <a:noFill/>
          <a:ln>
            <a:solidFill>
              <a:schemeClr val="tx1"/>
            </a:solidFill>
          </a:ln>
        </p:spPr>
        <p:txBody>
          <a:bodyPr wrap="square" rtlCol="0">
            <a:spAutoFit/>
          </a:bodyPr>
          <a:lstStyle/>
          <a:p>
            <a:r>
              <a:rPr lang="en-US" sz="900" dirty="0">
                <a:effectLst/>
                <a:latin typeface="Segoe UI" panose="020B0502040204020203" pitchFamily="34" charset="0"/>
              </a:rPr>
              <a:t>MDV3100 protocol 2021/p34A/p35AFG/p36AB</a:t>
            </a:r>
            <a:endParaRPr lang="en-US" sz="200" dirty="0"/>
          </a:p>
        </p:txBody>
      </p:sp>
      <p:sp>
        <p:nvSpPr>
          <p:cNvPr id="6" name="TextBox 5">
            <a:extLst>
              <a:ext uri="{FF2B5EF4-FFF2-40B4-BE49-F238E27FC236}">
                <a16:creationId xmlns:a16="http://schemas.microsoft.com/office/drawing/2014/main" id="{EA6CB59C-ED38-8E88-4835-15E4E1CAEA79}"/>
              </a:ext>
            </a:extLst>
          </p:cNvPr>
          <p:cNvSpPr txBox="1"/>
          <p:nvPr/>
        </p:nvSpPr>
        <p:spPr>
          <a:xfrm>
            <a:off x="1710046" y="881390"/>
            <a:ext cx="2740231" cy="261610"/>
          </a:xfrm>
          <a:prstGeom prst="rect">
            <a:avLst/>
          </a:prstGeom>
          <a:noFill/>
          <a:ln>
            <a:solidFill>
              <a:schemeClr val="tx1"/>
            </a:solidFill>
          </a:ln>
        </p:spPr>
        <p:txBody>
          <a:bodyPr wrap="square" rtlCol="0">
            <a:spAutoFit/>
          </a:bodyPr>
          <a:lstStyle/>
          <a:p>
            <a:r>
              <a:rPr lang="pt-BR" sz="1100" dirty="0">
                <a:effectLst/>
                <a:latin typeface="Segoe UI" panose="020B0502040204020203" pitchFamily="34" charset="0"/>
              </a:rPr>
              <a:t>MDV3100 protocol 2021/p31ACD/p85B</a:t>
            </a:r>
            <a:endParaRPr lang="en-US" sz="100" dirty="0"/>
          </a:p>
        </p:txBody>
      </p:sp>
      <p:sp>
        <p:nvSpPr>
          <p:cNvPr id="7" name="TextBox 6">
            <a:extLst>
              <a:ext uri="{FF2B5EF4-FFF2-40B4-BE49-F238E27FC236}">
                <a16:creationId xmlns:a16="http://schemas.microsoft.com/office/drawing/2014/main" id="{E3EB505C-5DDC-3049-775D-A851C21F46B4}"/>
              </a:ext>
            </a:extLst>
          </p:cNvPr>
          <p:cNvSpPr txBox="1"/>
          <p:nvPr/>
        </p:nvSpPr>
        <p:spPr>
          <a:xfrm>
            <a:off x="-2054432" y="3226003"/>
            <a:ext cx="2740231" cy="276999"/>
          </a:xfrm>
          <a:prstGeom prst="rect">
            <a:avLst/>
          </a:prstGeom>
          <a:noFill/>
          <a:ln>
            <a:solidFill>
              <a:schemeClr val="tx1"/>
            </a:solidFill>
          </a:ln>
        </p:spPr>
        <p:txBody>
          <a:bodyPr wrap="square" rtlCol="0">
            <a:spAutoFit/>
          </a:bodyPr>
          <a:lstStyle/>
          <a:p>
            <a:r>
              <a:rPr lang="en-US" sz="1200" dirty="0">
                <a:effectLst/>
                <a:latin typeface="Segoe UI" panose="020B0502040204020203" pitchFamily="34" charset="0"/>
              </a:rPr>
              <a:t>MDV3100 protocol 2021/p31B</a:t>
            </a:r>
            <a:endParaRPr lang="en-US" sz="100" dirty="0"/>
          </a:p>
        </p:txBody>
      </p:sp>
      <p:sp>
        <p:nvSpPr>
          <p:cNvPr id="8" name="TextBox 7">
            <a:extLst>
              <a:ext uri="{FF2B5EF4-FFF2-40B4-BE49-F238E27FC236}">
                <a16:creationId xmlns:a16="http://schemas.microsoft.com/office/drawing/2014/main" id="{CA457E3B-95D9-D097-A838-948580D0E13C}"/>
              </a:ext>
            </a:extLst>
          </p:cNvPr>
          <p:cNvSpPr txBox="1"/>
          <p:nvPr/>
        </p:nvSpPr>
        <p:spPr>
          <a:xfrm>
            <a:off x="6172199" y="1390333"/>
            <a:ext cx="2740231" cy="307777"/>
          </a:xfrm>
          <a:prstGeom prst="rect">
            <a:avLst/>
          </a:prstGeom>
          <a:noFill/>
          <a:ln>
            <a:solidFill>
              <a:schemeClr val="tx1"/>
            </a:solidFill>
          </a:ln>
        </p:spPr>
        <p:txBody>
          <a:bodyPr wrap="square" rtlCol="0">
            <a:spAutoFit/>
          </a:bodyPr>
          <a:lstStyle/>
          <a:p>
            <a:r>
              <a:rPr lang="en-US" sz="1400" dirty="0">
                <a:effectLst/>
                <a:latin typeface="Segoe UI" panose="020B0502040204020203" pitchFamily="34" charset="0"/>
              </a:rPr>
              <a:t>MDV3100 protocol 2021/p31E</a:t>
            </a:r>
            <a:endParaRPr lang="en-US" sz="100" dirty="0"/>
          </a:p>
        </p:txBody>
      </p:sp>
      <p:sp>
        <p:nvSpPr>
          <p:cNvPr id="9" name="TextBox 8">
            <a:extLst>
              <a:ext uri="{FF2B5EF4-FFF2-40B4-BE49-F238E27FC236}">
                <a16:creationId xmlns:a16="http://schemas.microsoft.com/office/drawing/2014/main" id="{0672E785-F4F7-D1A5-F53D-3DA38A55978F}"/>
              </a:ext>
            </a:extLst>
          </p:cNvPr>
          <p:cNvSpPr txBox="1"/>
          <p:nvPr/>
        </p:nvSpPr>
        <p:spPr>
          <a:xfrm>
            <a:off x="6172200" y="2021316"/>
            <a:ext cx="2740231" cy="307777"/>
          </a:xfrm>
          <a:prstGeom prst="rect">
            <a:avLst/>
          </a:prstGeom>
          <a:noFill/>
          <a:ln>
            <a:solidFill>
              <a:schemeClr val="tx1"/>
            </a:solidFill>
          </a:ln>
        </p:spPr>
        <p:txBody>
          <a:bodyPr wrap="square" rtlCol="0">
            <a:spAutoFit/>
          </a:bodyPr>
          <a:lstStyle/>
          <a:p>
            <a:r>
              <a:rPr lang="en-US" sz="1400" dirty="0">
                <a:effectLst/>
                <a:latin typeface="Segoe UI" panose="020B0502040204020203" pitchFamily="34" charset="0"/>
              </a:rPr>
              <a:t>MDV3100 protocol 2021/p79D</a:t>
            </a:r>
            <a:endParaRPr lang="en-US" sz="100" dirty="0"/>
          </a:p>
        </p:txBody>
      </p:sp>
      <p:sp>
        <p:nvSpPr>
          <p:cNvPr id="10" name="TextBox 9">
            <a:extLst>
              <a:ext uri="{FF2B5EF4-FFF2-40B4-BE49-F238E27FC236}">
                <a16:creationId xmlns:a16="http://schemas.microsoft.com/office/drawing/2014/main" id="{553A64A5-3CC9-0415-01DF-482DE4C5CFFE}"/>
              </a:ext>
            </a:extLst>
          </p:cNvPr>
          <p:cNvSpPr txBox="1"/>
          <p:nvPr/>
        </p:nvSpPr>
        <p:spPr>
          <a:xfrm>
            <a:off x="6172200" y="2836334"/>
            <a:ext cx="2740231" cy="307777"/>
          </a:xfrm>
          <a:prstGeom prst="rect">
            <a:avLst/>
          </a:prstGeom>
          <a:noFill/>
          <a:ln>
            <a:solidFill>
              <a:schemeClr val="tx1"/>
            </a:solidFill>
          </a:ln>
        </p:spPr>
        <p:txBody>
          <a:bodyPr wrap="square" rtlCol="0">
            <a:spAutoFit/>
          </a:bodyPr>
          <a:lstStyle/>
          <a:p>
            <a:r>
              <a:rPr lang="en-US" sz="1400" dirty="0">
                <a:effectLst/>
                <a:latin typeface="Segoe UI" panose="020B0502040204020203" pitchFamily="34" charset="0"/>
              </a:rPr>
              <a:t>MDV3100 protocol 2021/p30BC</a:t>
            </a:r>
            <a:endParaRPr lang="en-US" sz="100" dirty="0"/>
          </a:p>
        </p:txBody>
      </p:sp>
    </p:spTree>
    <p:extLst>
      <p:ext uri="{BB962C8B-B14F-4D97-AF65-F5344CB8AC3E}">
        <p14:creationId xmlns:p14="http://schemas.microsoft.com/office/powerpoint/2010/main" val="619700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6D5C02-D5AD-4D75-B173-2ADBF1C5C3B8}" type="slidenum">
              <a:rPr lang="en-US" smtClean="0"/>
              <a:t>34</a:t>
            </a:fld>
            <a:endParaRPr lang="en-US"/>
          </a:p>
        </p:txBody>
      </p:sp>
      <p:sp>
        <p:nvSpPr>
          <p:cNvPr id="5" name="TextBox 4">
            <a:extLst>
              <a:ext uri="{FF2B5EF4-FFF2-40B4-BE49-F238E27FC236}">
                <a16:creationId xmlns:a16="http://schemas.microsoft.com/office/drawing/2014/main" id="{D60A08ED-13A4-6D2E-AF55-F79B04574CCD}"/>
              </a:ext>
            </a:extLst>
          </p:cNvPr>
          <p:cNvSpPr txBox="1"/>
          <p:nvPr/>
        </p:nvSpPr>
        <p:spPr>
          <a:xfrm>
            <a:off x="-2434441" y="1912847"/>
            <a:ext cx="3120242" cy="738664"/>
          </a:xfrm>
          <a:prstGeom prst="rect">
            <a:avLst/>
          </a:prstGeom>
          <a:noFill/>
          <a:ln>
            <a:solidFill>
              <a:schemeClr val="tx1"/>
            </a:solidFill>
          </a:ln>
        </p:spPr>
        <p:txBody>
          <a:bodyPr wrap="square" rtlCol="0">
            <a:spAutoFit/>
          </a:bodyPr>
          <a:lstStyle/>
          <a:p>
            <a:r>
              <a:rPr lang="en-US" sz="1400" dirty="0">
                <a:latin typeface="Segoe UI" panose="020B0502040204020203" pitchFamily="34" charset="0"/>
              </a:rPr>
              <a:t>EMBARK TLR TLF/p40BD/p42C/p43ABDE</a:t>
            </a:r>
          </a:p>
          <a:p>
            <a:r>
              <a:rPr lang="en-US" sz="1400" dirty="0" err="1">
                <a:latin typeface="Segoe UI" panose="020B0502040204020203" pitchFamily="34" charset="0"/>
              </a:rPr>
              <a:t>Ytang</a:t>
            </a:r>
            <a:r>
              <a:rPr lang="en-US" sz="1400" dirty="0">
                <a:latin typeface="Segoe UI" panose="020B0502040204020203" pitchFamily="34" charset="0"/>
              </a:rPr>
              <a:t> email 24APR could not PDF</a:t>
            </a:r>
            <a:endParaRPr lang="en-US" sz="100" dirty="0"/>
          </a:p>
        </p:txBody>
      </p:sp>
      <p:sp>
        <p:nvSpPr>
          <p:cNvPr id="7" name="TextBox 6">
            <a:extLst>
              <a:ext uri="{FF2B5EF4-FFF2-40B4-BE49-F238E27FC236}">
                <a16:creationId xmlns:a16="http://schemas.microsoft.com/office/drawing/2014/main" id="{DAD10170-9728-2367-3D6B-977F73BA8594}"/>
              </a:ext>
            </a:extLst>
          </p:cNvPr>
          <p:cNvSpPr txBox="1"/>
          <p:nvPr/>
        </p:nvSpPr>
        <p:spPr>
          <a:xfrm>
            <a:off x="-2434443" y="3169908"/>
            <a:ext cx="3120242" cy="307777"/>
          </a:xfrm>
          <a:prstGeom prst="rect">
            <a:avLst/>
          </a:prstGeom>
          <a:noFill/>
          <a:ln>
            <a:solidFill>
              <a:schemeClr val="tx1"/>
            </a:solidFill>
          </a:ln>
        </p:spPr>
        <p:txBody>
          <a:bodyPr wrap="square" rtlCol="0">
            <a:spAutoFit/>
          </a:bodyPr>
          <a:lstStyle/>
          <a:p>
            <a:r>
              <a:rPr lang="en-US" sz="1400" dirty="0">
                <a:latin typeface="Segoe UI" panose="020B0502040204020203" pitchFamily="34" charset="0"/>
              </a:rPr>
              <a:t>EMBARK AUA ad hoc analysis/p2A</a:t>
            </a:r>
          </a:p>
        </p:txBody>
      </p:sp>
    </p:spTree>
    <p:extLst>
      <p:ext uri="{BB962C8B-B14F-4D97-AF65-F5344CB8AC3E}">
        <p14:creationId xmlns:p14="http://schemas.microsoft.com/office/powerpoint/2010/main" val="345656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D5C02-D5AD-4D75-B173-2ADBF1C5C3B8}" type="slidenum">
              <a:rPr lang="en-US" smtClean="0"/>
              <a:t>35</a:t>
            </a:fld>
            <a:endParaRPr lang="en-US" dirty="0"/>
          </a:p>
        </p:txBody>
      </p:sp>
      <p:sp>
        <p:nvSpPr>
          <p:cNvPr id="5" name="TextBox 4">
            <a:extLst>
              <a:ext uri="{FF2B5EF4-FFF2-40B4-BE49-F238E27FC236}">
                <a16:creationId xmlns:a16="http://schemas.microsoft.com/office/drawing/2014/main" id="{37E125A9-2593-AF1F-903F-08322CCBEC54}"/>
              </a:ext>
            </a:extLst>
          </p:cNvPr>
          <p:cNvSpPr txBox="1"/>
          <p:nvPr/>
        </p:nvSpPr>
        <p:spPr>
          <a:xfrm>
            <a:off x="-2434441" y="1912847"/>
            <a:ext cx="3120242" cy="523220"/>
          </a:xfrm>
          <a:prstGeom prst="rect">
            <a:avLst/>
          </a:prstGeom>
          <a:noFill/>
          <a:ln>
            <a:solidFill>
              <a:schemeClr val="tx1"/>
            </a:solidFill>
          </a:ln>
        </p:spPr>
        <p:txBody>
          <a:bodyPr wrap="square" rtlCol="0">
            <a:spAutoFit/>
          </a:bodyPr>
          <a:lstStyle/>
          <a:p>
            <a:r>
              <a:rPr lang="en-US" sz="1400" dirty="0">
                <a:latin typeface="Segoe UI" panose="020B0502040204020203" pitchFamily="34" charset="0"/>
              </a:rPr>
              <a:t>EMBARK TLR TLF/p137A</a:t>
            </a:r>
          </a:p>
          <a:p>
            <a:r>
              <a:rPr lang="en-US" sz="1400" dirty="0">
                <a:latin typeface="Segoe UI" panose="020B0502040204020203" pitchFamily="34" charset="0"/>
              </a:rPr>
              <a:t>EMBARK AUA Additional ad hoc/p1A </a:t>
            </a:r>
          </a:p>
        </p:txBody>
      </p:sp>
    </p:spTree>
    <p:extLst>
      <p:ext uri="{BB962C8B-B14F-4D97-AF65-F5344CB8AC3E}">
        <p14:creationId xmlns:p14="http://schemas.microsoft.com/office/powerpoint/2010/main" val="1938114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D5C02-D5AD-4D75-B173-2ADBF1C5C3B8}" type="slidenum">
              <a:rPr lang="en-US" smtClean="0"/>
              <a:t>36</a:t>
            </a:fld>
            <a:endParaRPr lang="en-US" dirty="0"/>
          </a:p>
        </p:txBody>
      </p:sp>
      <p:sp>
        <p:nvSpPr>
          <p:cNvPr id="5" name="TextBox 4">
            <a:extLst>
              <a:ext uri="{FF2B5EF4-FFF2-40B4-BE49-F238E27FC236}">
                <a16:creationId xmlns:a16="http://schemas.microsoft.com/office/drawing/2014/main" id="{68BB6729-142F-338A-1854-CBCDC7EB8F7F}"/>
              </a:ext>
            </a:extLst>
          </p:cNvPr>
          <p:cNvSpPr txBox="1"/>
          <p:nvPr/>
        </p:nvSpPr>
        <p:spPr>
          <a:xfrm>
            <a:off x="-766841" y="2686050"/>
            <a:ext cx="1452642" cy="230832"/>
          </a:xfrm>
          <a:prstGeom prst="rect">
            <a:avLst/>
          </a:prstGeom>
          <a:noFill/>
          <a:ln>
            <a:solidFill>
              <a:schemeClr val="tx1"/>
            </a:solidFill>
          </a:ln>
        </p:spPr>
        <p:txBody>
          <a:bodyPr wrap="square" rtlCol="0">
            <a:spAutoFit/>
          </a:bodyPr>
          <a:lstStyle/>
          <a:p>
            <a:r>
              <a:rPr lang="en-US" sz="900" dirty="0"/>
              <a:t>EMBARK TLF/p139AC</a:t>
            </a:r>
          </a:p>
        </p:txBody>
      </p:sp>
      <p:sp>
        <p:nvSpPr>
          <p:cNvPr id="6" name="TextBox 5">
            <a:extLst>
              <a:ext uri="{FF2B5EF4-FFF2-40B4-BE49-F238E27FC236}">
                <a16:creationId xmlns:a16="http://schemas.microsoft.com/office/drawing/2014/main" id="{93F5B8EF-CBED-BA6B-BE57-52D602BE40C3}"/>
              </a:ext>
            </a:extLst>
          </p:cNvPr>
          <p:cNvSpPr txBox="1"/>
          <p:nvPr/>
        </p:nvSpPr>
        <p:spPr>
          <a:xfrm>
            <a:off x="-766843" y="3950275"/>
            <a:ext cx="1452642" cy="230832"/>
          </a:xfrm>
          <a:prstGeom prst="rect">
            <a:avLst/>
          </a:prstGeom>
          <a:noFill/>
          <a:ln>
            <a:solidFill>
              <a:schemeClr val="tx1"/>
            </a:solidFill>
          </a:ln>
        </p:spPr>
        <p:txBody>
          <a:bodyPr wrap="square" rtlCol="0">
            <a:spAutoFit/>
          </a:bodyPr>
          <a:lstStyle/>
          <a:p>
            <a:r>
              <a:rPr lang="en-US" sz="900" dirty="0"/>
              <a:t>EMBARK TLF/p139AB</a:t>
            </a:r>
          </a:p>
        </p:txBody>
      </p:sp>
    </p:spTree>
    <p:extLst>
      <p:ext uri="{BB962C8B-B14F-4D97-AF65-F5344CB8AC3E}">
        <p14:creationId xmlns:p14="http://schemas.microsoft.com/office/powerpoint/2010/main" val="2097766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D5C02-D5AD-4D75-B173-2ADBF1C5C3B8}" type="slidenum">
              <a:rPr lang="en-US" smtClean="0"/>
              <a:t>37</a:t>
            </a:fld>
            <a:endParaRPr lang="en-US" dirty="0"/>
          </a:p>
        </p:txBody>
      </p:sp>
      <p:sp>
        <p:nvSpPr>
          <p:cNvPr id="5" name="TextBox 4">
            <a:extLst>
              <a:ext uri="{FF2B5EF4-FFF2-40B4-BE49-F238E27FC236}">
                <a16:creationId xmlns:a16="http://schemas.microsoft.com/office/drawing/2014/main" id="{756195C7-19BF-47C5-61C0-A1761F5557B0}"/>
              </a:ext>
            </a:extLst>
          </p:cNvPr>
          <p:cNvSpPr txBox="1"/>
          <p:nvPr/>
        </p:nvSpPr>
        <p:spPr>
          <a:xfrm>
            <a:off x="-766841" y="2570634"/>
            <a:ext cx="1452642" cy="230832"/>
          </a:xfrm>
          <a:prstGeom prst="rect">
            <a:avLst/>
          </a:prstGeom>
          <a:noFill/>
          <a:ln>
            <a:solidFill>
              <a:schemeClr val="tx1"/>
            </a:solidFill>
          </a:ln>
        </p:spPr>
        <p:txBody>
          <a:bodyPr wrap="square" rtlCol="0">
            <a:spAutoFit/>
          </a:bodyPr>
          <a:lstStyle/>
          <a:p>
            <a:r>
              <a:rPr lang="en-US" sz="900" dirty="0"/>
              <a:t>EMBARK TLF/p141A</a:t>
            </a:r>
          </a:p>
        </p:txBody>
      </p:sp>
      <p:sp>
        <p:nvSpPr>
          <p:cNvPr id="6" name="TextBox 5">
            <a:extLst>
              <a:ext uri="{FF2B5EF4-FFF2-40B4-BE49-F238E27FC236}">
                <a16:creationId xmlns:a16="http://schemas.microsoft.com/office/drawing/2014/main" id="{D9E23A42-BF43-24F1-6687-11FF973509FB}"/>
              </a:ext>
            </a:extLst>
          </p:cNvPr>
          <p:cNvSpPr txBox="1"/>
          <p:nvPr/>
        </p:nvSpPr>
        <p:spPr>
          <a:xfrm>
            <a:off x="-766843" y="3968577"/>
            <a:ext cx="1452642" cy="230832"/>
          </a:xfrm>
          <a:prstGeom prst="rect">
            <a:avLst/>
          </a:prstGeom>
          <a:noFill/>
          <a:ln>
            <a:solidFill>
              <a:schemeClr val="tx1"/>
            </a:solidFill>
          </a:ln>
        </p:spPr>
        <p:txBody>
          <a:bodyPr wrap="square" rtlCol="0">
            <a:spAutoFit/>
          </a:bodyPr>
          <a:lstStyle/>
          <a:p>
            <a:r>
              <a:rPr lang="en-US" sz="900" dirty="0"/>
              <a:t>EMBARK TLF/p141B</a:t>
            </a:r>
          </a:p>
        </p:txBody>
      </p:sp>
    </p:spTree>
    <p:extLst>
      <p:ext uri="{BB962C8B-B14F-4D97-AF65-F5344CB8AC3E}">
        <p14:creationId xmlns:p14="http://schemas.microsoft.com/office/powerpoint/2010/main" val="4104374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schemeClr val="tx1">
                  <a:lumMod val="50000"/>
                  <a:lumOff val="50000"/>
                </a:schemeClr>
              </a:solidFill>
            </a:endParaRPr>
          </a:p>
          <a:p>
            <a:endParaRPr lang="en-US" dirty="0"/>
          </a:p>
        </p:txBody>
      </p:sp>
      <p:sp>
        <p:nvSpPr>
          <p:cNvPr id="4" name="Slide Number Placeholder 3"/>
          <p:cNvSpPr>
            <a:spLocks noGrp="1"/>
          </p:cNvSpPr>
          <p:nvPr>
            <p:ph type="sldNum" sz="quarter" idx="5"/>
          </p:nvPr>
        </p:nvSpPr>
        <p:spPr/>
        <p:txBody>
          <a:bodyPr/>
          <a:lstStyle/>
          <a:p>
            <a:pPr defTabSz="949426">
              <a:defRPr/>
            </a:pPr>
            <a:fld id="{97287649-BD51-4A41-A93E-5104F0B1D96C}" type="slidenum">
              <a:rPr lang="en-US">
                <a:solidFill>
                  <a:prstClr val="black"/>
                </a:solidFill>
                <a:latin typeface="Calibri" panose="020F0502020204030204"/>
              </a:rPr>
              <a:pPr defTabSz="949426">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028600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4C60D8-D982-4BBC-9D98-1DAB2CF8A394}" type="slidenum">
              <a:rPr lang="en-US" smtClean="0"/>
              <a:t>38</a:t>
            </a:fld>
            <a:endParaRPr lang="en-US" dirty="0"/>
          </a:p>
        </p:txBody>
      </p:sp>
      <p:sp>
        <p:nvSpPr>
          <p:cNvPr id="5" name="TextBox 4">
            <a:extLst>
              <a:ext uri="{FF2B5EF4-FFF2-40B4-BE49-F238E27FC236}">
                <a16:creationId xmlns:a16="http://schemas.microsoft.com/office/drawing/2014/main" id="{44D0503A-687E-BD1B-0600-7077D04BDE7C}"/>
              </a:ext>
            </a:extLst>
          </p:cNvPr>
          <p:cNvSpPr txBox="1"/>
          <p:nvPr/>
        </p:nvSpPr>
        <p:spPr>
          <a:xfrm>
            <a:off x="-766843" y="2570634"/>
            <a:ext cx="1452642" cy="230832"/>
          </a:xfrm>
          <a:prstGeom prst="rect">
            <a:avLst/>
          </a:prstGeom>
          <a:noFill/>
          <a:ln>
            <a:solidFill>
              <a:schemeClr val="tx1"/>
            </a:solidFill>
          </a:ln>
        </p:spPr>
        <p:txBody>
          <a:bodyPr wrap="square" rtlCol="0">
            <a:spAutoFit/>
          </a:bodyPr>
          <a:lstStyle/>
          <a:p>
            <a:r>
              <a:rPr lang="en-US" sz="900" dirty="0"/>
              <a:t>EMBARK TLF/p143A</a:t>
            </a:r>
          </a:p>
        </p:txBody>
      </p:sp>
      <p:sp>
        <p:nvSpPr>
          <p:cNvPr id="6" name="TextBox 5">
            <a:extLst>
              <a:ext uri="{FF2B5EF4-FFF2-40B4-BE49-F238E27FC236}">
                <a16:creationId xmlns:a16="http://schemas.microsoft.com/office/drawing/2014/main" id="{61826A5A-A8AF-B491-08D5-828C6BC26145}"/>
              </a:ext>
            </a:extLst>
          </p:cNvPr>
          <p:cNvSpPr txBox="1"/>
          <p:nvPr/>
        </p:nvSpPr>
        <p:spPr>
          <a:xfrm>
            <a:off x="-766843" y="3998268"/>
            <a:ext cx="1452642" cy="230832"/>
          </a:xfrm>
          <a:prstGeom prst="rect">
            <a:avLst/>
          </a:prstGeom>
          <a:noFill/>
          <a:ln>
            <a:solidFill>
              <a:schemeClr val="tx1"/>
            </a:solidFill>
          </a:ln>
        </p:spPr>
        <p:txBody>
          <a:bodyPr wrap="square" rtlCol="0">
            <a:spAutoFit/>
          </a:bodyPr>
          <a:lstStyle/>
          <a:p>
            <a:r>
              <a:rPr lang="en-US" sz="900" dirty="0"/>
              <a:t>EMBARK TLF/p143AB</a:t>
            </a:r>
          </a:p>
        </p:txBody>
      </p:sp>
    </p:spTree>
    <p:extLst>
      <p:ext uri="{BB962C8B-B14F-4D97-AF65-F5344CB8AC3E}">
        <p14:creationId xmlns:p14="http://schemas.microsoft.com/office/powerpoint/2010/main" val="3194412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D5C02-D5AD-4D75-B173-2ADBF1C5C3B8}" type="slidenum">
              <a:rPr lang="en-US" smtClean="0"/>
              <a:t>39</a:t>
            </a:fld>
            <a:endParaRPr lang="en-US" dirty="0"/>
          </a:p>
        </p:txBody>
      </p:sp>
    </p:spTree>
    <p:extLst>
      <p:ext uri="{BB962C8B-B14F-4D97-AF65-F5344CB8AC3E}">
        <p14:creationId xmlns:p14="http://schemas.microsoft.com/office/powerpoint/2010/main" val="2565456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D5C02-D5AD-4D75-B173-2ADBF1C5C3B8}" type="slidenum">
              <a:rPr lang="en-US" smtClean="0"/>
              <a:t>40</a:t>
            </a:fld>
            <a:endParaRPr lang="en-US" dirty="0"/>
          </a:p>
        </p:txBody>
      </p:sp>
    </p:spTree>
    <p:extLst>
      <p:ext uri="{BB962C8B-B14F-4D97-AF65-F5344CB8AC3E}">
        <p14:creationId xmlns:p14="http://schemas.microsoft.com/office/powerpoint/2010/main" val="4076239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26D5C02-D5AD-4D75-B173-2ADBF1C5C3B8}" type="slidenum">
              <a:rPr lang="en-US" smtClean="0"/>
              <a:t>41</a:t>
            </a:fld>
            <a:endParaRPr lang="en-US"/>
          </a:p>
        </p:txBody>
      </p:sp>
      <p:sp>
        <p:nvSpPr>
          <p:cNvPr id="5" name="TextBox 4">
            <a:extLst>
              <a:ext uri="{FF2B5EF4-FFF2-40B4-BE49-F238E27FC236}">
                <a16:creationId xmlns:a16="http://schemas.microsoft.com/office/drawing/2014/main" id="{7D3268A6-23B8-D2AE-5CC5-55FEE3EBEEC1}"/>
              </a:ext>
            </a:extLst>
          </p:cNvPr>
          <p:cNvSpPr txBox="1"/>
          <p:nvPr/>
        </p:nvSpPr>
        <p:spPr>
          <a:xfrm>
            <a:off x="-2327563" y="2378273"/>
            <a:ext cx="3013364" cy="523220"/>
          </a:xfrm>
          <a:prstGeom prst="rect">
            <a:avLst/>
          </a:prstGeom>
          <a:noFill/>
          <a:ln>
            <a:solidFill>
              <a:schemeClr val="tx1"/>
            </a:solidFill>
          </a:ln>
        </p:spPr>
        <p:txBody>
          <a:bodyPr wrap="square" rtlCol="0">
            <a:spAutoFit/>
          </a:bodyPr>
          <a:lstStyle/>
          <a:p>
            <a:r>
              <a:rPr lang="en-US" sz="1400" dirty="0">
                <a:effectLst/>
                <a:latin typeface="Segoe UI" panose="020B0502040204020203" pitchFamily="34" charset="0"/>
              </a:rPr>
              <a:t>EMBARK TLR_TLF/p47AB/p84ABC</a:t>
            </a:r>
          </a:p>
          <a:p>
            <a:r>
              <a:rPr lang="en-US" sz="1400" dirty="0">
                <a:effectLst/>
                <a:latin typeface="Segoe UI" panose="020B0502040204020203" pitchFamily="34" charset="0"/>
              </a:rPr>
              <a:t>EMBARK data 20MAR23/p1AB</a:t>
            </a:r>
            <a:endParaRPr lang="en-US" sz="500" dirty="0"/>
          </a:p>
        </p:txBody>
      </p:sp>
    </p:spTree>
    <p:extLst>
      <p:ext uri="{BB962C8B-B14F-4D97-AF65-F5344CB8AC3E}">
        <p14:creationId xmlns:p14="http://schemas.microsoft.com/office/powerpoint/2010/main" val="2611700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26D5C02-D5AD-4D75-B173-2ADBF1C5C3B8}" type="slidenum">
              <a:rPr lang="en-US" smtClean="0"/>
              <a:t>42</a:t>
            </a:fld>
            <a:endParaRPr lang="en-US"/>
          </a:p>
        </p:txBody>
      </p:sp>
      <p:sp>
        <p:nvSpPr>
          <p:cNvPr id="5" name="TextBox 4">
            <a:extLst>
              <a:ext uri="{FF2B5EF4-FFF2-40B4-BE49-F238E27FC236}">
                <a16:creationId xmlns:a16="http://schemas.microsoft.com/office/drawing/2014/main" id="{7E47D920-D1B2-9D78-E9E3-E94B412DE259}"/>
              </a:ext>
            </a:extLst>
          </p:cNvPr>
          <p:cNvSpPr txBox="1"/>
          <p:nvPr/>
        </p:nvSpPr>
        <p:spPr>
          <a:xfrm>
            <a:off x="-1983179" y="2378273"/>
            <a:ext cx="2668980" cy="1000274"/>
          </a:xfrm>
          <a:prstGeom prst="rect">
            <a:avLst/>
          </a:prstGeom>
          <a:noFill/>
          <a:ln>
            <a:solidFill>
              <a:schemeClr val="tx1"/>
            </a:solidFill>
          </a:ln>
        </p:spPr>
        <p:txBody>
          <a:bodyPr wrap="square" rtlCol="0">
            <a:spAutoFit/>
          </a:bodyPr>
          <a:lstStyle/>
          <a:p>
            <a:r>
              <a:rPr lang="de-DE" sz="1100" dirty="0">
                <a:effectLst/>
                <a:latin typeface="Segoe UI" panose="020B0502040204020203" pitchFamily="34" charset="0"/>
              </a:rPr>
              <a:t>EMBARK TLR_TLF/p87AB/p88AB/p90AB</a:t>
            </a:r>
          </a:p>
          <a:p>
            <a:r>
              <a:rPr lang="en-US" sz="1200" dirty="0">
                <a:effectLst/>
                <a:latin typeface="Segoe UI" panose="020B0502040204020203" pitchFamily="34" charset="0"/>
              </a:rPr>
              <a:t>EMBARK data 20MAR23/p8AB/p14AB/p20AB/p21AB/p35AB/p37AB/p94AB/p164AB</a:t>
            </a:r>
          </a:p>
          <a:p>
            <a:r>
              <a:rPr lang="en-US" sz="1200" dirty="0" err="1">
                <a:effectLst/>
                <a:latin typeface="Segoe UI" panose="020B0502040204020203" pitchFamily="34" charset="0"/>
              </a:rPr>
              <a:t>YTang</a:t>
            </a:r>
            <a:r>
              <a:rPr lang="en-US" sz="1200" dirty="0">
                <a:effectLst/>
                <a:latin typeface="Segoe UI" panose="020B0502040204020203" pitchFamily="34" charset="0"/>
              </a:rPr>
              <a:t> 21MAR23 email/p1A</a:t>
            </a:r>
            <a:endParaRPr lang="en-US" sz="100" dirty="0"/>
          </a:p>
        </p:txBody>
      </p:sp>
    </p:spTree>
    <p:extLst>
      <p:ext uri="{BB962C8B-B14F-4D97-AF65-F5344CB8AC3E}">
        <p14:creationId xmlns:p14="http://schemas.microsoft.com/office/powerpoint/2010/main" val="1561718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26D5C02-D5AD-4D75-B173-2ADBF1C5C3B8}" type="slidenum">
              <a:rPr lang="en-US" smtClean="0"/>
              <a:t>43</a:t>
            </a:fld>
            <a:endParaRPr lang="en-US"/>
          </a:p>
        </p:txBody>
      </p:sp>
      <p:sp>
        <p:nvSpPr>
          <p:cNvPr id="5" name="TextBox 4">
            <a:extLst>
              <a:ext uri="{FF2B5EF4-FFF2-40B4-BE49-F238E27FC236}">
                <a16:creationId xmlns:a16="http://schemas.microsoft.com/office/drawing/2014/main" id="{FB2BE0A1-FB82-7616-231E-C33CB3357B9D}"/>
              </a:ext>
            </a:extLst>
          </p:cNvPr>
          <p:cNvSpPr txBox="1"/>
          <p:nvPr/>
        </p:nvSpPr>
        <p:spPr>
          <a:xfrm>
            <a:off x="-1603169" y="2378273"/>
            <a:ext cx="2288970" cy="769441"/>
          </a:xfrm>
          <a:prstGeom prst="rect">
            <a:avLst/>
          </a:prstGeom>
          <a:noFill/>
          <a:ln>
            <a:solidFill>
              <a:schemeClr val="tx1"/>
            </a:solidFill>
          </a:ln>
        </p:spPr>
        <p:txBody>
          <a:bodyPr wrap="square" rtlCol="0">
            <a:spAutoFit/>
          </a:bodyPr>
          <a:lstStyle/>
          <a:p>
            <a:r>
              <a:rPr lang="de-DE" sz="1100" dirty="0">
                <a:effectLst/>
                <a:latin typeface="Segoe UI" panose="020B0502040204020203" pitchFamily="34" charset="0"/>
              </a:rPr>
              <a:t>EMBARK TLR_TLF/p85AB/p86AB</a:t>
            </a:r>
          </a:p>
          <a:p>
            <a:r>
              <a:rPr lang="en-US" sz="1100" dirty="0">
                <a:effectLst/>
                <a:latin typeface="Segoe UI" panose="020B0502040204020203" pitchFamily="34" charset="0"/>
              </a:rPr>
              <a:t>EMBARK Data 21MAR23/p9AB</a:t>
            </a:r>
            <a:r>
              <a:rPr lang="de-DE" sz="800" dirty="0">
                <a:latin typeface="Segoe UI" panose="020B0502040204020203" pitchFamily="34" charset="0"/>
              </a:rPr>
              <a:t>/p10AB</a:t>
            </a:r>
          </a:p>
          <a:p>
            <a:r>
              <a:rPr lang="de-DE" sz="1100" dirty="0">
                <a:latin typeface="Segoe UI" panose="020B0502040204020203" pitchFamily="34" charset="0"/>
              </a:rPr>
              <a:t>Ytang safety labels/p2A</a:t>
            </a:r>
            <a:endParaRPr lang="en-US" sz="100" dirty="0"/>
          </a:p>
        </p:txBody>
      </p:sp>
    </p:spTree>
    <p:extLst>
      <p:ext uri="{BB962C8B-B14F-4D97-AF65-F5344CB8AC3E}">
        <p14:creationId xmlns:p14="http://schemas.microsoft.com/office/powerpoint/2010/main" val="1919471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4C60D8-D982-4BBC-9D98-1DAB2CF8A394}" type="slidenum">
              <a:rPr lang="en-US" smtClean="0"/>
              <a:t>44</a:t>
            </a:fld>
            <a:endParaRPr lang="en-US" dirty="0"/>
          </a:p>
        </p:txBody>
      </p:sp>
      <p:sp>
        <p:nvSpPr>
          <p:cNvPr id="5" name="TextBox 4">
            <a:extLst>
              <a:ext uri="{FF2B5EF4-FFF2-40B4-BE49-F238E27FC236}">
                <a16:creationId xmlns:a16="http://schemas.microsoft.com/office/drawing/2014/main" id="{A8512CB6-7AD1-EFC4-1BE2-C8C262109268}"/>
              </a:ext>
            </a:extLst>
          </p:cNvPr>
          <p:cNvSpPr txBox="1"/>
          <p:nvPr/>
        </p:nvSpPr>
        <p:spPr>
          <a:xfrm>
            <a:off x="-1603169" y="2378273"/>
            <a:ext cx="2288970" cy="430887"/>
          </a:xfrm>
          <a:prstGeom prst="rect">
            <a:avLst/>
          </a:prstGeom>
          <a:noFill/>
          <a:ln>
            <a:solidFill>
              <a:schemeClr val="tx1"/>
            </a:solidFill>
          </a:ln>
        </p:spPr>
        <p:txBody>
          <a:bodyPr wrap="square" rtlCol="0">
            <a:spAutoFit/>
          </a:bodyPr>
          <a:lstStyle/>
          <a:p>
            <a:r>
              <a:rPr lang="de-DE" sz="1100" dirty="0">
                <a:effectLst/>
                <a:latin typeface="Segoe UI" panose="020B0502040204020203" pitchFamily="34" charset="0"/>
              </a:rPr>
              <a:t>EMBARK TLR/p2ABCD/p3AC</a:t>
            </a:r>
          </a:p>
          <a:p>
            <a:r>
              <a:rPr lang="de-DE" sz="1100" dirty="0">
                <a:latin typeface="Segoe UI" panose="020B0502040204020203" pitchFamily="34" charset="0"/>
              </a:rPr>
              <a:t>Password, EMBARKTLRonxy</a:t>
            </a:r>
            <a:endParaRPr lang="de-DE" sz="1100" dirty="0">
              <a:effectLst/>
              <a:latin typeface="Segoe UI" panose="020B0502040204020203" pitchFamily="34" charset="0"/>
            </a:endParaRPr>
          </a:p>
        </p:txBody>
      </p:sp>
    </p:spTree>
    <p:extLst>
      <p:ext uri="{BB962C8B-B14F-4D97-AF65-F5344CB8AC3E}">
        <p14:creationId xmlns:p14="http://schemas.microsoft.com/office/powerpoint/2010/main" val="208849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dirty="0"/>
          </a:p>
        </p:txBody>
      </p:sp>
      <p:sp>
        <p:nvSpPr>
          <p:cNvPr id="4" name="Slide Number Placeholder 3"/>
          <p:cNvSpPr>
            <a:spLocks noGrp="1"/>
          </p:cNvSpPr>
          <p:nvPr>
            <p:ph type="sldNum" sz="quarter" idx="5"/>
          </p:nvPr>
        </p:nvSpPr>
        <p:spPr/>
        <p:txBody>
          <a:bodyPr/>
          <a:lstStyle/>
          <a:p>
            <a:pPr defTabSz="949426">
              <a:defRPr/>
            </a:pPr>
            <a:fld id="{97287649-BD51-4A41-A93E-5104F0B1D96C}" type="slidenum">
              <a:rPr lang="en-US">
                <a:solidFill>
                  <a:prstClr val="black"/>
                </a:solidFill>
                <a:latin typeface="Calibri" panose="020F0502020204030204"/>
              </a:rPr>
              <a:pPr defTabSz="949426">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00382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ts val="0"/>
              </a:spcBef>
              <a:spcAft>
                <a:spcPts val="0"/>
              </a:spcAft>
              <a:defRPr/>
            </a:pPr>
            <a:fld id="{B088E588-D994-4CAD-8C59-0F3C6DDEB875}" type="slidenum">
              <a:rPr lang="fr-FR" altLang="en-US" sz="1200" kern="0">
                <a:solidFill>
                  <a:srgbClr val="000000"/>
                </a:solidFill>
                <a:latin typeface="Arial" panose="020B0604020202020204" pitchFamily="34" charset="0"/>
              </a:rPr>
              <a:pPr eaLnBrk="1" fontAlgn="auto" hangingPunct="1">
                <a:spcBef>
                  <a:spcPts val="0"/>
                </a:spcBef>
                <a:spcAft>
                  <a:spcPts val="0"/>
                </a:spcAft>
                <a:defRPr/>
              </a:pPr>
              <a:t>5</a:t>
            </a:fld>
            <a:endParaRPr lang="fr-FR" altLang="en-US" sz="1200" kern="0">
              <a:solidFill>
                <a:srgbClr val="000000"/>
              </a:solidFill>
              <a:latin typeface="Arial" panose="020B0604020202020204" pitchFamily="34" charset="0"/>
            </a:endParaRPr>
          </a:p>
        </p:txBody>
      </p:sp>
      <p:sp>
        <p:nvSpPr>
          <p:cNvPr id="47107" name="1 Marcador de imagen de diapositiva"/>
          <p:cNvSpPr>
            <a:spLocks noGrp="1" noRot="1" noChangeAspect="1" noTextEdit="1"/>
          </p:cNvSpPr>
          <p:nvPr>
            <p:ph type="sldImg"/>
          </p:nvPr>
        </p:nvSpPr>
        <p:spPr>
          <a:ln/>
        </p:spPr>
      </p:sp>
      <p:sp>
        <p:nvSpPr>
          <p:cNvPr id="47108"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altLang="en-US" dirty="0"/>
          </a:p>
        </p:txBody>
      </p:sp>
      <p:sp>
        <p:nvSpPr>
          <p:cNvPr id="89093"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fld id="{FC53CB1E-FD90-485B-9BF5-1FFE1AC4CAC3}" type="slidenum">
              <a:rPr lang="en-GB" altLang="en-US" sz="1200" kern="0">
                <a:solidFill>
                  <a:srgbClr val="000000"/>
                </a:solidFill>
                <a:latin typeface="Calibri" panose="020F0502020204030204" pitchFamily="34" charset="0"/>
                <a:ea typeface="MS PGothic" panose="020B0600070205080204" pitchFamily="34" charset="-128"/>
                <a:cs typeface="Arial" panose="020B0604020202020204" pitchFamily="34" charset="0"/>
              </a:rPr>
              <a:pPr algn="r" eaLnBrk="1" hangingPunct="1">
                <a:defRPr/>
              </a:pPr>
              <a:t>5</a:t>
            </a:fld>
            <a:endParaRPr lang="en-GB" altLang="en-US" sz="1200" kern="0">
              <a:solidFill>
                <a:srgbClr val="000000"/>
              </a:solidFill>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35186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xfrm>
            <a:off x="431800" y="708025"/>
            <a:ext cx="6302375" cy="3544888"/>
          </a:xfrm>
          <a:ln/>
        </p:spPr>
      </p:sp>
      <p:sp>
        <p:nvSpPr>
          <p:cNvPr id="33794" name="Notes Placeholder 2"/>
          <p:cNvSpPr>
            <a:spLocks noGrp="1"/>
          </p:cNvSpPr>
          <p:nvPr>
            <p:ph type="body" idx="1"/>
          </p:nvPr>
        </p:nvSpPr>
        <p:spPr>
          <a:noFill/>
          <a:ln/>
        </p:spPr>
        <p:txBody>
          <a:bodyPr/>
          <a:lstStyle/>
          <a:p>
            <a:pPr defTabSz="931774">
              <a:spcBef>
                <a:spcPts val="1834"/>
              </a:spcBef>
              <a:buClr>
                <a:schemeClr val="tx2"/>
              </a:buClr>
              <a:buSzPct val="125000"/>
              <a:defRPr/>
            </a:pPr>
            <a:endParaRPr lang="en-US" b="1" i="1" dirty="0"/>
          </a:p>
          <a:p>
            <a:pPr defTabSz="931774">
              <a:spcBef>
                <a:spcPts val="1834"/>
              </a:spcBef>
              <a:buClr>
                <a:schemeClr val="tx2"/>
              </a:buClr>
              <a:buSzPct val="125000"/>
              <a:defRPr/>
            </a:pPr>
            <a:r>
              <a:rPr lang="en-US" b="1" i="1" dirty="0"/>
              <a:t> </a:t>
            </a:r>
          </a:p>
          <a:p>
            <a:pPr>
              <a:spcBef>
                <a:spcPts val="1834"/>
              </a:spcBef>
              <a:buClr>
                <a:schemeClr val="tx2"/>
              </a:buClr>
              <a:buSzPct val="125000"/>
              <a:defRPr/>
            </a:pPr>
            <a:endParaRPr lang="en-US" dirty="0"/>
          </a:p>
        </p:txBody>
      </p:sp>
      <p:sp>
        <p:nvSpPr>
          <p:cNvPr id="33795" name="Slide Number Placeholder 3"/>
          <p:cNvSpPr>
            <a:spLocks noGrp="1"/>
          </p:cNvSpPr>
          <p:nvPr>
            <p:ph type="sldNum" sz="quarter" idx="5"/>
          </p:nvPr>
        </p:nvSpPr>
        <p:spPr>
          <a:noFill/>
        </p:spPr>
        <p:txBody>
          <a:bodyPr/>
          <a:lstStyle/>
          <a:p>
            <a:fld id="{45C4E2BF-5CAE-4548-BC21-56A1D8F37BD5}" type="slidenum">
              <a:rPr lang="en-US" smtClean="0">
                <a:latin typeface="Arial" pitchFamily="34" charset="0"/>
              </a:rPr>
              <a:pPr/>
              <a:t>9</a:t>
            </a:fld>
            <a:endParaRPr lang="en-US">
              <a:latin typeface="Arial" pitchFamily="34" charset="0"/>
            </a:endParaRPr>
          </a:p>
        </p:txBody>
      </p:sp>
    </p:spTree>
    <p:extLst>
      <p:ext uri="{BB962C8B-B14F-4D97-AF65-F5344CB8AC3E}">
        <p14:creationId xmlns:p14="http://schemas.microsoft.com/office/powerpoint/2010/main" val="57841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3C711B-1577-4C58-88EA-B40D6E13001B}" type="slidenum">
              <a:rPr lang="en-AU" smtClean="0"/>
              <a:t>11</a:t>
            </a:fld>
            <a:endParaRPr lang="en-AU"/>
          </a:p>
        </p:txBody>
      </p:sp>
    </p:spTree>
    <p:extLst>
      <p:ext uri="{BB962C8B-B14F-4D97-AF65-F5344CB8AC3E}">
        <p14:creationId xmlns:p14="http://schemas.microsoft.com/office/powerpoint/2010/main" val="236697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PSMA PET</a:t>
            </a:r>
          </a:p>
          <a:p>
            <a:endParaRPr lang="en-US" dirty="0"/>
          </a:p>
          <a:p>
            <a:endParaRPr lang="en-US" dirty="0"/>
          </a:p>
        </p:txBody>
      </p:sp>
      <p:sp>
        <p:nvSpPr>
          <p:cNvPr id="4" name="Slide Number Placeholder 3"/>
          <p:cNvSpPr>
            <a:spLocks noGrp="1"/>
          </p:cNvSpPr>
          <p:nvPr>
            <p:ph type="sldNum" sz="quarter" idx="5"/>
          </p:nvPr>
        </p:nvSpPr>
        <p:spPr/>
        <p:txBody>
          <a:bodyPr/>
          <a:lstStyle/>
          <a:p>
            <a:fld id="{F95B7650-3F55-4D2B-B81F-81A6B0D31C8B}" type="slidenum">
              <a:rPr lang="en-US" smtClean="0"/>
              <a:t>12</a:t>
            </a:fld>
            <a:endParaRPr lang="en-US"/>
          </a:p>
        </p:txBody>
      </p:sp>
    </p:spTree>
    <p:extLst>
      <p:ext uri="{BB962C8B-B14F-4D97-AF65-F5344CB8AC3E}">
        <p14:creationId xmlns:p14="http://schemas.microsoft.com/office/powerpoint/2010/main" val="840330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schemeClr val="tx1">
                  <a:lumMod val="50000"/>
                  <a:lumOff val="50000"/>
                </a:schemeClr>
              </a:solidFill>
            </a:endParaRPr>
          </a:p>
          <a:p>
            <a:endParaRPr lang="en-US" dirty="0"/>
          </a:p>
        </p:txBody>
      </p:sp>
      <p:sp>
        <p:nvSpPr>
          <p:cNvPr id="4" name="Slide Number Placeholder 3"/>
          <p:cNvSpPr>
            <a:spLocks noGrp="1"/>
          </p:cNvSpPr>
          <p:nvPr>
            <p:ph type="sldNum" sz="quarter" idx="5"/>
          </p:nvPr>
        </p:nvSpPr>
        <p:spPr/>
        <p:txBody>
          <a:bodyPr/>
          <a:lstStyle/>
          <a:p>
            <a:pPr defTabSz="949426">
              <a:defRPr/>
            </a:pPr>
            <a:fld id="{97287649-BD51-4A41-A93E-5104F0B1D96C}" type="slidenum">
              <a:rPr lang="en-US">
                <a:solidFill>
                  <a:prstClr val="black"/>
                </a:solidFill>
                <a:latin typeface="Calibri" panose="020F0502020204030204"/>
              </a:rPr>
              <a:pPr defTabSz="949426">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673565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remind audience that patients needs ADT + radiation</a:t>
            </a:r>
          </a:p>
          <a:p>
            <a:r>
              <a:rPr lang="en-US" dirty="0"/>
              <a:t>Move to data on AR targeting; ADT + abiraterone, ATLAS and ENZARAD trials</a:t>
            </a:r>
          </a:p>
          <a:p>
            <a:r>
              <a:rPr lang="en-US" dirty="0"/>
              <a:t>Discuss duration of ADT – 5 </a:t>
            </a:r>
            <a:r>
              <a:rPr lang="en-US" dirty="0" err="1"/>
              <a:t>yrs</a:t>
            </a:r>
            <a:r>
              <a:rPr lang="en-US" dirty="0"/>
              <a:t> vs 3yrs so message is clear as to duration</a:t>
            </a:r>
          </a:p>
        </p:txBody>
      </p:sp>
      <p:sp>
        <p:nvSpPr>
          <p:cNvPr id="4" name="Slide Number Placeholder 3"/>
          <p:cNvSpPr>
            <a:spLocks noGrp="1"/>
          </p:cNvSpPr>
          <p:nvPr>
            <p:ph type="sldNum" sz="quarter" idx="5"/>
          </p:nvPr>
        </p:nvSpPr>
        <p:spPr/>
        <p:txBody>
          <a:bodyPr/>
          <a:lstStyle/>
          <a:p>
            <a:fld id="{D14D9E9D-93A9-4E6A-8E42-DC0055A8528E}" type="slidenum">
              <a:rPr lang="en-US" smtClean="0"/>
              <a:t>16</a:t>
            </a:fld>
            <a:endParaRPr lang="en-US"/>
          </a:p>
        </p:txBody>
      </p:sp>
    </p:spTree>
    <p:extLst>
      <p:ext uri="{BB962C8B-B14F-4D97-AF65-F5344CB8AC3E}">
        <p14:creationId xmlns:p14="http://schemas.microsoft.com/office/powerpoint/2010/main" val="1398421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DE7A-85D9-41DD-86FC-5A5E00CB01EC}"/>
              </a:ext>
            </a:extLst>
          </p:cNvPr>
          <p:cNvSpPr>
            <a:spLocks noGrp="1"/>
          </p:cNvSpPr>
          <p:nvPr>
            <p:ph type="ctrTitle" hasCustomPrompt="1"/>
          </p:nvPr>
        </p:nvSpPr>
        <p:spPr>
          <a:xfrm>
            <a:off x="640080" y="1489130"/>
            <a:ext cx="10972800" cy="2223261"/>
          </a:xfrm>
        </p:spPr>
        <p:txBody>
          <a:bodyPr anchor="b">
            <a:normAutofit/>
          </a:bodyPr>
          <a:lstStyle>
            <a:lvl1pPr algn="l">
              <a:defRPr sz="5400" b="1">
                <a:solidFill>
                  <a:schemeClr val="bg1"/>
                </a:solidFill>
                <a:latin typeface="Arial" panose="020B0604020202020204" pitchFamily="34" charset="0"/>
                <a:cs typeface="Arial" panose="020B0604020202020204" pitchFamily="34" charset="0"/>
              </a:defRPr>
            </a:lvl1pPr>
          </a:lstStyle>
          <a:p>
            <a:r>
              <a:rPr lang="en-US" dirty="0"/>
              <a:t>TITLE OF MODULE/LECTURE</a:t>
            </a:r>
          </a:p>
        </p:txBody>
      </p:sp>
      <p:sp>
        <p:nvSpPr>
          <p:cNvPr id="3" name="Subtitle 2">
            <a:extLst>
              <a:ext uri="{FF2B5EF4-FFF2-40B4-BE49-F238E27FC236}">
                <a16:creationId xmlns:a16="http://schemas.microsoft.com/office/drawing/2014/main" id="{144CC758-05CD-498C-B7EA-1421DD07FBAE}"/>
              </a:ext>
            </a:extLst>
          </p:cNvPr>
          <p:cNvSpPr>
            <a:spLocks noGrp="1"/>
          </p:cNvSpPr>
          <p:nvPr>
            <p:ph type="subTitle" idx="1"/>
          </p:nvPr>
        </p:nvSpPr>
        <p:spPr>
          <a:xfrm>
            <a:off x="640080" y="3797535"/>
            <a:ext cx="10972800" cy="948671"/>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ext Placeholder 8">
            <a:extLst>
              <a:ext uri="{FF2B5EF4-FFF2-40B4-BE49-F238E27FC236}">
                <a16:creationId xmlns:a16="http://schemas.microsoft.com/office/drawing/2014/main" id="{1D9F7408-FA39-411A-B427-9F7A5AE9AC1D}"/>
              </a:ext>
            </a:extLst>
          </p:cNvPr>
          <p:cNvSpPr>
            <a:spLocks noGrp="1"/>
          </p:cNvSpPr>
          <p:nvPr>
            <p:ph type="body" sz="quarter" idx="14" hasCustomPrompt="1"/>
          </p:nvPr>
        </p:nvSpPr>
        <p:spPr>
          <a:xfrm>
            <a:off x="640080" y="5142187"/>
            <a:ext cx="10972800" cy="594131"/>
          </a:xfrm>
        </p:spPr>
        <p:txBody>
          <a:bodyPr>
            <a:noAutofit/>
          </a:bodyPr>
          <a:lstStyle>
            <a:lvl1pPr marL="0" indent="0">
              <a:buFontTx/>
              <a:buNone/>
              <a:defRPr sz="200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Click to Edit Speaker</a:t>
            </a:r>
          </a:p>
        </p:txBody>
      </p:sp>
      <p:pic>
        <p:nvPicPr>
          <p:cNvPr id="6" name="Picture 5">
            <a:extLst>
              <a:ext uri="{FF2B5EF4-FFF2-40B4-BE49-F238E27FC236}">
                <a16:creationId xmlns:a16="http://schemas.microsoft.com/office/drawing/2014/main" id="{567FB3A7-0AD3-4819-9FFB-85C98D4281E8}"/>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640080" y="484195"/>
            <a:ext cx="2904940" cy="646429"/>
          </a:xfrm>
          <a:prstGeom prst="rect">
            <a:avLst/>
          </a:prstGeom>
        </p:spPr>
      </p:pic>
      <p:sp>
        <p:nvSpPr>
          <p:cNvPr id="5" name="Text Placeholder 4">
            <a:extLst>
              <a:ext uri="{FF2B5EF4-FFF2-40B4-BE49-F238E27FC236}">
                <a16:creationId xmlns:a16="http://schemas.microsoft.com/office/drawing/2014/main" id="{11BC5C70-076B-40B0-85B6-B1E116EB5C53}"/>
              </a:ext>
            </a:extLst>
          </p:cNvPr>
          <p:cNvSpPr>
            <a:spLocks noGrp="1"/>
          </p:cNvSpPr>
          <p:nvPr>
            <p:ph type="body" sz="quarter" idx="15" hasCustomPrompt="1"/>
          </p:nvPr>
        </p:nvSpPr>
        <p:spPr>
          <a:xfrm>
            <a:off x="3959671"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110633849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468AD-8234-5543-81D2-B441A64A9BE8}"/>
              </a:ext>
            </a:extLst>
          </p:cNvPr>
          <p:cNvSpPr>
            <a:spLocks noGrp="1"/>
          </p:cNvSpPr>
          <p:nvPr>
            <p:ph type="ctrTitle"/>
          </p:nvPr>
        </p:nvSpPr>
        <p:spPr>
          <a:xfrm>
            <a:off x="445700" y="2375065"/>
            <a:ext cx="5622592" cy="2536824"/>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07A35093-2F0A-9647-B974-D1567790AC72}"/>
              </a:ext>
            </a:extLst>
          </p:cNvPr>
          <p:cNvSpPr>
            <a:spLocks noGrp="1"/>
          </p:cNvSpPr>
          <p:nvPr>
            <p:ph type="subTitle" idx="1"/>
          </p:nvPr>
        </p:nvSpPr>
        <p:spPr>
          <a:xfrm>
            <a:off x="445700" y="4999512"/>
            <a:ext cx="5622592" cy="1175658"/>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653382-6261-D542-BB9E-F0D7094BC4AD}"/>
              </a:ext>
            </a:extLst>
          </p:cNvPr>
          <p:cNvSpPr>
            <a:spLocks noGrp="1"/>
          </p:cNvSpPr>
          <p:nvPr>
            <p:ph type="dt" sz="half" idx="10"/>
          </p:nvPr>
        </p:nvSpPr>
        <p:spPr>
          <a:xfrm>
            <a:off x="838200" y="6393421"/>
            <a:ext cx="2743200" cy="365125"/>
          </a:xfrm>
        </p:spPr>
        <p:txBody>
          <a:bodyPr/>
          <a:lstStyle>
            <a:lvl1pPr>
              <a:defRPr>
                <a:solidFill>
                  <a:schemeClr val="bg2"/>
                </a:solidFill>
              </a:defRPr>
            </a:lvl1pPr>
          </a:lstStyle>
          <a:p>
            <a:fld id="{09302BFB-1919-B94A-994F-8299C4E5E8DA}" type="datetimeFigureOut">
              <a:rPr lang="en-US" smtClean="0"/>
              <a:pPr/>
              <a:t>7/28/23</a:t>
            </a:fld>
            <a:endParaRPr lang="en-US" dirty="0"/>
          </a:p>
        </p:txBody>
      </p:sp>
      <p:sp>
        <p:nvSpPr>
          <p:cNvPr id="5" name="Footer Placeholder 4">
            <a:extLst>
              <a:ext uri="{FF2B5EF4-FFF2-40B4-BE49-F238E27FC236}">
                <a16:creationId xmlns:a16="http://schemas.microsoft.com/office/drawing/2014/main" id="{0A4161C1-678F-D346-A2D1-832181577B75}"/>
              </a:ext>
            </a:extLst>
          </p:cNvPr>
          <p:cNvSpPr>
            <a:spLocks noGrp="1"/>
          </p:cNvSpPr>
          <p:nvPr>
            <p:ph type="ftr" sz="quarter" idx="11"/>
          </p:nvPr>
        </p:nvSpPr>
        <p:spPr>
          <a:xfrm>
            <a:off x="4038600" y="6393421"/>
            <a:ext cx="4114800" cy="365125"/>
          </a:xfrm>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6D2C02BE-A667-4B45-9503-EC97D20F140E}"/>
              </a:ext>
            </a:extLst>
          </p:cNvPr>
          <p:cNvSpPr>
            <a:spLocks noGrp="1"/>
          </p:cNvSpPr>
          <p:nvPr>
            <p:ph type="sldNum" sz="quarter" idx="12"/>
          </p:nvPr>
        </p:nvSpPr>
        <p:spPr>
          <a:xfrm>
            <a:off x="8610600" y="6393421"/>
            <a:ext cx="2743200" cy="365125"/>
          </a:xfrm>
        </p:spPr>
        <p:txBody>
          <a:bodyPr/>
          <a:lstStyle>
            <a:lvl1pPr>
              <a:defRPr>
                <a:solidFill>
                  <a:schemeClr val="bg2"/>
                </a:solidFill>
              </a:defRPr>
            </a:lvl1pPr>
          </a:lstStyle>
          <a:p>
            <a:fld id="{1B9ED8F7-3AFE-5A48-B28E-2642586E1864}" type="slidenum">
              <a:rPr lang="en-US" smtClean="0"/>
              <a:pPr/>
              <a:t>‹#›</a:t>
            </a:fld>
            <a:endParaRPr lang="en-US" dirty="0"/>
          </a:p>
        </p:txBody>
      </p:sp>
    </p:spTree>
    <p:custDataLst>
      <p:tags r:id="rId1"/>
    </p:custDataLst>
    <p:extLst>
      <p:ext uri="{BB962C8B-B14F-4D97-AF65-F5344CB8AC3E}">
        <p14:creationId xmlns:p14="http://schemas.microsoft.com/office/powerpoint/2010/main" val="159736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BA7A0-072C-1465-D14E-AE0597358646}"/>
              </a:ext>
            </a:extLst>
          </p:cNvPr>
          <p:cNvSpPr/>
          <p:nvPr userDrawn="1"/>
        </p:nvSpPr>
        <p:spPr>
          <a:xfrm>
            <a:off x="0" y="1176950"/>
            <a:ext cx="12192000" cy="5681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0C65119-3B1F-AB46-9480-3F2E797499B2}"/>
              </a:ext>
            </a:extLst>
          </p:cNvPr>
          <p:cNvSpPr>
            <a:spLocks noGrp="1"/>
          </p:cNvSpPr>
          <p:nvPr>
            <p:ph sz="half" idx="1" hasCustomPrompt="1"/>
          </p:nvPr>
        </p:nvSpPr>
        <p:spPr>
          <a:xfrm>
            <a:off x="261937" y="1669240"/>
            <a:ext cx="11666537" cy="4653107"/>
          </a:xfrm>
        </p:spPr>
        <p:txBody>
          <a:bodyPr>
            <a:normAutofit/>
          </a:bodyPr>
          <a:lstStyle>
            <a:lvl1pPr>
              <a:defRPr sz="2000">
                <a:solidFill>
                  <a:schemeClr val="bg2"/>
                </a:solidFill>
              </a:defRPr>
            </a:lvl1pPr>
            <a:lvl2pPr marL="460800" indent="-230400">
              <a:buFont typeface="Arial" panose="020B0604020202020204" pitchFamily="34" charset="0"/>
              <a:buChar char="–"/>
              <a:defRPr sz="1800">
                <a:solidFill>
                  <a:schemeClr val="bg2"/>
                </a:solidFill>
              </a:defRPr>
            </a:lvl2pPr>
            <a:lvl3pPr marL="691200">
              <a:defRPr sz="1600">
                <a:solidFill>
                  <a:schemeClr val="bg2"/>
                </a:solidFill>
              </a:defRPr>
            </a:lvl3pPr>
            <a:lvl4pPr marL="921600" indent="-230400">
              <a:buFont typeface="Arial" panose="020B0604020202020204" pitchFamily="34" charset="0"/>
              <a:buChar char="–"/>
              <a:defRPr sz="1400">
                <a:solidFill>
                  <a:schemeClr val="bg2"/>
                </a:solidFill>
              </a:defRPr>
            </a:lvl4pPr>
            <a:lvl5pPr marL="1152000">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6A9257-9457-814A-9CFD-489EF5B466D4}"/>
              </a:ext>
            </a:extLst>
          </p:cNvPr>
          <p:cNvSpPr>
            <a:spLocks noGrp="1"/>
          </p:cNvSpPr>
          <p:nvPr>
            <p:ph type="dt" sz="half" idx="10"/>
          </p:nvPr>
        </p:nvSpPr>
        <p:spPr>
          <a:xfrm>
            <a:off x="261938" y="6356350"/>
            <a:ext cx="2743200" cy="365125"/>
          </a:xfrm>
        </p:spPr>
        <p:txBody>
          <a:bodyPr/>
          <a:lstStyle>
            <a:lvl1pPr>
              <a:defRPr>
                <a:solidFill>
                  <a:schemeClr val="bg2"/>
                </a:solidFill>
              </a:defRPr>
            </a:lvl1pPr>
          </a:lstStyle>
          <a:p>
            <a:fld id="{09302BFB-1919-B94A-994F-8299C4E5E8DA}" type="datetimeFigureOut">
              <a:rPr lang="en-US" smtClean="0"/>
              <a:pPr/>
              <a:t>7/28/23</a:t>
            </a:fld>
            <a:endParaRPr lang="en-US" dirty="0"/>
          </a:p>
        </p:txBody>
      </p:sp>
      <p:sp>
        <p:nvSpPr>
          <p:cNvPr id="6" name="Footer Placeholder 5">
            <a:extLst>
              <a:ext uri="{FF2B5EF4-FFF2-40B4-BE49-F238E27FC236}">
                <a16:creationId xmlns:a16="http://schemas.microsoft.com/office/drawing/2014/main" id="{A40563B9-6265-3D41-80E9-083D7963380B}"/>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7" name="Slide Number Placeholder 6">
            <a:extLst>
              <a:ext uri="{FF2B5EF4-FFF2-40B4-BE49-F238E27FC236}">
                <a16:creationId xmlns:a16="http://schemas.microsoft.com/office/drawing/2014/main" id="{A972A66D-80F1-8444-8EEF-92188AC39CAC}"/>
              </a:ext>
            </a:extLst>
          </p:cNvPr>
          <p:cNvSpPr>
            <a:spLocks noGrp="1"/>
          </p:cNvSpPr>
          <p:nvPr>
            <p:ph type="sldNum" sz="quarter" idx="12"/>
          </p:nvPr>
        </p:nvSpPr>
        <p:spPr>
          <a:xfrm>
            <a:off x="9187472" y="6356350"/>
            <a:ext cx="2743200" cy="365125"/>
          </a:xfrm>
        </p:spPr>
        <p:txBody>
          <a:bodyPr/>
          <a:lstStyle>
            <a:lvl1pPr>
              <a:defRPr>
                <a:solidFill>
                  <a:schemeClr val="bg2"/>
                </a:solidFill>
              </a:defRPr>
            </a:lvl1pPr>
          </a:lstStyle>
          <a:p>
            <a:fld id="{1B9ED8F7-3AFE-5A48-B28E-2642586E1864}" type="slidenum">
              <a:rPr lang="en-US" smtClean="0"/>
              <a:pPr/>
              <a:t>‹#›</a:t>
            </a:fld>
            <a:endParaRPr lang="en-US" dirty="0"/>
          </a:p>
        </p:txBody>
      </p:sp>
      <p:sp>
        <p:nvSpPr>
          <p:cNvPr id="8" name="Title 7">
            <a:extLst>
              <a:ext uri="{FF2B5EF4-FFF2-40B4-BE49-F238E27FC236}">
                <a16:creationId xmlns:a16="http://schemas.microsoft.com/office/drawing/2014/main" id="{CCFBFBD4-E55E-F014-DBAD-02EA4F902D18}"/>
              </a:ext>
            </a:extLst>
          </p:cNvPr>
          <p:cNvSpPr>
            <a:spLocks noGrp="1"/>
          </p:cNvSpPr>
          <p:nvPr>
            <p:ph type="title"/>
          </p:nvPr>
        </p:nvSpPr>
        <p:spPr>
          <a:xfrm>
            <a:off x="2774718" y="-240041"/>
            <a:ext cx="6580776" cy="1325563"/>
          </a:xfrm>
        </p:spPr>
        <p:txBody>
          <a:bodyPr anchor="b">
            <a:normAutofit/>
          </a:bodyPr>
          <a:lstStyle>
            <a:lvl1pPr>
              <a:defRPr sz="2800" b="1">
                <a:solidFill>
                  <a:schemeClr val="tx1"/>
                </a:solidFill>
              </a:defRPr>
            </a:lvl1pPr>
          </a:lstStyle>
          <a:p>
            <a:r>
              <a:rPr lang="en-US" dirty="0"/>
              <a:t>Click to edit Master </a:t>
            </a:r>
            <a:r>
              <a:rPr lang="en-US"/>
              <a:t>title style</a:t>
            </a:r>
            <a:endParaRPr lang="en-US" dirty="0"/>
          </a:p>
        </p:txBody>
      </p:sp>
    </p:spTree>
    <p:custDataLst>
      <p:tags r:id="rId1"/>
    </p:custDataLst>
    <p:extLst>
      <p:ext uri="{BB962C8B-B14F-4D97-AF65-F5344CB8AC3E}">
        <p14:creationId xmlns:p14="http://schemas.microsoft.com/office/powerpoint/2010/main" val="915396690"/>
      </p:ext>
    </p:extLst>
  </p:cSld>
  <p:clrMapOvr>
    <a:masterClrMapping/>
  </p:clrMapOvr>
  <p:extLst>
    <p:ext uri="{DCECCB84-F9BA-43D5-87BE-67443E8EF086}">
      <p15:sldGuideLst xmlns:p15="http://schemas.microsoft.com/office/powerpoint/2012/main">
        <p15:guide id="1" pos="165">
          <p15:clr>
            <a:srgbClr val="FBAE40"/>
          </p15:clr>
        </p15:guide>
        <p15:guide id="2" pos="7514">
          <p15:clr>
            <a:srgbClr val="FBAE40"/>
          </p15:clr>
        </p15:guide>
        <p15:guide id="3" orient="horz" pos="59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Title Presentation" userDrawn="1">
  <p:cSld name="1_Title Presentation">
    <p:spTree>
      <p:nvGrpSpPr>
        <p:cNvPr id="1" name="Shape 10"/>
        <p:cNvGrpSpPr/>
        <p:nvPr/>
      </p:nvGrpSpPr>
      <p:grpSpPr>
        <a:xfrm>
          <a:off x="0" y="0"/>
          <a:ext cx="0" cy="0"/>
          <a:chOff x="0" y="0"/>
          <a:chExt cx="0" cy="0"/>
        </a:xfrm>
      </p:grpSpPr>
      <p:pic>
        <p:nvPicPr>
          <p:cNvPr id="7" name="Picture 7">
            <a:extLst>
              <a:ext uri="{FF2B5EF4-FFF2-40B4-BE49-F238E27FC236}">
                <a16:creationId xmlns:a16="http://schemas.microsoft.com/office/drawing/2014/main" id="{D592BF07-3FC1-4EB4-AE2E-69A798927D15}"/>
              </a:ext>
            </a:extLst>
          </p:cNvPr>
          <p:cNvPicPr>
            <a:picLocks noChangeAspect="1"/>
          </p:cNvPicPr>
          <p:nvPr userDrawn="1"/>
        </p:nvPicPr>
        <p:blipFill>
          <a:blip r:embed="rId2"/>
          <a:stretch>
            <a:fillRect/>
          </a:stretch>
        </p:blipFill>
        <p:spPr>
          <a:xfrm>
            <a:off x="618001" y="615519"/>
            <a:ext cx="2624471" cy="528000"/>
          </a:xfrm>
          <a:prstGeom prst="rect">
            <a:avLst/>
          </a:prstGeom>
        </p:spPr>
      </p:pic>
      <p:pic>
        <p:nvPicPr>
          <p:cNvPr id="8" name="Image 4" descr="Une image contenant texte&#10;&#10;Description générée automatiquement">
            <a:extLst>
              <a:ext uri="{FF2B5EF4-FFF2-40B4-BE49-F238E27FC236}">
                <a16:creationId xmlns:a16="http://schemas.microsoft.com/office/drawing/2014/main" id="{4EC8C176-BA7F-4561-B1F0-DBD81F54D567}"/>
              </a:ext>
            </a:extLst>
          </p:cNvPr>
          <p:cNvPicPr>
            <a:picLocks noChangeAspect="1"/>
          </p:cNvPicPr>
          <p:nvPr userDrawn="1"/>
        </p:nvPicPr>
        <p:blipFill rotWithShape="1">
          <a:blip r:embed="rId3"/>
          <a:srcRect r="25987" b="3696"/>
          <a:stretch/>
        </p:blipFill>
        <p:spPr>
          <a:xfrm>
            <a:off x="7193280" y="192674"/>
            <a:ext cx="4998720" cy="6665327"/>
          </a:xfrm>
          <a:prstGeom prst="rect">
            <a:avLst/>
          </a:prstGeom>
        </p:spPr>
      </p:pic>
      <p:sp>
        <p:nvSpPr>
          <p:cNvPr id="9" name="Text Placeholder 3">
            <a:extLst>
              <a:ext uri="{FF2B5EF4-FFF2-40B4-BE49-F238E27FC236}">
                <a16:creationId xmlns:a16="http://schemas.microsoft.com/office/drawing/2014/main" id="{6FD46E52-FF66-4403-A46F-CC79558F4353}"/>
              </a:ext>
            </a:extLst>
          </p:cNvPr>
          <p:cNvSpPr>
            <a:spLocks noGrp="1"/>
          </p:cNvSpPr>
          <p:nvPr>
            <p:ph type="body" sz="half" idx="2" hasCustomPrompt="1"/>
          </p:nvPr>
        </p:nvSpPr>
        <p:spPr>
          <a:xfrm>
            <a:off x="624418" y="1984889"/>
            <a:ext cx="6104332" cy="1043619"/>
          </a:xfrm>
          <a:prstGeom prst="rect">
            <a:avLst/>
          </a:prstGeom>
        </p:spPr>
        <p:txBody>
          <a:bodyPr>
            <a:normAutofit/>
          </a:bodyPr>
          <a:lstStyle>
            <a:lvl1pPr marL="0" indent="0">
              <a:spcBef>
                <a:spcPts val="0"/>
              </a:spcBef>
              <a:buNone/>
              <a:defRPr sz="4267" b="1" i="0">
                <a:solidFill>
                  <a:srgbClr val="2867AE"/>
                </a:solidFill>
                <a:latin typeface="Arial Narrow" panose="020B0604020202020204" pitchFamily="34" charset="0"/>
                <a:cs typeface="Arial Narrow" panose="020B0604020202020204" pitchFamily="34"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dirty="0"/>
              <a:t>PRESTO: </a:t>
            </a:r>
          </a:p>
        </p:txBody>
      </p:sp>
      <p:sp>
        <p:nvSpPr>
          <p:cNvPr id="10" name="Text Placeholder 3">
            <a:extLst>
              <a:ext uri="{FF2B5EF4-FFF2-40B4-BE49-F238E27FC236}">
                <a16:creationId xmlns:a16="http://schemas.microsoft.com/office/drawing/2014/main" id="{798FF270-290D-497B-871A-6ADB099AB048}"/>
              </a:ext>
            </a:extLst>
          </p:cNvPr>
          <p:cNvSpPr>
            <a:spLocks noGrp="1"/>
          </p:cNvSpPr>
          <p:nvPr>
            <p:ph type="body" sz="half" idx="10" hasCustomPrompt="1"/>
          </p:nvPr>
        </p:nvSpPr>
        <p:spPr>
          <a:xfrm>
            <a:off x="624418" y="3028508"/>
            <a:ext cx="6104332" cy="533843"/>
          </a:xfrm>
          <a:prstGeom prst="rect">
            <a:avLst/>
          </a:prstGeom>
        </p:spPr>
        <p:txBody>
          <a:bodyPr>
            <a:normAutofit/>
          </a:bodyPr>
          <a:lstStyle>
            <a:lvl1pPr marL="0" indent="0">
              <a:spcBef>
                <a:spcPts val="0"/>
              </a:spcBef>
              <a:buNone/>
              <a:defRPr sz="2133" b="0" i="0">
                <a:solidFill>
                  <a:srgbClr val="00305E"/>
                </a:solidFill>
                <a:latin typeface="Arial Narrow" panose="020B0604020202020204" pitchFamily="34" charset="0"/>
                <a:cs typeface="Arial Narrow" panose="020B0604020202020204" pitchFamily="34"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dirty="0"/>
              <a:t>Subtitle of the presentation</a:t>
            </a:r>
          </a:p>
        </p:txBody>
      </p:sp>
      <p:sp>
        <p:nvSpPr>
          <p:cNvPr id="16" name="Text Placeholder 3">
            <a:extLst>
              <a:ext uri="{FF2B5EF4-FFF2-40B4-BE49-F238E27FC236}">
                <a16:creationId xmlns:a16="http://schemas.microsoft.com/office/drawing/2014/main" id="{5518978F-F373-430B-85CD-7F1D9672255F}"/>
              </a:ext>
            </a:extLst>
          </p:cNvPr>
          <p:cNvSpPr>
            <a:spLocks noGrp="1"/>
          </p:cNvSpPr>
          <p:nvPr>
            <p:ph type="body" sz="half" idx="11" hasCustomPrompt="1"/>
          </p:nvPr>
        </p:nvSpPr>
        <p:spPr>
          <a:xfrm>
            <a:off x="624419" y="4797990"/>
            <a:ext cx="6104331" cy="623252"/>
          </a:xfrm>
          <a:prstGeom prst="rect">
            <a:avLst/>
          </a:prstGeom>
        </p:spPr>
        <p:txBody>
          <a:bodyPr>
            <a:noAutofit/>
          </a:bodyPr>
          <a:lstStyle>
            <a:lvl1pPr marL="0" indent="0">
              <a:lnSpc>
                <a:spcPct val="100000"/>
              </a:lnSpc>
              <a:spcBef>
                <a:spcPts val="0"/>
              </a:spcBef>
              <a:buNone/>
              <a:defRPr sz="1867" b="1" i="0">
                <a:solidFill>
                  <a:srgbClr val="00305E"/>
                </a:solidFill>
                <a:latin typeface="Arial Narrow" panose="020B0604020202020204" pitchFamily="34" charset="0"/>
                <a:cs typeface="Arial Narrow" panose="020B0604020202020204" pitchFamily="34"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dirty="0"/>
              <a:t>Rahul Aggarwal, MD</a:t>
            </a:r>
          </a:p>
          <a:p>
            <a:pPr lvl="0"/>
            <a:r>
              <a:rPr lang="en-GB" dirty="0"/>
              <a:t>Associate Professor, University of California San Francisco</a:t>
            </a:r>
          </a:p>
        </p:txBody>
      </p:sp>
      <p:sp>
        <p:nvSpPr>
          <p:cNvPr id="17" name="Text Placeholder 3">
            <a:extLst>
              <a:ext uri="{FF2B5EF4-FFF2-40B4-BE49-F238E27FC236}">
                <a16:creationId xmlns:a16="http://schemas.microsoft.com/office/drawing/2014/main" id="{BDF40534-86AB-4408-9234-40E0777315E7}"/>
              </a:ext>
            </a:extLst>
          </p:cNvPr>
          <p:cNvSpPr>
            <a:spLocks noGrp="1"/>
          </p:cNvSpPr>
          <p:nvPr>
            <p:ph type="body" sz="half" idx="12" hasCustomPrompt="1"/>
          </p:nvPr>
        </p:nvSpPr>
        <p:spPr>
          <a:xfrm>
            <a:off x="624419" y="5525730"/>
            <a:ext cx="6104331" cy="623252"/>
          </a:xfrm>
          <a:prstGeom prst="rect">
            <a:avLst/>
          </a:prstGeom>
        </p:spPr>
        <p:txBody>
          <a:bodyPr>
            <a:noAutofit/>
          </a:bodyPr>
          <a:lstStyle>
            <a:lvl1pPr marL="0" indent="0">
              <a:lnSpc>
                <a:spcPct val="100000"/>
              </a:lnSpc>
              <a:spcBef>
                <a:spcPts val="0"/>
              </a:spcBef>
              <a:buNone/>
              <a:defRPr sz="1600" b="0" i="0">
                <a:solidFill>
                  <a:srgbClr val="2867AE"/>
                </a:solidFill>
                <a:latin typeface="Arial Narrow" panose="020B0604020202020204" pitchFamily="34" charset="0"/>
                <a:cs typeface="Arial Narrow" panose="020B0604020202020204" pitchFamily="34"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CH" dirty="0"/>
              <a:t>City Nation, Date </a:t>
            </a:r>
            <a:endParaRPr lang="en-GB" dirty="0"/>
          </a:p>
        </p:txBody>
      </p:sp>
    </p:spTree>
    <p:extLst>
      <p:ext uri="{BB962C8B-B14F-4D97-AF65-F5344CB8AC3E}">
        <p14:creationId xmlns:p14="http://schemas.microsoft.com/office/powerpoint/2010/main" val="1354134929"/>
      </p:ext>
    </p:extLst>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and Text" userDrawn="1">
  <p:cSld name="3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479999" y="1222992"/>
            <a:ext cx="11213200"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05416B"/>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5" name="TextBox 4">
            <a:extLst>
              <a:ext uri="{FF2B5EF4-FFF2-40B4-BE49-F238E27FC236}">
                <a16:creationId xmlns:a16="http://schemas.microsoft.com/office/drawing/2014/main" id="{D1D0B917-7AEC-4D84-A351-D9D66AC4FB77}"/>
              </a:ext>
            </a:extLst>
          </p:cNvPr>
          <p:cNvSpPr txBox="1"/>
          <p:nvPr userDrawn="1"/>
        </p:nvSpPr>
        <p:spPr>
          <a:xfrm>
            <a:off x="5844953" y="6402717"/>
            <a:ext cx="6005160" cy="184666"/>
          </a:xfrm>
          <a:prstGeom prst="rect">
            <a:avLst/>
          </a:prstGeom>
          <a:noFill/>
        </p:spPr>
        <p:txBody>
          <a:bodyPr wrap="square" lIns="0" tIns="0" rIns="12000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lang="en-US" sz="1200" b="0" i="0" dirty="0">
                <a:solidFill>
                  <a:srgbClr val="D79D41"/>
                </a:solidFill>
                <a:effectLst/>
                <a:latin typeface="Arial Narrow" panose="020B0606020202030204" pitchFamily="34" charset="0"/>
              </a:rPr>
              <a:t>Content of this presentation is copyright</a:t>
            </a:r>
            <a:r>
              <a:rPr lang="en-CH" sz="1200" b="0" i="0" dirty="0">
                <a:solidFill>
                  <a:srgbClr val="D79D41"/>
                </a:solidFill>
                <a:effectLst/>
                <a:latin typeface="Arial Narrow" panose="020B0606020202030204" pitchFamily="34" charset="0"/>
              </a:rPr>
              <a:t> </a:t>
            </a:r>
            <a:r>
              <a:rPr lang="en-US" sz="1200" b="0" i="0" dirty="0">
                <a:solidFill>
                  <a:srgbClr val="D79D41"/>
                </a:solidFill>
                <a:effectLst/>
                <a:latin typeface="Arial Narrow" panose="020B0606020202030204" pitchFamily="34" charset="0"/>
              </a:rPr>
              <a:t>and responsibility of the author. Permission is required for re-use</a:t>
            </a:r>
            <a:r>
              <a:rPr lang="en-CH" sz="1200" b="0" i="0" dirty="0">
                <a:solidFill>
                  <a:srgbClr val="D79D41"/>
                </a:solidFill>
                <a:effectLst/>
                <a:latin typeface="Arial Narrow" panose="020B0606020202030204" pitchFamily="34" charset="0"/>
              </a:rPr>
              <a:t>.</a:t>
            </a:r>
            <a:endParaRPr lang="en-US" sz="1200" b="0" i="0" dirty="0">
              <a:solidFill>
                <a:srgbClr val="D79D41"/>
              </a:solidFill>
              <a:effectLst/>
              <a:latin typeface="Arial Narrow" panose="020B0606020202030204" pitchFamily="34" charset="0"/>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79999" y="646992"/>
            <a:ext cx="11213020"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2867A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489667" y="2152433"/>
            <a:ext cx="11213200" cy="3600000"/>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427"/>
              </a:spcBef>
              <a:spcAft>
                <a:spcPts val="0"/>
              </a:spcAft>
              <a:buClr>
                <a:srgbClr val="05416B"/>
              </a:buClr>
              <a:buSzPts val="1600"/>
              <a:buFont typeface="Noto Sans Symbols"/>
              <a:buNone/>
              <a:defRPr sz="2133" b="0" i="0" u="none" strike="noStrike" cap="none">
                <a:solidFill>
                  <a:srgbClr val="05416B"/>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
        <p:nvSpPr>
          <p:cNvPr id="10" name="Google Shape;17;p14">
            <a:extLst>
              <a:ext uri="{FF2B5EF4-FFF2-40B4-BE49-F238E27FC236}">
                <a16:creationId xmlns:a16="http://schemas.microsoft.com/office/drawing/2014/main" id="{32714771-AEB2-FE40-AD3E-E93DB8F4ADCD}"/>
              </a:ext>
            </a:extLst>
          </p:cNvPr>
          <p:cNvSpPr txBox="1">
            <a:spLocks noGrp="1"/>
          </p:cNvSpPr>
          <p:nvPr>
            <p:ph type="body" idx="12" hasCustomPrompt="1"/>
          </p:nvPr>
        </p:nvSpPr>
        <p:spPr>
          <a:xfrm>
            <a:off x="2360388" y="6340049"/>
            <a:ext cx="3201037" cy="240833"/>
          </a:xfrm>
          <a:prstGeom prst="rect">
            <a:avLst/>
          </a:prstGeom>
          <a:noFill/>
          <a:ln>
            <a:noFill/>
          </a:ln>
        </p:spPr>
        <p:txBody>
          <a:bodyPr spcFirstLastPara="1" vert="horz" wrap="square" lIns="0" tIns="0" rIns="0" bIns="0" anchor="ctr" anchorCtr="0">
            <a:spAutoFit/>
          </a:bodyPr>
          <a:lstStyle>
            <a:lvl1pPr marL="609585" marR="0" lvl="0" indent="-304792" algn="l" rtl="0">
              <a:lnSpc>
                <a:spcPct val="100000"/>
              </a:lnSpc>
              <a:spcBef>
                <a:spcPts val="427"/>
              </a:spcBef>
              <a:spcAft>
                <a:spcPts val="0"/>
              </a:spcAft>
              <a:buClr>
                <a:srgbClr val="05416B"/>
              </a:buClr>
              <a:buSzPts val="1600"/>
              <a:buFont typeface="Noto Sans Symbols"/>
              <a:buNone/>
              <a:defRPr sz="1200" b="1" i="0" u="none" strike="noStrike" cap="none">
                <a:solidFill>
                  <a:srgbClr val="D79D41"/>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8" name="Picture 7">
            <a:extLst>
              <a:ext uri="{FF2B5EF4-FFF2-40B4-BE49-F238E27FC236}">
                <a16:creationId xmlns:a16="http://schemas.microsoft.com/office/drawing/2014/main" id="{E5447CB9-6489-4CA7-B0F4-BE2F567B79F6}"/>
              </a:ext>
            </a:extLst>
          </p:cNvPr>
          <p:cNvPicPr>
            <a:picLocks noChangeAspect="1"/>
          </p:cNvPicPr>
          <p:nvPr userDrawn="1"/>
        </p:nvPicPr>
        <p:blipFill>
          <a:blip r:embed="rId2"/>
          <a:stretch>
            <a:fillRect/>
          </a:stretch>
        </p:blipFill>
        <p:spPr>
          <a:xfrm>
            <a:off x="478367" y="6225715"/>
            <a:ext cx="1659092" cy="333781"/>
          </a:xfrm>
          <a:prstGeom prst="rect">
            <a:avLst/>
          </a:prstGeom>
        </p:spPr>
      </p:pic>
    </p:spTree>
    <p:extLst>
      <p:ext uri="{BB962C8B-B14F-4D97-AF65-F5344CB8AC3E}">
        <p14:creationId xmlns:p14="http://schemas.microsoft.com/office/powerpoint/2010/main" val="4023680583"/>
      </p:ext>
    </p:extLst>
  </p:cSld>
  <p:clrMapOvr>
    <a:masterClrMapping/>
  </p:clrMapOvr>
  <p:extLst>
    <p:ext uri="{DCECCB84-F9BA-43D5-87BE-67443E8EF086}">
      <p15:sldGuideLst xmlns:p15="http://schemas.microsoft.com/office/powerpoint/2012/main">
        <p15:guide id="2" orient="horz" pos="2935">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9405B873-996D-4020-A666-C56376FA7DB2}"/>
              </a:ext>
            </a:extLst>
          </p:cNvPr>
          <p:cNvSpPr>
            <a:spLocks noGrp="1"/>
          </p:cNvSpPr>
          <p:nvPr>
            <p:ph type="body" sz="quarter" idx="15" hasCustomPrompt="1"/>
          </p:nvPr>
        </p:nvSpPr>
        <p:spPr>
          <a:xfrm>
            <a:off x="3959671"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244026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54B21-5ACF-49E1-A84C-36FD8CEB4E8A}"/>
              </a:ext>
            </a:extLst>
          </p:cNvPr>
          <p:cNvSpPr>
            <a:spLocks noGrp="1"/>
          </p:cNvSpPr>
          <p:nvPr>
            <p:ph type="sldNum" sz="quarter" idx="12"/>
          </p:nvPr>
        </p:nvSpPr>
        <p:spPr/>
        <p:txBody>
          <a:bodyPr/>
          <a:lstStyle/>
          <a:p>
            <a:fld id="{BE33F7A0-71F0-446B-9DE8-6D75BE64EE0F}" type="slidenum">
              <a:rPr lang="en-US" smtClean="0"/>
              <a:t>‹#›</a:t>
            </a:fld>
            <a:endParaRPr lang="en-US"/>
          </a:p>
        </p:txBody>
      </p:sp>
      <p:sp>
        <p:nvSpPr>
          <p:cNvPr id="5" name="Title 1">
            <a:extLst>
              <a:ext uri="{FF2B5EF4-FFF2-40B4-BE49-F238E27FC236}">
                <a16:creationId xmlns:a16="http://schemas.microsoft.com/office/drawing/2014/main" id="{8157A794-B351-4E1D-AC06-88E609E324B6}"/>
              </a:ext>
            </a:extLst>
          </p:cNvPr>
          <p:cNvSpPr>
            <a:spLocks noGrp="1"/>
          </p:cNvSpPr>
          <p:nvPr>
            <p:ph type="ctrTitle" hasCustomPrompt="1"/>
          </p:nvPr>
        </p:nvSpPr>
        <p:spPr>
          <a:xfrm>
            <a:off x="667512" y="2257671"/>
            <a:ext cx="10972800" cy="1970998"/>
          </a:xfrm>
        </p:spPr>
        <p:txBody>
          <a:bodyPr anchor="ctr" anchorCtr="0">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4">
            <a:extLst>
              <a:ext uri="{FF2B5EF4-FFF2-40B4-BE49-F238E27FC236}">
                <a16:creationId xmlns:a16="http://schemas.microsoft.com/office/drawing/2014/main" id="{D62FD2A4-18B7-4603-9A47-3E7AB3E38593}"/>
              </a:ext>
            </a:extLst>
          </p:cNvPr>
          <p:cNvSpPr>
            <a:spLocks noGrp="1"/>
          </p:cNvSpPr>
          <p:nvPr>
            <p:ph type="body" sz="quarter" idx="15" hasCustomPrompt="1"/>
          </p:nvPr>
        </p:nvSpPr>
        <p:spPr>
          <a:xfrm>
            <a:off x="3959671"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44142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54B21-5ACF-49E1-A84C-36FD8CEB4E8A}"/>
              </a:ext>
            </a:extLst>
          </p:cNvPr>
          <p:cNvSpPr>
            <a:spLocks noGrp="1"/>
          </p:cNvSpPr>
          <p:nvPr>
            <p:ph type="sldNum" sz="quarter" idx="12"/>
          </p:nvPr>
        </p:nvSpPr>
        <p:spPr/>
        <p:txBody>
          <a:bodyPr/>
          <a:lstStyle/>
          <a:p>
            <a:fld id="{BE33F7A0-71F0-446B-9DE8-6D75BE64EE0F}" type="slidenum">
              <a:rPr lang="en-US" smtClean="0"/>
              <a:t>‹#›</a:t>
            </a:fld>
            <a:endParaRPr lang="en-US"/>
          </a:p>
        </p:txBody>
      </p:sp>
      <p:sp>
        <p:nvSpPr>
          <p:cNvPr id="7" name="Text Placeholder 4">
            <a:extLst>
              <a:ext uri="{FF2B5EF4-FFF2-40B4-BE49-F238E27FC236}">
                <a16:creationId xmlns:a16="http://schemas.microsoft.com/office/drawing/2014/main" id="{AED98D6B-2C63-4224-A272-42ABD1BDC98A}"/>
              </a:ext>
            </a:extLst>
          </p:cNvPr>
          <p:cNvSpPr>
            <a:spLocks noGrp="1"/>
          </p:cNvSpPr>
          <p:nvPr>
            <p:ph type="body" sz="quarter" idx="15" hasCustomPrompt="1"/>
          </p:nvPr>
        </p:nvSpPr>
        <p:spPr>
          <a:xfrm>
            <a:off x="3959671"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31169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D808-1830-4C3C-867C-260F1F1630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0447A-654A-47E4-A22D-9E96668CD2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A3A74-BB6C-449D-8B81-60D777F41B59}"/>
              </a:ext>
            </a:extLst>
          </p:cNvPr>
          <p:cNvSpPr>
            <a:spLocks noGrp="1"/>
          </p:cNvSpPr>
          <p:nvPr>
            <p:ph type="dt" sz="half" idx="10"/>
          </p:nvPr>
        </p:nvSpPr>
        <p:spPr/>
        <p:txBody>
          <a:bodyPr/>
          <a:lstStyle/>
          <a:p>
            <a:fld id="{303C1C38-8931-43F7-8D65-1FCDB77783D4}" type="datetimeFigureOut">
              <a:rPr lang="en-US" smtClean="0"/>
              <a:t>7/28/23</a:t>
            </a:fld>
            <a:endParaRPr lang="en-US"/>
          </a:p>
        </p:txBody>
      </p:sp>
      <p:sp>
        <p:nvSpPr>
          <p:cNvPr id="5" name="Footer Placeholder 4">
            <a:extLst>
              <a:ext uri="{FF2B5EF4-FFF2-40B4-BE49-F238E27FC236}">
                <a16:creationId xmlns:a16="http://schemas.microsoft.com/office/drawing/2014/main" id="{C6BCF4D4-5D6C-48D3-9692-9240A1AE4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B3318-DAC5-4DF6-941F-953CFD3A2338}"/>
              </a:ext>
            </a:extLst>
          </p:cNvPr>
          <p:cNvSpPr>
            <a:spLocks noGrp="1"/>
          </p:cNvSpPr>
          <p:nvPr>
            <p:ph type="sldNum" sz="quarter" idx="12"/>
          </p:nvPr>
        </p:nvSpPr>
        <p:spPr/>
        <p:txBody>
          <a:bodyPr/>
          <a:lstStyle/>
          <a:p>
            <a:fld id="{B677C3E2-4961-48DD-A7BC-63633010818B}" type="slidenum">
              <a:rPr lang="en-US" smtClean="0"/>
              <a:t>‹#›</a:t>
            </a:fld>
            <a:endParaRPr lang="en-US"/>
          </a:p>
        </p:txBody>
      </p:sp>
    </p:spTree>
    <p:extLst>
      <p:ext uri="{BB962C8B-B14F-4D97-AF65-F5344CB8AC3E}">
        <p14:creationId xmlns:p14="http://schemas.microsoft.com/office/powerpoint/2010/main" val="1418302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7"/>
          <p:cNvSpPr>
            <a:spLocks noGrp="1"/>
          </p:cNvSpPr>
          <p:nvPr>
            <p:ph type="body" sz="quarter" idx="11"/>
          </p:nvPr>
        </p:nvSpPr>
        <p:spPr>
          <a:xfrm>
            <a:off x="192244" y="6331790"/>
            <a:ext cx="10792057" cy="456693"/>
          </a:xfrm>
        </p:spPr>
        <p:txBody>
          <a:bodyPr anchor="b">
            <a:noAutofit/>
          </a:bodyPr>
          <a:lstStyle>
            <a:lvl1pPr marL="0" indent="0">
              <a:spcBef>
                <a:spcPts val="200"/>
              </a:spcBef>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Edit Master text styles</a:t>
            </a:r>
          </a:p>
        </p:txBody>
      </p:sp>
    </p:spTree>
    <p:extLst>
      <p:ext uri="{BB962C8B-B14F-4D97-AF65-F5344CB8AC3E}">
        <p14:creationId xmlns:p14="http://schemas.microsoft.com/office/powerpoint/2010/main" val="978697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fontAlgn="base">
              <a:spcBef>
                <a:spcPct val="0"/>
              </a:spcBef>
              <a:spcAft>
                <a:spcPct val="0"/>
              </a:spcAft>
              <a:defRPr>
                <a:latin typeface="Calibri" panose="020F0502020204030204" pitchFamily="34" charset="0"/>
              </a:defRPr>
            </a:lvl1pPr>
          </a:lstStyle>
          <a:p>
            <a:pPr>
              <a:defRPr/>
            </a:pPr>
            <a:fld id="{6F72ADD6-151D-4B1E-9226-EED10A2F3799}" type="datetimeFigureOut">
              <a:rPr lang="fr-FR"/>
              <a:pPr>
                <a:defRPr/>
              </a:pPr>
              <a:t>28/07/2023</a:t>
            </a:fld>
            <a:endParaRPr lang="fr-FR" dirty="0"/>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a:latin typeface="Calibri" panose="020F0502020204030204" pitchFamily="34" charset="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fontAlgn="base">
              <a:spcBef>
                <a:spcPct val="0"/>
              </a:spcBef>
              <a:spcAft>
                <a:spcPct val="0"/>
              </a:spcAft>
              <a:defRPr>
                <a:latin typeface="Calibri" panose="020F0502020204030204" pitchFamily="34" charset="0"/>
              </a:defRPr>
            </a:lvl1pPr>
          </a:lstStyle>
          <a:p>
            <a:pPr>
              <a:defRPr/>
            </a:pPr>
            <a:fld id="{359CEBE8-E399-4F17-B617-774CE020F228}" type="slidenum">
              <a:rPr lang="fr-FR"/>
              <a:pPr>
                <a:defRPr/>
              </a:pPr>
              <a:t>‹#›</a:t>
            </a:fld>
            <a:endParaRPr lang="fr-FR" dirty="0"/>
          </a:p>
        </p:txBody>
      </p:sp>
    </p:spTree>
    <p:extLst>
      <p:ext uri="{BB962C8B-B14F-4D97-AF65-F5344CB8AC3E}">
        <p14:creationId xmlns:p14="http://schemas.microsoft.com/office/powerpoint/2010/main" val="345356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024128" y="502651"/>
            <a:ext cx="9321192" cy="730017"/>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1024128" y="2054268"/>
            <a:ext cx="9961198" cy="4255092"/>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A77FEFE-573D-4793-A51B-68842AE4DD30}" type="datetimeFigureOut">
              <a:rPr lang="en-US" smtClean="0"/>
              <a:t>7/28/23</a:t>
            </a:fld>
            <a:endParaRPr lang="en-US" dirty="0"/>
          </a:p>
        </p:txBody>
      </p:sp>
      <p:sp>
        <p:nvSpPr>
          <p:cNvPr id="10" name="Footer Placeholder 4"/>
          <p:cNvSpPr>
            <a:spLocks noGrp="1"/>
          </p:cNvSpPr>
          <p:nvPr>
            <p:ph type="ftr" sz="quarter" idx="3"/>
          </p:nvPr>
        </p:nvSpPr>
        <p:spPr>
          <a:xfrm>
            <a:off x="3324232" y="6469046"/>
            <a:ext cx="6546277" cy="274320"/>
          </a:xfrm>
          <a:prstGeom prst="rect">
            <a:avLst/>
          </a:prstGeom>
        </p:spPr>
        <p:txBody>
          <a:bodyPr vert="horz" lIns="91440" tIns="45720" rIns="91440" bIns="45720" rtlCol="0" anchor="ctr"/>
          <a:lstStyle>
            <a:lvl1pPr algn="ctr">
              <a:defRPr sz="1000" cap="all" baseline="0">
                <a:solidFill>
                  <a:schemeClr val="tx1">
                    <a:lumMod val="90000"/>
                    <a:lumOff val="10000"/>
                  </a:schemeClr>
                </a:solidFill>
                <a:latin typeface="+mj-lt"/>
              </a:defRPr>
            </a:lvl1pPr>
          </a:lstStyle>
          <a:p>
            <a:endParaRPr lang="en-US" dirty="0"/>
          </a:p>
        </p:txBody>
      </p:sp>
      <p:sp>
        <p:nvSpPr>
          <p:cNvPr id="11" name="Slide Number Placeholder 5"/>
          <p:cNvSpPr>
            <a:spLocks noGrp="1"/>
          </p:cNvSpPr>
          <p:nvPr>
            <p:ph type="sldNum" sz="quarter" idx="4"/>
          </p:nvPr>
        </p:nvSpPr>
        <p:spPr>
          <a:xfrm>
            <a:off x="10010481" y="6469046"/>
            <a:ext cx="973666" cy="274320"/>
          </a:xfrm>
          <a:prstGeom prst="rect">
            <a:avLst/>
          </a:prstGeom>
        </p:spPr>
        <p:txBody>
          <a:bodyPr vert="horz" lIns="91440" tIns="45720" rIns="91440" bIns="45720" rtlCol="0" anchor="ctr"/>
          <a:lstStyle>
            <a:lvl1pPr algn="r">
              <a:defRPr sz="1000">
                <a:solidFill>
                  <a:schemeClr val="tx1">
                    <a:lumMod val="90000"/>
                    <a:lumOff val="10000"/>
                  </a:schemeClr>
                </a:solidFill>
                <a:latin typeface="+mj-lt"/>
              </a:defRPr>
            </a:lvl1pPr>
          </a:lstStyle>
          <a:p>
            <a:fld id="{967C1467-FCEA-45C7-B033-45D6ADCFE73E}" type="slidenum">
              <a:rPr lang="en-US" smtClean="0"/>
              <a:pPr/>
              <a:t>‹#›</a:t>
            </a:fld>
            <a:endParaRPr lang="en-US" dirty="0"/>
          </a:p>
        </p:txBody>
      </p:sp>
    </p:spTree>
    <p:extLst>
      <p:ext uri="{BB962C8B-B14F-4D97-AF65-F5344CB8AC3E}">
        <p14:creationId xmlns:p14="http://schemas.microsoft.com/office/powerpoint/2010/main" val="31988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28" y="6470704"/>
            <a:ext cx="2154142" cy="274320"/>
          </a:xfrm>
          <a:prstGeom prst="rect">
            <a:avLst/>
          </a:prstGeom>
        </p:spPr>
        <p:txBody>
          <a:bodyPr/>
          <a:lstStyle/>
          <a:p>
            <a:fld id="{7948058F-B9EE-4BEA-8DD1-DDC76E2EA41E}" type="datetimeFigureOut">
              <a:rPr lang="en-US" smtClean="0"/>
              <a:t>7/28/23</a:t>
            </a:fld>
            <a:endParaRPr lang="en-US" dirty="0"/>
          </a:p>
        </p:txBody>
      </p:sp>
      <p:sp>
        <p:nvSpPr>
          <p:cNvPr id="3" name="Footer Placeholder 2"/>
          <p:cNvSpPr>
            <a:spLocks noGrp="1"/>
          </p:cNvSpPr>
          <p:nvPr>
            <p:ph type="ftr" sz="quarter" idx="11"/>
          </p:nvPr>
        </p:nvSpPr>
        <p:spPr>
          <a:xfrm>
            <a:off x="3300378" y="6470704"/>
            <a:ext cx="5901458" cy="274320"/>
          </a:xfrm>
          <a:prstGeom prst="rect">
            <a:avLst/>
          </a:prstGeom>
        </p:spPr>
        <p:txBody>
          <a:bodyPr/>
          <a:lstStyle/>
          <a:p>
            <a:endParaRPr lang="en-US" dirty="0"/>
          </a:p>
        </p:txBody>
      </p:sp>
      <p:sp>
        <p:nvSpPr>
          <p:cNvPr id="4" name="Slide Number Placeholder 3"/>
          <p:cNvSpPr>
            <a:spLocks noGrp="1"/>
          </p:cNvSpPr>
          <p:nvPr>
            <p:ph type="sldNum" sz="quarter" idx="12"/>
          </p:nvPr>
        </p:nvSpPr>
        <p:spPr>
          <a:xfrm>
            <a:off x="9323944" y="6470704"/>
            <a:ext cx="973666" cy="274320"/>
          </a:xfrm>
          <a:prstGeom prst="rect">
            <a:avLst/>
          </a:prstGeom>
        </p:spPr>
        <p:txBody>
          <a:bodyPr/>
          <a:lstStyle/>
          <a:p>
            <a:fld id="{F87C981E-D19A-484E-B031-A3ACC61C452B}" type="slidenum">
              <a:rPr lang="en-US" smtClean="0"/>
              <a:t>‹#›</a:t>
            </a:fld>
            <a:endParaRPr lang="en-US" dirty="0"/>
          </a:p>
        </p:txBody>
      </p:sp>
    </p:spTree>
    <p:extLst>
      <p:ext uri="{BB962C8B-B14F-4D97-AF65-F5344CB8AC3E}">
        <p14:creationId xmlns:p14="http://schemas.microsoft.com/office/powerpoint/2010/main" val="105688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88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E7D2D6-7C48-4E81-B298-73268FCAC58B}"/>
              </a:ext>
            </a:extLst>
          </p:cNvPr>
          <p:cNvSpPr>
            <a:spLocks noGrp="1"/>
          </p:cNvSpPr>
          <p:nvPr userDrawn="1">
            <p:ph type="title"/>
          </p:nvPr>
        </p:nvSpPr>
        <p:spPr>
          <a:xfrm>
            <a:off x="640080" y="365124"/>
            <a:ext cx="109728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C2BD162-260B-459B-AFCC-55DA16A13613}"/>
              </a:ext>
            </a:extLst>
          </p:cNvPr>
          <p:cNvSpPr>
            <a:spLocks noGrp="1"/>
          </p:cNvSpPr>
          <p:nvPr userDrawn="1">
            <p:ph type="body" idx="1"/>
          </p:nvPr>
        </p:nvSpPr>
        <p:spPr>
          <a:xfrm>
            <a:off x="640080" y="1825625"/>
            <a:ext cx="10972800" cy="40233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D608DB3-8625-42CD-B269-7A764B719C70}"/>
              </a:ext>
            </a:extLst>
          </p:cNvPr>
          <p:cNvSpPr>
            <a:spLocks noGrp="1"/>
          </p:cNvSpPr>
          <p:nvPr userDrawn="1">
            <p:ph type="sldNum" sz="quarter" idx="4"/>
          </p:nvPr>
        </p:nvSpPr>
        <p:spPr>
          <a:xfrm>
            <a:off x="11083564" y="217034"/>
            <a:ext cx="874486" cy="365125"/>
          </a:xfrm>
          <a:prstGeom prst="rect">
            <a:avLst/>
          </a:prstGeom>
        </p:spPr>
        <p:txBody>
          <a:bodyPr vert="horz" lIns="91440" tIns="45720" rIns="91440" bIns="45720" rtlCol="0" anchor="t" anchorCtr="0"/>
          <a:lstStyle>
            <a:lvl1pPr algn="r">
              <a:defRPr sz="800" b="0">
                <a:solidFill>
                  <a:schemeClr val="bg1"/>
                </a:solidFill>
                <a:latin typeface="Arial" panose="020B0604020202020204" pitchFamily="34" charset="0"/>
                <a:cs typeface="Arial" panose="020B0604020202020204" pitchFamily="34" charset="0"/>
              </a:defRPr>
            </a:lvl1pPr>
          </a:lstStyle>
          <a:p>
            <a:r>
              <a:rPr lang="en-US" dirty="0"/>
              <a:t>PAGE </a:t>
            </a:r>
            <a:fld id="{BE33F7A0-71F0-446B-9DE8-6D75BE64EE0F}" type="slidenum">
              <a:rPr lang="en-US" smtClean="0"/>
              <a:pPr/>
              <a:t>‹#›</a:t>
            </a:fld>
            <a:endParaRPr lang="en-US" dirty="0"/>
          </a:p>
        </p:txBody>
      </p:sp>
      <p:pic>
        <p:nvPicPr>
          <p:cNvPr id="15" name="Picture 14">
            <a:extLst>
              <a:ext uri="{FF2B5EF4-FFF2-40B4-BE49-F238E27FC236}">
                <a16:creationId xmlns:a16="http://schemas.microsoft.com/office/drawing/2014/main" id="{32823C6C-73E3-42A3-83A3-6A4C934D2334}"/>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3" y="6238559"/>
            <a:ext cx="12198070" cy="628962"/>
          </a:xfrm>
          <a:prstGeom prst="rect">
            <a:avLst/>
          </a:prstGeom>
        </p:spPr>
      </p:pic>
      <p:sp>
        <p:nvSpPr>
          <p:cNvPr id="4" name="TextBox 3">
            <a:extLst>
              <a:ext uri="{FF2B5EF4-FFF2-40B4-BE49-F238E27FC236}">
                <a16:creationId xmlns:a16="http://schemas.microsoft.com/office/drawing/2014/main" id="{3C84D898-A908-4F9B-8BFC-D0A350053FE5}"/>
              </a:ext>
            </a:extLst>
          </p:cNvPr>
          <p:cNvSpPr txBox="1"/>
          <p:nvPr userDrawn="1"/>
        </p:nvSpPr>
        <p:spPr>
          <a:xfrm>
            <a:off x="3275950" y="6446454"/>
            <a:ext cx="696546" cy="92333"/>
          </a:xfrm>
          <a:prstGeom prst="rect">
            <a:avLst/>
          </a:prstGeom>
          <a:noFill/>
        </p:spPr>
        <p:txBody>
          <a:bodyPr wrap="square" lIns="0" tIns="0" rIns="0" bIns="0" rtlCol="0">
            <a:spAutoFit/>
          </a:bodyPr>
          <a:lstStyle/>
          <a:p>
            <a:r>
              <a:rPr lang="en-US" sz="600" b="1" dirty="0">
                <a:solidFill>
                  <a:srgbClr val="002557"/>
                </a:solidFill>
              </a:rPr>
              <a:t>PRESENTED BY:</a:t>
            </a:r>
          </a:p>
        </p:txBody>
      </p:sp>
    </p:spTree>
    <p:extLst>
      <p:ext uri="{BB962C8B-B14F-4D97-AF65-F5344CB8AC3E}">
        <p14:creationId xmlns:p14="http://schemas.microsoft.com/office/powerpoint/2010/main" val="4101268091"/>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2" r:id="rId3"/>
    <p:sldLayoutId id="2147483655" r:id="rId4"/>
    <p:sldLayoutId id="2147483664" r:id="rId5"/>
    <p:sldLayoutId id="2147483665" r:id="rId6"/>
    <p:sldLayoutId id="2147483666" r:id="rId7"/>
    <p:sldLayoutId id="2147483669" r:id="rId8"/>
    <p:sldLayoutId id="2147483670" r:id="rId9"/>
    <p:sldLayoutId id="2147483671" r:id="rId10"/>
    <p:sldLayoutId id="2147483672" r:id="rId11"/>
    <p:sldLayoutId id="2147483673" r:id="rId12"/>
    <p:sldLayoutId id="2147483674" r:id="rId13"/>
  </p:sldLayoutIdLst>
  <p:hf hdr="0" dt="0"/>
  <p:txStyles>
    <p:title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33.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customXml" Target="../ink/ink22.xml"/><Relationship Id="rId21" Type="http://schemas.openxmlformats.org/officeDocument/2006/relationships/image" Target="NULL"/><Relationship Id="rId34" Type="http://schemas.openxmlformats.org/officeDocument/2006/relationships/customXml" Target="../ink/ink19.xml"/><Relationship Id="rId42" Type="http://schemas.openxmlformats.org/officeDocument/2006/relationships/image" Target="NULL"/><Relationship Id="rId7" Type="http://schemas.openxmlformats.org/officeDocument/2006/relationships/customXml" Target="../ink/ink2.xml"/><Relationship Id="rId2" Type="http://schemas.openxmlformats.org/officeDocument/2006/relationships/slideLayout" Target="../slideLayouts/slideLayout1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customXml" Target="../ink/ink15.xml"/><Relationship Id="rId1" Type="http://schemas.openxmlformats.org/officeDocument/2006/relationships/tags" Target="../tags/tag5.xml"/><Relationship Id="rId6" Type="http://schemas.openxmlformats.org/officeDocument/2006/relationships/image" Target="NULL"/><Relationship Id="rId11" Type="http://schemas.openxmlformats.org/officeDocument/2006/relationships/customXml" Target="../ink/ink5.xml"/><Relationship Id="rId24" Type="http://schemas.openxmlformats.org/officeDocument/2006/relationships/customXml" Target="../ink/ink12.xml"/><Relationship Id="rId32" Type="http://schemas.openxmlformats.org/officeDocument/2006/relationships/customXml" Target="../ink/ink17.xml"/><Relationship Id="rId37" Type="http://schemas.openxmlformats.org/officeDocument/2006/relationships/customXml" Target="../ink/ink21.xml"/><Relationship Id="rId45" Type="http://schemas.openxmlformats.org/officeDocument/2006/relationships/customXml" Target="../ink/ink24.xml"/><Relationship Id="rId15" Type="http://schemas.openxmlformats.org/officeDocument/2006/relationships/image" Target="NULL"/><Relationship Id="rId23" Type="http://schemas.openxmlformats.org/officeDocument/2006/relationships/image" Target="NULL"/><Relationship Id="rId28" Type="http://schemas.openxmlformats.org/officeDocument/2006/relationships/customXml" Target="../ink/ink14.xml"/><Relationship Id="rId36" Type="http://schemas.openxmlformats.org/officeDocument/2006/relationships/image" Target="NULL"/><Relationship Id="rId10" Type="http://schemas.openxmlformats.org/officeDocument/2006/relationships/customXml" Target="../ink/ink4.xml"/><Relationship Id="rId19" Type="http://schemas.openxmlformats.org/officeDocument/2006/relationships/image" Target="NULL"/><Relationship Id="rId31" Type="http://schemas.openxmlformats.org/officeDocument/2006/relationships/customXml" Target="../ink/ink16.xml"/><Relationship Id="rId44" Type="http://schemas.openxmlformats.org/officeDocument/2006/relationships/image" Target="NULL"/><Relationship Id="rId4" Type="http://schemas.openxmlformats.org/officeDocument/2006/relationships/customXml" Target="../ink/ink1.xml"/><Relationship Id="rId9" Type="http://schemas.openxmlformats.org/officeDocument/2006/relationships/customXml" Target="../ink/ink3.xml"/><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NULL"/><Relationship Id="rId30" Type="http://schemas.openxmlformats.org/officeDocument/2006/relationships/image" Target="NULL"/><Relationship Id="rId35" Type="http://schemas.openxmlformats.org/officeDocument/2006/relationships/customXml" Target="../ink/ink20.xml"/><Relationship Id="rId43" Type="http://schemas.openxmlformats.org/officeDocument/2006/relationships/customXml" Target="../ink/ink23.xml"/><Relationship Id="rId8" Type="http://schemas.openxmlformats.org/officeDocument/2006/relationships/image" Target="NULL"/><Relationship Id="rId3" Type="http://schemas.openxmlformats.org/officeDocument/2006/relationships/notesSlide" Target="../notesSlides/notesSlide15.xml"/><Relationship Id="rId12" Type="http://schemas.openxmlformats.org/officeDocument/2006/relationships/customXml" Target="../ink/ink6.xml"/><Relationship Id="rId17" Type="http://schemas.openxmlformats.org/officeDocument/2006/relationships/image" Target="NULL"/><Relationship Id="rId25" Type="http://schemas.openxmlformats.org/officeDocument/2006/relationships/image" Target="NULL"/><Relationship Id="rId33" Type="http://schemas.openxmlformats.org/officeDocument/2006/relationships/customXml" Target="../ink/ink18.xml"/><Relationship Id="rId38" Type="http://schemas.openxmlformats.org/officeDocument/2006/relationships/image" Target="NULL"/><Relationship Id="rId46" Type="http://schemas.openxmlformats.org/officeDocument/2006/relationships/image" Target="NUL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8.xml"/><Relationship Id="rId4" Type="http://schemas.openxmlformats.org/officeDocument/2006/relationships/chart" Target="../charts/char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1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1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1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tags" Target="../tags/tag16.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BB0E6-A556-2FAC-7B58-A917B51D40CE}"/>
              </a:ext>
            </a:extLst>
          </p:cNvPr>
          <p:cNvSpPr>
            <a:spLocks noGrp="1"/>
          </p:cNvSpPr>
          <p:nvPr>
            <p:ph type="ctrTitle"/>
          </p:nvPr>
        </p:nvSpPr>
        <p:spPr>
          <a:xfrm>
            <a:off x="640080" y="974036"/>
            <a:ext cx="10972800" cy="2738356"/>
          </a:xfrm>
        </p:spPr>
        <p:txBody>
          <a:bodyPr>
            <a:noAutofit/>
          </a:bodyPr>
          <a:lstStyle/>
          <a:p>
            <a:pPr algn="ctr"/>
            <a:r>
              <a:rPr lang="en-US" sz="6000" dirty="0"/>
              <a:t> Treatment Intensification for Locally Advanced and BCR Prostate Cancer Patients</a:t>
            </a:r>
          </a:p>
        </p:txBody>
      </p:sp>
      <p:sp>
        <p:nvSpPr>
          <p:cNvPr id="4" name="Text Placeholder 3">
            <a:extLst>
              <a:ext uri="{FF2B5EF4-FFF2-40B4-BE49-F238E27FC236}">
                <a16:creationId xmlns:a16="http://schemas.microsoft.com/office/drawing/2014/main" id="{345C92C3-CE69-5552-7DBC-2378AD808FB9}"/>
              </a:ext>
            </a:extLst>
          </p:cNvPr>
          <p:cNvSpPr>
            <a:spLocks noGrp="1"/>
          </p:cNvSpPr>
          <p:nvPr>
            <p:ph type="body" sz="quarter" idx="14"/>
          </p:nvPr>
        </p:nvSpPr>
        <p:spPr>
          <a:xfrm>
            <a:off x="640080" y="4256362"/>
            <a:ext cx="10972800" cy="594131"/>
          </a:xfrm>
        </p:spPr>
        <p:txBody>
          <a:bodyPr/>
          <a:lstStyle/>
          <a:p>
            <a:pPr algn="ctr"/>
            <a:r>
              <a:rPr lang="en-US" sz="3200" dirty="0"/>
              <a:t>Neal Shore, MD, FACS</a:t>
            </a:r>
          </a:p>
        </p:txBody>
      </p:sp>
    </p:spTree>
    <p:extLst>
      <p:ext uri="{BB962C8B-B14F-4D97-AF65-F5344CB8AC3E}">
        <p14:creationId xmlns:p14="http://schemas.microsoft.com/office/powerpoint/2010/main" val="2326761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40080" y="365124"/>
            <a:ext cx="10972800" cy="892176"/>
          </a:xfrm>
        </p:spPr>
        <p:txBody>
          <a:bodyPr/>
          <a:lstStyle/>
          <a:p>
            <a:r>
              <a:rPr lang="fr-FR" dirty="0"/>
              <a:t>ATLAS trial design</a:t>
            </a:r>
          </a:p>
        </p:txBody>
      </p:sp>
      <p:sp>
        <p:nvSpPr>
          <p:cNvPr id="3" name="Espace réservé du pied de page 2"/>
          <p:cNvSpPr>
            <a:spLocks noGrp="1"/>
          </p:cNvSpPr>
          <p:nvPr>
            <p:ph type="ftr" sz="quarter" idx="11"/>
          </p:nvPr>
        </p:nvSpPr>
        <p:spPr/>
        <p:txBody>
          <a:bodyPr/>
          <a:lstStyle/>
          <a:p>
            <a:pPr>
              <a:defRPr/>
            </a:pPr>
            <a:endParaRPr lang="fr-FR" dirty="0"/>
          </a:p>
        </p:txBody>
      </p:sp>
      <p:pic>
        <p:nvPicPr>
          <p:cNvPr id="5" name="Picture 4">
            <a:extLst>
              <a:ext uri="{FF2B5EF4-FFF2-40B4-BE49-F238E27FC236}">
                <a16:creationId xmlns:a16="http://schemas.microsoft.com/office/drawing/2014/main" id="{1210776C-8AE8-481D-BB80-27D92BE3CEB3}"/>
              </a:ext>
            </a:extLst>
          </p:cNvPr>
          <p:cNvPicPr>
            <a:picLocks noChangeAspect="1"/>
          </p:cNvPicPr>
          <p:nvPr/>
        </p:nvPicPr>
        <p:blipFill rotWithShape="1">
          <a:blip r:embed="rId2"/>
          <a:srcRect b="39417"/>
          <a:stretch/>
        </p:blipFill>
        <p:spPr>
          <a:xfrm>
            <a:off x="1614690" y="1633350"/>
            <a:ext cx="8707438" cy="4154750"/>
          </a:xfrm>
          <a:prstGeom prst="rect">
            <a:avLst/>
          </a:prstGeom>
        </p:spPr>
      </p:pic>
      <p:sp>
        <p:nvSpPr>
          <p:cNvPr id="6" name="ZoneTexte 5"/>
          <p:cNvSpPr txBox="1"/>
          <p:nvPr/>
        </p:nvSpPr>
        <p:spPr>
          <a:xfrm>
            <a:off x="2009553" y="2179674"/>
            <a:ext cx="1794081" cy="369332"/>
          </a:xfrm>
          <a:prstGeom prst="rect">
            <a:avLst/>
          </a:prstGeom>
          <a:solidFill>
            <a:schemeClr val="accent1">
              <a:lumMod val="60000"/>
              <a:lumOff val="40000"/>
            </a:schemeClr>
          </a:solidFill>
        </p:spPr>
        <p:txBody>
          <a:bodyPr wrap="none" rtlCol="0">
            <a:spAutoFit/>
          </a:bodyPr>
          <a:lstStyle/>
          <a:p>
            <a:r>
              <a:rPr lang="fr-FR" dirty="0">
                <a:solidFill>
                  <a:schemeClr val="bg1"/>
                </a:solidFill>
              </a:rPr>
              <a:t>High-</a:t>
            </a:r>
            <a:r>
              <a:rPr lang="fr-FR" dirty="0" err="1">
                <a:solidFill>
                  <a:schemeClr val="bg1"/>
                </a:solidFill>
              </a:rPr>
              <a:t>risk</a:t>
            </a:r>
            <a:r>
              <a:rPr lang="fr-FR" dirty="0">
                <a:solidFill>
                  <a:schemeClr val="bg1"/>
                </a:solidFill>
              </a:rPr>
              <a:t> +/- N1</a:t>
            </a:r>
          </a:p>
        </p:txBody>
      </p:sp>
      <p:cxnSp>
        <p:nvCxnSpPr>
          <p:cNvPr id="7" name="Connecteur droit avec flèche 6"/>
          <p:cNvCxnSpPr/>
          <p:nvPr/>
        </p:nvCxnSpPr>
        <p:spPr>
          <a:xfrm>
            <a:off x="783640" y="2349025"/>
            <a:ext cx="64405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0509121" y="3094075"/>
            <a:ext cx="942887" cy="523220"/>
          </a:xfrm>
          <a:prstGeom prst="rect">
            <a:avLst/>
          </a:prstGeom>
          <a:noFill/>
        </p:spPr>
        <p:txBody>
          <a:bodyPr wrap="none" rtlCol="0">
            <a:spAutoFit/>
          </a:bodyPr>
          <a:lstStyle/>
          <a:p>
            <a:r>
              <a:rPr lang="fr-FR" sz="2800" b="1" dirty="0">
                <a:solidFill>
                  <a:schemeClr val="bg1"/>
                </a:solidFill>
              </a:rPr>
              <a:t>MFS</a:t>
            </a:r>
          </a:p>
        </p:txBody>
      </p:sp>
      <p:sp>
        <p:nvSpPr>
          <p:cNvPr id="9" name="ZoneTexte 8"/>
          <p:cNvSpPr txBox="1"/>
          <p:nvPr/>
        </p:nvSpPr>
        <p:spPr>
          <a:xfrm>
            <a:off x="245672" y="1679497"/>
            <a:ext cx="1075936" cy="369332"/>
          </a:xfrm>
          <a:prstGeom prst="rect">
            <a:avLst/>
          </a:prstGeom>
          <a:noFill/>
        </p:spPr>
        <p:txBody>
          <a:bodyPr wrap="none" rtlCol="0">
            <a:spAutoFit/>
          </a:bodyPr>
          <a:lstStyle/>
          <a:p>
            <a:r>
              <a:rPr lang="fr-FR" b="1" dirty="0">
                <a:solidFill>
                  <a:schemeClr val="bg1"/>
                </a:solidFill>
              </a:rPr>
              <a:t>N1=13%</a:t>
            </a:r>
          </a:p>
        </p:txBody>
      </p:sp>
    </p:spTree>
    <p:extLst>
      <p:ext uri="{BB962C8B-B14F-4D97-AF65-F5344CB8AC3E}">
        <p14:creationId xmlns:p14="http://schemas.microsoft.com/office/powerpoint/2010/main" val="1882029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3944C08-3E42-261C-391E-76315E247282}"/>
              </a:ext>
            </a:extLst>
          </p:cNvPr>
          <p:cNvSpPr txBox="1">
            <a:spLocks/>
          </p:cNvSpPr>
          <p:nvPr/>
        </p:nvSpPr>
        <p:spPr>
          <a:xfrm>
            <a:off x="963469" y="1649450"/>
            <a:ext cx="10515600" cy="4771354"/>
          </a:xfrm>
          <a:prstGeom prst="rect">
            <a:avLst/>
          </a:prstGeom>
        </p:spPr>
        <p:txBody>
          <a:bodyPr>
            <a:normAutofit/>
          </a:bodyPr>
          <a:lstStyle>
            <a:lvl1pPr marL="342900" indent="-342900" algn="l" defTabSz="457200" rtl="0" eaLnBrk="1" fontAlgn="base" hangingPunct="1">
              <a:spcBef>
                <a:spcPct val="20000"/>
              </a:spcBef>
              <a:spcAft>
                <a:spcPct val="0"/>
              </a:spcAft>
              <a:buFont typeface="Arial" charset="0"/>
              <a:buChar char="•"/>
              <a:defRPr sz="3200" kern="1200">
                <a:solidFill>
                  <a:srgbClr val="7C6A55"/>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400" b="1"/>
              <a:t>			</a:t>
            </a:r>
            <a:endParaRPr lang="en-AU" sz="2400" b="1" dirty="0"/>
          </a:p>
        </p:txBody>
      </p:sp>
      <p:sp>
        <p:nvSpPr>
          <p:cNvPr id="3" name="Rectangle 3">
            <a:extLst>
              <a:ext uri="{FF2B5EF4-FFF2-40B4-BE49-F238E27FC236}">
                <a16:creationId xmlns:a16="http://schemas.microsoft.com/office/drawing/2014/main" id="{2301666E-01A2-3FDE-41FC-3BD09B16156E}"/>
              </a:ext>
            </a:extLst>
          </p:cNvPr>
          <p:cNvSpPr txBox="1">
            <a:spLocks noChangeArrowheads="1"/>
          </p:cNvSpPr>
          <p:nvPr/>
        </p:nvSpPr>
        <p:spPr bwMode="auto">
          <a:xfrm>
            <a:off x="963469" y="2353080"/>
            <a:ext cx="2808288" cy="2784002"/>
          </a:xfrm>
          <a:prstGeom prst="rect">
            <a:avLst/>
          </a:prstGeom>
          <a:noFill/>
          <a:ln w="9525">
            <a:noFill/>
            <a:miter lim="800000"/>
            <a:headEnd/>
            <a:tailEnd/>
          </a:ln>
        </p:spPr>
        <p:txBody>
          <a:bodyPr anchor="ctr">
            <a:prstTxWarp prst="textNoShape">
              <a:avLst/>
            </a:prstTxWarp>
          </a:bodyPr>
          <a:lstStyle/>
          <a:p>
            <a:pPr marL="342900" indent="-342900">
              <a:spcBef>
                <a:spcPct val="20000"/>
              </a:spcBef>
            </a:pPr>
            <a:r>
              <a:rPr lang="en-AU" sz="1800" b="1" dirty="0">
                <a:solidFill>
                  <a:schemeClr val="bg1"/>
                </a:solidFill>
              </a:rPr>
              <a:t>Eligibility</a:t>
            </a:r>
          </a:p>
          <a:p>
            <a:pPr marL="342900" indent="-342900">
              <a:spcBef>
                <a:spcPct val="20000"/>
              </a:spcBef>
            </a:pPr>
            <a:r>
              <a:rPr lang="en-AU" sz="1400" dirty="0">
                <a:solidFill>
                  <a:schemeClr val="bg1"/>
                </a:solidFill>
              </a:rPr>
              <a:t>Localized prostate cancer</a:t>
            </a:r>
          </a:p>
          <a:p>
            <a:pPr marL="342900" indent="-342900">
              <a:spcBef>
                <a:spcPct val="20000"/>
              </a:spcBef>
            </a:pPr>
            <a:r>
              <a:rPr lang="en-AU" sz="1400" dirty="0">
                <a:solidFill>
                  <a:schemeClr val="bg1"/>
                </a:solidFill>
              </a:rPr>
              <a:t>High risk of recurrence</a:t>
            </a:r>
          </a:p>
          <a:p>
            <a:pPr marL="342900" indent="-342900">
              <a:spcBef>
                <a:spcPct val="20000"/>
              </a:spcBef>
            </a:pPr>
            <a:r>
              <a:rPr lang="en-AU" sz="1400" dirty="0">
                <a:solidFill>
                  <a:schemeClr val="bg1"/>
                </a:solidFill>
              </a:rPr>
              <a:t>Suitable for EBRT</a:t>
            </a:r>
          </a:p>
          <a:p>
            <a:pPr marL="342900" indent="-342900">
              <a:spcBef>
                <a:spcPct val="20000"/>
              </a:spcBef>
            </a:pPr>
            <a:endParaRPr lang="en-AU" sz="1800" dirty="0">
              <a:solidFill>
                <a:schemeClr val="bg1"/>
              </a:solidFill>
            </a:endParaRPr>
          </a:p>
          <a:p>
            <a:pPr marL="342900" indent="-342900">
              <a:spcBef>
                <a:spcPct val="20000"/>
              </a:spcBef>
            </a:pPr>
            <a:r>
              <a:rPr lang="en-AU" sz="1800" b="1" dirty="0">
                <a:solidFill>
                  <a:schemeClr val="bg1"/>
                </a:solidFill>
              </a:rPr>
              <a:t>Stratification</a:t>
            </a:r>
          </a:p>
          <a:p>
            <a:pPr marL="342900" indent="-342900">
              <a:spcBef>
                <a:spcPct val="20000"/>
              </a:spcBef>
            </a:pPr>
            <a:r>
              <a:rPr lang="en-AU" sz="1400" dirty="0">
                <a:solidFill>
                  <a:schemeClr val="bg1"/>
                </a:solidFill>
              </a:rPr>
              <a:t>Gleason score 8-10</a:t>
            </a:r>
          </a:p>
          <a:p>
            <a:pPr marL="342900" indent="-342900">
              <a:spcBef>
                <a:spcPct val="20000"/>
              </a:spcBef>
            </a:pPr>
            <a:r>
              <a:rPr lang="en-AU" sz="1400" dirty="0">
                <a:solidFill>
                  <a:schemeClr val="bg1"/>
                </a:solidFill>
              </a:rPr>
              <a:t>T3-4 disease</a:t>
            </a:r>
          </a:p>
          <a:p>
            <a:pPr marL="342900" indent="-342900">
              <a:spcBef>
                <a:spcPct val="20000"/>
              </a:spcBef>
            </a:pPr>
            <a:r>
              <a:rPr lang="en-AU" sz="1400" dirty="0">
                <a:solidFill>
                  <a:schemeClr val="bg1"/>
                </a:solidFill>
              </a:rPr>
              <a:t>N1 disease</a:t>
            </a:r>
          </a:p>
          <a:p>
            <a:pPr marL="342900" indent="-342900">
              <a:spcBef>
                <a:spcPct val="20000"/>
              </a:spcBef>
            </a:pPr>
            <a:r>
              <a:rPr lang="en-AU" sz="1400" dirty="0">
                <a:solidFill>
                  <a:schemeClr val="bg1"/>
                </a:solidFill>
              </a:rPr>
              <a:t>PSA ≥20 </a:t>
            </a:r>
            <a:r>
              <a:rPr lang="en-AU" sz="1400" dirty="0" err="1">
                <a:solidFill>
                  <a:schemeClr val="bg1"/>
                </a:solidFill>
              </a:rPr>
              <a:t>ng</a:t>
            </a:r>
            <a:r>
              <a:rPr lang="en-AU" sz="1400" dirty="0">
                <a:solidFill>
                  <a:schemeClr val="bg1"/>
                </a:solidFill>
              </a:rPr>
              <a:t>/mL</a:t>
            </a:r>
          </a:p>
          <a:p>
            <a:pPr marL="342900" indent="-342900">
              <a:spcBef>
                <a:spcPct val="20000"/>
              </a:spcBef>
            </a:pPr>
            <a:r>
              <a:rPr lang="en-AU" sz="1400" dirty="0">
                <a:solidFill>
                  <a:schemeClr val="bg1"/>
                </a:solidFill>
              </a:rPr>
              <a:t>Brachytherapy boost</a:t>
            </a:r>
          </a:p>
          <a:p>
            <a:pPr marL="342900" indent="-342900">
              <a:spcBef>
                <a:spcPct val="20000"/>
              </a:spcBef>
            </a:pPr>
            <a:r>
              <a:rPr lang="en-AU" sz="1400" dirty="0">
                <a:solidFill>
                  <a:schemeClr val="bg1"/>
                </a:solidFill>
              </a:rPr>
              <a:t>Pelvic nodal RT</a:t>
            </a:r>
          </a:p>
          <a:p>
            <a:pPr marL="342900" indent="-342900">
              <a:spcBef>
                <a:spcPct val="20000"/>
              </a:spcBef>
            </a:pPr>
            <a:r>
              <a:rPr lang="en-AU" sz="1400" dirty="0">
                <a:solidFill>
                  <a:schemeClr val="bg1"/>
                </a:solidFill>
              </a:rPr>
              <a:t>Study Site</a:t>
            </a:r>
            <a:endParaRPr lang="en-US" sz="1800" dirty="0">
              <a:solidFill>
                <a:schemeClr val="bg1"/>
              </a:solidFill>
            </a:endParaRPr>
          </a:p>
        </p:txBody>
      </p:sp>
      <p:grpSp>
        <p:nvGrpSpPr>
          <p:cNvPr id="4" name="Group 26">
            <a:extLst>
              <a:ext uri="{FF2B5EF4-FFF2-40B4-BE49-F238E27FC236}">
                <a16:creationId xmlns:a16="http://schemas.microsoft.com/office/drawing/2014/main" id="{A776C67E-8C89-C825-A6BF-21238E81A4ED}"/>
              </a:ext>
            </a:extLst>
          </p:cNvPr>
          <p:cNvGrpSpPr>
            <a:grpSpLocks/>
          </p:cNvGrpSpPr>
          <p:nvPr/>
        </p:nvGrpSpPr>
        <p:grpSpPr bwMode="auto">
          <a:xfrm>
            <a:off x="2679426" y="1853420"/>
            <a:ext cx="8860504" cy="3917337"/>
            <a:chOff x="1391164" y="1899865"/>
            <a:chExt cx="8751656" cy="3435039"/>
          </a:xfrm>
        </p:grpSpPr>
        <p:grpSp>
          <p:nvGrpSpPr>
            <p:cNvPr id="5" name="Group 20">
              <a:extLst>
                <a:ext uri="{FF2B5EF4-FFF2-40B4-BE49-F238E27FC236}">
                  <a16:creationId xmlns:a16="http://schemas.microsoft.com/office/drawing/2014/main" id="{7B3A89FD-D186-FCE7-71B8-387B183A6C4E}"/>
                </a:ext>
              </a:extLst>
            </p:cNvPr>
            <p:cNvGrpSpPr>
              <a:grpSpLocks/>
            </p:cNvGrpSpPr>
            <p:nvPr/>
          </p:nvGrpSpPr>
          <p:grpSpPr bwMode="auto">
            <a:xfrm>
              <a:off x="1391164" y="1899865"/>
              <a:ext cx="8751656" cy="3435039"/>
              <a:chOff x="1391164" y="1899865"/>
              <a:chExt cx="8751656" cy="3435039"/>
            </a:xfrm>
          </p:grpSpPr>
          <p:sp>
            <p:nvSpPr>
              <p:cNvPr id="8" name="Text Box 4">
                <a:extLst>
                  <a:ext uri="{FF2B5EF4-FFF2-40B4-BE49-F238E27FC236}">
                    <a16:creationId xmlns:a16="http://schemas.microsoft.com/office/drawing/2014/main" id="{5DC38452-D411-1558-DA36-3BBE6D134780}"/>
                  </a:ext>
                </a:extLst>
              </p:cNvPr>
              <p:cNvSpPr txBox="1">
                <a:spLocks noChangeArrowheads="1"/>
              </p:cNvSpPr>
              <p:nvPr/>
            </p:nvSpPr>
            <p:spPr bwMode="auto">
              <a:xfrm>
                <a:off x="2987655" y="2503382"/>
                <a:ext cx="3889152" cy="647721"/>
              </a:xfrm>
              <a:prstGeom prst="rect">
                <a:avLst/>
              </a:prstGeom>
              <a:noFill/>
              <a:ln w="9525">
                <a:solidFill>
                  <a:schemeClr val="accent2"/>
                </a:solidFill>
                <a:miter lim="800000"/>
                <a:headEnd/>
                <a:tailEnd/>
              </a:ln>
              <a:effec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AU" altLang="en-US" sz="1400" dirty="0">
                    <a:solidFill>
                      <a:schemeClr val="bg1"/>
                    </a:solidFill>
                    <a:latin typeface="+mn-lt"/>
                    <a:ea typeface="ＭＳ Ｐゴシック" charset="0"/>
                    <a:cs typeface="ＭＳ Ｐゴシック" charset="0"/>
                  </a:rPr>
                  <a:t>Enzalutamide 160mg daily for 24 months</a:t>
                </a:r>
                <a:br>
                  <a:rPr lang="en-AU" altLang="en-US" sz="1400" dirty="0">
                    <a:solidFill>
                      <a:schemeClr val="bg1"/>
                    </a:solidFill>
                    <a:latin typeface="+mn-lt"/>
                    <a:ea typeface="ＭＳ Ｐゴシック" charset="0"/>
                    <a:cs typeface="ＭＳ Ｐゴシック" charset="0"/>
                  </a:rPr>
                </a:br>
                <a:r>
                  <a:rPr lang="en-AU" altLang="en-US" sz="1400" dirty="0">
                    <a:solidFill>
                      <a:schemeClr val="bg1"/>
                    </a:solidFill>
                    <a:latin typeface="+mn-lt"/>
                    <a:ea typeface="ＭＳ Ｐゴシック" charset="0"/>
                    <a:cs typeface="ＭＳ Ｐゴシック" charset="0"/>
                  </a:rPr>
                  <a:t>+ LHRHA for 24 months</a:t>
                </a:r>
                <a:br>
                  <a:rPr lang="en-AU" altLang="en-US" sz="1400" dirty="0">
                    <a:solidFill>
                      <a:schemeClr val="bg1"/>
                    </a:solidFill>
                    <a:latin typeface="+mn-lt"/>
                    <a:ea typeface="ＭＳ Ｐゴシック" charset="0"/>
                    <a:cs typeface="ＭＳ Ｐゴシック" charset="0"/>
                  </a:rPr>
                </a:br>
                <a:r>
                  <a:rPr lang="en-AU" altLang="en-US" sz="1400" dirty="0">
                    <a:solidFill>
                      <a:schemeClr val="bg1"/>
                    </a:solidFill>
                    <a:latin typeface="+mn-lt"/>
                    <a:ea typeface="ＭＳ Ｐゴシック" charset="0"/>
                    <a:cs typeface="ＭＳ Ｐゴシック" charset="0"/>
                  </a:rPr>
                  <a:t>+ RT starting after 16 weeks ± </a:t>
                </a:r>
                <a:r>
                  <a:rPr lang="en-AU" altLang="en-US" sz="1400" dirty="0" err="1">
                    <a:solidFill>
                      <a:schemeClr val="bg1"/>
                    </a:solidFill>
                    <a:latin typeface="+mn-lt"/>
                    <a:ea typeface="ＭＳ Ｐゴシック" charset="0"/>
                    <a:cs typeface="ＭＳ Ｐゴシック" charset="0"/>
                  </a:rPr>
                  <a:t>brachy</a:t>
                </a:r>
                <a:r>
                  <a:rPr lang="en-AU" altLang="en-US" sz="1400" dirty="0">
                    <a:solidFill>
                      <a:schemeClr val="bg1"/>
                    </a:solidFill>
                    <a:latin typeface="+mn-lt"/>
                    <a:ea typeface="ＭＳ Ｐゴシック" charset="0"/>
                    <a:cs typeface="ＭＳ Ｐゴシック" charset="0"/>
                  </a:rPr>
                  <a:t> ± nodal</a:t>
                </a:r>
              </a:p>
            </p:txBody>
          </p:sp>
          <p:sp>
            <p:nvSpPr>
              <p:cNvPr id="9" name="Text Box 6">
                <a:extLst>
                  <a:ext uri="{FF2B5EF4-FFF2-40B4-BE49-F238E27FC236}">
                    <a16:creationId xmlns:a16="http://schemas.microsoft.com/office/drawing/2014/main" id="{F8FFA212-31F8-49E1-D0FE-C3CC1B8E4116}"/>
                  </a:ext>
                </a:extLst>
              </p:cNvPr>
              <p:cNvSpPr txBox="1">
                <a:spLocks noChangeArrowheads="1"/>
              </p:cNvSpPr>
              <p:nvPr/>
            </p:nvSpPr>
            <p:spPr bwMode="auto">
              <a:xfrm>
                <a:off x="2019336" y="3165230"/>
                <a:ext cx="647663" cy="728686"/>
              </a:xfrm>
              <a:prstGeom prst="rect">
                <a:avLst/>
              </a:prstGeom>
              <a:noFill/>
              <a:ln w="9525">
                <a:noFill/>
                <a:miter lim="800000"/>
                <a:headEnd/>
                <a:tailEnd/>
              </a:ln>
            </p:spPr>
            <p:txBody>
              <a:bodyPr>
                <a:prstTxWarp prst="textNoShape">
                  <a:avLst/>
                </a:prstTxWarp>
                <a:spAutoFit/>
              </a:bodyPr>
              <a:lstStyle/>
              <a:p>
                <a:pPr>
                  <a:spcBef>
                    <a:spcPct val="50000"/>
                  </a:spcBef>
                </a:pPr>
                <a:r>
                  <a:rPr lang="en-AU" sz="4800">
                    <a:solidFill>
                      <a:schemeClr val="bg1"/>
                    </a:solidFill>
                    <a:latin typeface="Arial" pitchFamily="84" charset="0"/>
                    <a:ea typeface="Arial" pitchFamily="84" charset="0"/>
                    <a:cs typeface="Arial" pitchFamily="84" charset="0"/>
                  </a:rPr>
                  <a:t>®</a:t>
                </a:r>
                <a:endParaRPr lang="en-US" sz="4800">
                  <a:solidFill>
                    <a:schemeClr val="bg1"/>
                  </a:solidFill>
                  <a:latin typeface="Arial" pitchFamily="84" charset="0"/>
                  <a:ea typeface="Arial" pitchFamily="84" charset="0"/>
                  <a:cs typeface="Arial" pitchFamily="84" charset="0"/>
                </a:endParaRPr>
              </a:p>
            </p:txBody>
          </p:sp>
          <p:sp>
            <p:nvSpPr>
              <p:cNvPr id="10" name="Rectangle 7">
                <a:extLst>
                  <a:ext uri="{FF2B5EF4-FFF2-40B4-BE49-F238E27FC236}">
                    <a16:creationId xmlns:a16="http://schemas.microsoft.com/office/drawing/2014/main" id="{51CE6EDF-810A-472E-D689-322846711D1A}"/>
                  </a:ext>
                </a:extLst>
              </p:cNvPr>
              <p:cNvSpPr>
                <a:spLocks noChangeArrowheads="1"/>
              </p:cNvSpPr>
              <p:nvPr/>
            </p:nvSpPr>
            <p:spPr bwMode="auto">
              <a:xfrm>
                <a:off x="7107041" y="2366319"/>
                <a:ext cx="3035779" cy="2252169"/>
              </a:xfrm>
              <a:prstGeom prst="rect">
                <a:avLst/>
              </a:prstGeom>
              <a:noFill/>
              <a:ln>
                <a:noFill/>
              </a:ln>
              <a:effectLst/>
            </p:spPr>
            <p:txBody>
              <a:bodyPr anchor="ctr"/>
              <a:lstStyle>
                <a:lvl1pPr marL="609600" indent="-6096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AU" altLang="en-US" sz="1800" b="1" dirty="0">
                    <a:solidFill>
                      <a:schemeClr val="bg1"/>
                    </a:solidFill>
                    <a:latin typeface="+mn-lt"/>
                    <a:ea typeface="ＭＳ Ｐゴシック" charset="0"/>
                    <a:cs typeface="ＭＳ Ｐゴシック" charset="0"/>
                  </a:rPr>
                  <a:t>Endpoints</a:t>
                </a:r>
              </a:p>
              <a:p>
                <a:pPr eaLnBrk="1" hangingPunct="1">
                  <a:buFontTx/>
                  <a:buNone/>
                  <a:defRPr/>
                </a:pPr>
                <a:r>
                  <a:rPr lang="en-AU" altLang="en-US" sz="1400" b="1" dirty="0">
                    <a:solidFill>
                      <a:schemeClr val="bg1"/>
                    </a:solidFill>
                    <a:latin typeface="+mn-lt"/>
                    <a:ea typeface="ＭＳ Ｐゴシック" charset="0"/>
                    <a:cs typeface="ＭＳ Ｐゴシック" charset="0"/>
                  </a:rPr>
                  <a:t>Metastasis-free survival (primary)</a:t>
                </a:r>
              </a:p>
              <a:p>
                <a:pPr eaLnBrk="1" hangingPunct="1">
                  <a:buFontTx/>
                  <a:buNone/>
                  <a:defRPr/>
                </a:pPr>
                <a:r>
                  <a:rPr lang="en-AU" altLang="en-US" sz="1400" dirty="0">
                    <a:solidFill>
                      <a:schemeClr val="bg1"/>
                    </a:solidFill>
                    <a:latin typeface="+mn-lt"/>
                    <a:ea typeface="ＭＳ Ｐゴシック" charset="0"/>
                    <a:cs typeface="ＭＳ Ｐゴシック" charset="0"/>
                  </a:rPr>
                  <a:t>Overall survival</a:t>
                </a:r>
              </a:p>
              <a:p>
                <a:pPr eaLnBrk="1" hangingPunct="1">
                  <a:buFontTx/>
                  <a:buNone/>
                  <a:defRPr/>
                </a:pPr>
                <a:r>
                  <a:rPr lang="en-AU" altLang="en-US" sz="1400" dirty="0">
                    <a:solidFill>
                      <a:schemeClr val="bg1"/>
                    </a:solidFill>
                    <a:latin typeface="+mn-lt"/>
                  </a:rPr>
                  <a:t>Cause specific survival</a:t>
                </a:r>
                <a:endParaRPr lang="en-AU" altLang="en-US" sz="1400" dirty="0">
                  <a:solidFill>
                    <a:schemeClr val="bg1"/>
                  </a:solidFill>
                  <a:latin typeface="+mn-lt"/>
                  <a:ea typeface="ＭＳ Ｐゴシック" charset="0"/>
                  <a:cs typeface="ＭＳ Ｐゴシック" charset="0"/>
                </a:endParaRPr>
              </a:p>
              <a:p>
                <a:pPr eaLnBrk="1" hangingPunct="1">
                  <a:buFontTx/>
                  <a:buNone/>
                  <a:defRPr/>
                </a:pPr>
                <a:r>
                  <a:rPr lang="en-AU" altLang="en-US" sz="1400" dirty="0">
                    <a:solidFill>
                      <a:schemeClr val="bg1"/>
                    </a:solidFill>
                    <a:latin typeface="+mn-lt"/>
                    <a:ea typeface="ＭＳ Ｐゴシック" charset="0"/>
                    <a:cs typeface="ＭＳ Ｐゴシック" charset="0"/>
                  </a:rPr>
                  <a:t>PSA progression free survival</a:t>
                </a:r>
              </a:p>
              <a:p>
                <a:pPr eaLnBrk="1" hangingPunct="1">
                  <a:buFontTx/>
                  <a:buNone/>
                  <a:defRPr/>
                </a:pPr>
                <a:r>
                  <a:rPr lang="en-AU" altLang="en-US" sz="1400" dirty="0">
                    <a:solidFill>
                      <a:schemeClr val="bg1"/>
                    </a:solidFill>
                    <a:latin typeface="+mn-lt"/>
                    <a:ea typeface="ＭＳ Ｐゴシック" charset="0"/>
                    <a:cs typeface="ＭＳ Ｐゴシック" charset="0"/>
                  </a:rPr>
                  <a:t>Clinical progression free survival</a:t>
                </a:r>
              </a:p>
              <a:p>
                <a:pPr eaLnBrk="1" hangingPunct="1">
                  <a:buFontTx/>
                  <a:buNone/>
                  <a:defRPr/>
                </a:pPr>
                <a:r>
                  <a:rPr lang="en-AU" altLang="en-US" sz="1400" dirty="0">
                    <a:solidFill>
                      <a:schemeClr val="bg1"/>
                    </a:solidFill>
                    <a:latin typeface="+mn-lt"/>
                    <a:ea typeface="ＭＳ Ｐゴシック" charset="0"/>
                    <a:cs typeface="ＭＳ Ｐゴシック" charset="0"/>
                  </a:rPr>
                  <a:t>Castration-resistance</a:t>
                </a:r>
              </a:p>
              <a:p>
                <a:pPr eaLnBrk="1" hangingPunct="1">
                  <a:buFontTx/>
                  <a:buNone/>
                  <a:defRPr/>
                </a:pPr>
                <a:r>
                  <a:rPr lang="en-AU" altLang="en-US" sz="1400" dirty="0">
                    <a:solidFill>
                      <a:schemeClr val="bg1"/>
                    </a:solidFill>
                    <a:latin typeface="+mn-lt"/>
                    <a:ea typeface="ＭＳ Ｐゴシック" charset="0"/>
                    <a:cs typeface="ＭＳ Ｐゴシック" charset="0"/>
                  </a:rPr>
                  <a:t>Health related quality of life</a:t>
                </a:r>
              </a:p>
              <a:p>
                <a:pPr eaLnBrk="1" hangingPunct="1">
                  <a:buFontTx/>
                  <a:buNone/>
                  <a:defRPr/>
                </a:pPr>
                <a:r>
                  <a:rPr lang="en-AU" altLang="en-US" sz="1400" dirty="0">
                    <a:solidFill>
                      <a:schemeClr val="bg1"/>
                    </a:solidFill>
                    <a:latin typeface="+mn-lt"/>
                    <a:ea typeface="ＭＳ Ｐゴシック" charset="0"/>
                    <a:cs typeface="ＭＳ Ｐゴシック" charset="0"/>
                  </a:rPr>
                  <a:t>Adverse events</a:t>
                </a:r>
              </a:p>
              <a:p>
                <a:pPr eaLnBrk="1" hangingPunct="1">
                  <a:buFontTx/>
                  <a:buNone/>
                  <a:defRPr/>
                </a:pPr>
                <a:r>
                  <a:rPr lang="en-AU" altLang="en-US" sz="1400" dirty="0">
                    <a:solidFill>
                      <a:schemeClr val="bg1"/>
                    </a:solidFill>
                    <a:latin typeface="+mn-lt"/>
                    <a:ea typeface="ＭＳ Ｐゴシック" charset="0"/>
                    <a:cs typeface="ＭＳ Ｐゴシック" charset="0"/>
                  </a:rPr>
                  <a:t>Incremental cost-effectiveness</a:t>
                </a:r>
              </a:p>
            </p:txBody>
          </p:sp>
          <p:sp>
            <p:nvSpPr>
              <p:cNvPr id="11" name="TextBox 1">
                <a:extLst>
                  <a:ext uri="{FF2B5EF4-FFF2-40B4-BE49-F238E27FC236}">
                    <a16:creationId xmlns:a16="http://schemas.microsoft.com/office/drawing/2014/main" id="{86D2A33A-7652-2463-689B-5F2584DADA49}"/>
                  </a:ext>
                </a:extLst>
              </p:cNvPr>
              <p:cNvSpPr txBox="1">
                <a:spLocks noChangeArrowheads="1"/>
              </p:cNvSpPr>
              <p:nvPr/>
            </p:nvSpPr>
            <p:spPr bwMode="auto">
              <a:xfrm>
                <a:off x="4183373" y="1899865"/>
                <a:ext cx="1874191" cy="269884"/>
              </a:xfrm>
              <a:prstGeom prst="rect">
                <a:avLst/>
              </a:prstGeom>
              <a:noFill/>
              <a:ln>
                <a:noFill/>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AU" altLang="en-US" sz="1400" dirty="0">
                    <a:solidFill>
                      <a:schemeClr val="bg1"/>
                    </a:solidFill>
                    <a:latin typeface="+mn-lt"/>
                    <a:ea typeface="ＭＳ Ｐゴシック" charset="0"/>
                    <a:cs typeface="ＭＳ Ｐゴシック" charset="0"/>
                  </a:rPr>
                  <a:t>n= 802 participants</a:t>
                </a:r>
              </a:p>
            </p:txBody>
          </p:sp>
          <p:sp>
            <p:nvSpPr>
              <p:cNvPr id="12" name="TextBox 2">
                <a:extLst>
                  <a:ext uri="{FF2B5EF4-FFF2-40B4-BE49-F238E27FC236}">
                    <a16:creationId xmlns:a16="http://schemas.microsoft.com/office/drawing/2014/main" id="{76F28595-649A-4668-D7C9-B20185591F55}"/>
                  </a:ext>
                </a:extLst>
              </p:cNvPr>
              <p:cNvSpPr txBox="1">
                <a:spLocks noChangeArrowheads="1"/>
              </p:cNvSpPr>
              <p:nvPr/>
            </p:nvSpPr>
            <p:spPr bwMode="auto">
              <a:xfrm>
                <a:off x="2700335" y="3420765"/>
                <a:ext cx="647663" cy="269884"/>
              </a:xfrm>
              <a:prstGeom prst="rect">
                <a:avLst/>
              </a:prstGeom>
              <a:no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AU" altLang="en-US" sz="1400" dirty="0">
                    <a:solidFill>
                      <a:schemeClr val="bg1"/>
                    </a:solidFill>
                    <a:latin typeface="+mn-lt"/>
                    <a:ea typeface="ＭＳ Ｐゴシック" charset="0"/>
                    <a:cs typeface="ＭＳ Ｐゴシック" charset="0"/>
                  </a:rPr>
                  <a:t>1:1</a:t>
                </a:r>
              </a:p>
            </p:txBody>
          </p:sp>
          <p:sp>
            <p:nvSpPr>
              <p:cNvPr id="13" name="TextBox 11">
                <a:extLst>
                  <a:ext uri="{FF2B5EF4-FFF2-40B4-BE49-F238E27FC236}">
                    <a16:creationId xmlns:a16="http://schemas.microsoft.com/office/drawing/2014/main" id="{13C64381-B286-EA0F-3980-B92CEF66C339}"/>
                  </a:ext>
                </a:extLst>
              </p:cNvPr>
              <p:cNvSpPr txBox="1">
                <a:spLocks noChangeArrowheads="1"/>
              </p:cNvSpPr>
              <p:nvPr/>
            </p:nvSpPr>
            <p:spPr bwMode="auto">
              <a:xfrm>
                <a:off x="1391164" y="5092009"/>
                <a:ext cx="8362471" cy="242895"/>
              </a:xfrm>
              <a:prstGeom prst="rect">
                <a:avLst/>
              </a:prstGeom>
              <a:no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AU" altLang="en-US" sz="1200" dirty="0">
                    <a:solidFill>
                      <a:schemeClr val="bg1"/>
                    </a:solidFill>
                    <a:latin typeface="+mn-lt"/>
                    <a:ea typeface="ＭＳ Ｐゴシック" charset="0"/>
                    <a:cs typeface="ＭＳ Ｐゴシック" charset="0"/>
                  </a:rPr>
                  <a:t>*Conventional Non-Steroidal Anti-Androgens: </a:t>
                </a:r>
                <a:r>
                  <a:rPr lang="en-AU" altLang="en-US" sz="1200" dirty="0" err="1">
                    <a:solidFill>
                      <a:schemeClr val="bg1"/>
                    </a:solidFill>
                    <a:latin typeface="+mn-lt"/>
                    <a:ea typeface="ＭＳ Ｐゴシック" charset="0"/>
                    <a:cs typeface="ＭＳ Ｐゴシック" charset="0"/>
                  </a:rPr>
                  <a:t>bicalutamide</a:t>
                </a:r>
                <a:r>
                  <a:rPr lang="en-AU" altLang="en-US" sz="1200" dirty="0">
                    <a:solidFill>
                      <a:schemeClr val="bg1"/>
                    </a:solidFill>
                    <a:latin typeface="+mn-lt"/>
                    <a:ea typeface="ＭＳ Ｐゴシック" charset="0"/>
                    <a:cs typeface="ＭＳ Ｐゴシック" charset="0"/>
                  </a:rPr>
                  <a:t> 50mg daily, </a:t>
                </a:r>
                <a:r>
                  <a:rPr lang="en-AU" altLang="en-US" sz="1200" dirty="0" err="1">
                    <a:solidFill>
                      <a:schemeClr val="bg1"/>
                    </a:solidFill>
                    <a:latin typeface="+mn-lt"/>
                    <a:ea typeface="ＭＳ Ｐゴシック" charset="0"/>
                    <a:cs typeface="ＭＳ Ｐゴシック" charset="0"/>
                  </a:rPr>
                  <a:t>nilutamide</a:t>
                </a:r>
                <a:r>
                  <a:rPr lang="en-AU" altLang="en-US" sz="1200" dirty="0">
                    <a:solidFill>
                      <a:schemeClr val="bg1"/>
                    </a:solidFill>
                    <a:latin typeface="+mn-lt"/>
                    <a:ea typeface="ＭＳ Ｐゴシック" charset="0"/>
                    <a:cs typeface="ＭＳ Ｐゴシック" charset="0"/>
                  </a:rPr>
                  <a:t> 150mg daily, or </a:t>
                </a:r>
                <a:r>
                  <a:rPr lang="en-AU" altLang="en-US" sz="1200" dirty="0" err="1">
                    <a:solidFill>
                      <a:schemeClr val="bg1"/>
                    </a:solidFill>
                    <a:latin typeface="+mn-lt"/>
                    <a:ea typeface="ＭＳ Ｐゴシック" charset="0"/>
                    <a:cs typeface="ＭＳ Ｐゴシック" charset="0"/>
                  </a:rPr>
                  <a:t>flutamide</a:t>
                </a:r>
                <a:r>
                  <a:rPr lang="en-AU" altLang="en-US" sz="1200" dirty="0">
                    <a:solidFill>
                      <a:schemeClr val="bg1"/>
                    </a:solidFill>
                    <a:latin typeface="+mn-lt"/>
                    <a:ea typeface="ＭＳ Ｐゴシック" charset="0"/>
                    <a:cs typeface="ＭＳ Ｐゴシック" charset="0"/>
                  </a:rPr>
                  <a:t> 250mg </a:t>
                </a:r>
                <a:r>
                  <a:rPr lang="en-AU" altLang="en-US" sz="1200" dirty="0" err="1">
                    <a:solidFill>
                      <a:schemeClr val="bg1"/>
                    </a:solidFill>
                    <a:latin typeface="+mn-lt"/>
                    <a:ea typeface="ＭＳ Ｐゴシック" charset="0"/>
                    <a:cs typeface="ＭＳ Ｐゴシック" charset="0"/>
                  </a:rPr>
                  <a:t>tid</a:t>
                </a:r>
                <a:endParaRPr lang="en-AU" altLang="en-US" sz="1200" dirty="0">
                  <a:solidFill>
                    <a:schemeClr val="bg1"/>
                  </a:solidFill>
                  <a:latin typeface="+mn-lt"/>
                  <a:ea typeface="ＭＳ Ｐゴシック" charset="0"/>
                  <a:cs typeface="ＭＳ Ｐゴシック" charset="0"/>
                </a:endParaRPr>
              </a:p>
            </p:txBody>
          </p:sp>
        </p:grpSp>
        <p:cxnSp>
          <p:nvCxnSpPr>
            <p:cNvPr id="6" name="Straight Connector 5">
              <a:extLst>
                <a:ext uri="{FF2B5EF4-FFF2-40B4-BE49-F238E27FC236}">
                  <a16:creationId xmlns:a16="http://schemas.microsoft.com/office/drawing/2014/main" id="{2F3FA569-39D2-6634-F76B-C4F5E7D50D37}"/>
                </a:ext>
              </a:extLst>
            </p:cNvPr>
            <p:cNvCxnSpPr/>
            <p:nvPr/>
          </p:nvCxnSpPr>
          <p:spPr>
            <a:xfrm>
              <a:off x="2483888" y="3644790"/>
              <a:ext cx="468285" cy="511241"/>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0D077E77-2209-5715-A9B4-E59A859DEBBC}"/>
                </a:ext>
              </a:extLst>
            </p:cNvPr>
            <p:cNvCxnSpPr>
              <a:cxnSpLocks/>
              <a:endCxn id="8" idx="1"/>
            </p:cNvCxnSpPr>
            <p:nvPr/>
          </p:nvCxnSpPr>
          <p:spPr>
            <a:xfrm flipV="1">
              <a:off x="2519370" y="2873191"/>
              <a:ext cx="468285" cy="547573"/>
            </a:xfrm>
            <a:prstGeom prst="line">
              <a:avLst/>
            </a:prstGeom>
            <a:ln>
              <a:solidFill>
                <a:schemeClr val="accent2"/>
              </a:solidFill>
            </a:ln>
          </p:spPr>
          <p:style>
            <a:lnRef idx="1">
              <a:schemeClr val="dk1"/>
            </a:lnRef>
            <a:fillRef idx="0">
              <a:schemeClr val="dk1"/>
            </a:fillRef>
            <a:effectRef idx="0">
              <a:schemeClr val="dk1"/>
            </a:effectRef>
            <a:fontRef idx="minor">
              <a:schemeClr val="tx1"/>
            </a:fontRef>
          </p:style>
        </p:cxnSp>
      </p:grpSp>
      <p:sp>
        <p:nvSpPr>
          <p:cNvPr id="14" name="Text Box 4">
            <a:extLst>
              <a:ext uri="{FF2B5EF4-FFF2-40B4-BE49-F238E27FC236}">
                <a16:creationId xmlns:a16="http://schemas.microsoft.com/office/drawing/2014/main" id="{8DFEEE9E-5AEB-ED61-A2EE-FCEB707CBF9E}"/>
              </a:ext>
            </a:extLst>
          </p:cNvPr>
          <p:cNvSpPr txBox="1">
            <a:spLocks noChangeArrowheads="1"/>
          </p:cNvSpPr>
          <p:nvPr/>
        </p:nvSpPr>
        <p:spPr bwMode="auto">
          <a:xfrm>
            <a:off x="4267816" y="4114157"/>
            <a:ext cx="3889375" cy="954107"/>
          </a:xfrm>
          <a:prstGeom prst="rect">
            <a:avLst/>
          </a:prstGeom>
          <a:noFill/>
          <a:ln w="9525">
            <a:solidFill>
              <a:schemeClr val="accent2"/>
            </a:solidFill>
            <a:miter lim="800000"/>
            <a:headEnd/>
            <a:tailEnd/>
          </a:ln>
          <a:effec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AU" altLang="en-US" sz="1400" dirty="0">
                <a:solidFill>
                  <a:schemeClr val="bg1"/>
                </a:solidFill>
                <a:latin typeface="+mn-lt"/>
                <a:ea typeface="ＭＳ Ｐゴシック" charset="0"/>
                <a:cs typeface="ＭＳ Ｐゴシック" charset="0"/>
              </a:rPr>
              <a:t>Conventional NSAA for 6 months</a:t>
            </a:r>
            <a:br>
              <a:rPr lang="en-AU" altLang="en-US" sz="1400" dirty="0">
                <a:solidFill>
                  <a:schemeClr val="bg1"/>
                </a:solidFill>
                <a:latin typeface="+mn-lt"/>
                <a:ea typeface="ＭＳ Ｐゴシック" charset="0"/>
                <a:cs typeface="ＭＳ Ｐゴシック" charset="0"/>
              </a:rPr>
            </a:br>
            <a:r>
              <a:rPr lang="en-AU" altLang="en-US" sz="1400" dirty="0">
                <a:solidFill>
                  <a:schemeClr val="bg1"/>
                </a:solidFill>
                <a:latin typeface="+mn-lt"/>
                <a:ea typeface="ＭＳ Ｐゴシック" charset="0"/>
                <a:cs typeface="ＭＳ Ｐゴシック" charset="0"/>
              </a:rPr>
              <a:t>+ LHRHA for 24 months</a:t>
            </a:r>
            <a:br>
              <a:rPr lang="en-AU" altLang="en-US" sz="1400" dirty="0">
                <a:solidFill>
                  <a:schemeClr val="bg1"/>
                </a:solidFill>
                <a:latin typeface="+mn-lt"/>
                <a:ea typeface="ＭＳ Ｐゴシック" charset="0"/>
                <a:cs typeface="ＭＳ Ｐゴシック" charset="0"/>
              </a:rPr>
            </a:br>
            <a:r>
              <a:rPr lang="en-AU" altLang="en-US" sz="1400" dirty="0">
                <a:solidFill>
                  <a:schemeClr val="bg1"/>
                </a:solidFill>
                <a:latin typeface="+mn-lt"/>
                <a:ea typeface="ＭＳ Ｐゴシック" charset="0"/>
                <a:cs typeface="ＭＳ Ｐゴシック" charset="0"/>
              </a:rPr>
              <a:t>+ RT starting after 16 weeks  ± </a:t>
            </a:r>
            <a:r>
              <a:rPr lang="en-AU" altLang="en-US" sz="1400" dirty="0" err="1">
                <a:solidFill>
                  <a:schemeClr val="bg1"/>
                </a:solidFill>
                <a:latin typeface="+mn-lt"/>
                <a:ea typeface="ＭＳ Ｐゴシック" charset="0"/>
                <a:cs typeface="ＭＳ Ｐゴシック" charset="0"/>
              </a:rPr>
              <a:t>brachy</a:t>
            </a:r>
            <a:r>
              <a:rPr lang="en-AU" altLang="en-US" sz="1400" dirty="0">
                <a:solidFill>
                  <a:schemeClr val="bg1"/>
                </a:solidFill>
                <a:latin typeface="+mn-lt"/>
                <a:ea typeface="ＭＳ Ｐゴシック" charset="0"/>
                <a:cs typeface="ＭＳ Ｐゴシック" charset="0"/>
              </a:rPr>
              <a:t> ± nodal</a:t>
            </a:r>
          </a:p>
        </p:txBody>
      </p:sp>
      <p:sp>
        <p:nvSpPr>
          <p:cNvPr id="24" name="TextBox 23">
            <a:extLst>
              <a:ext uri="{FF2B5EF4-FFF2-40B4-BE49-F238E27FC236}">
                <a16:creationId xmlns:a16="http://schemas.microsoft.com/office/drawing/2014/main" id="{FF49604C-D99C-A97F-A83B-F32D7620C3BD}"/>
              </a:ext>
            </a:extLst>
          </p:cNvPr>
          <p:cNvSpPr txBox="1"/>
          <p:nvPr/>
        </p:nvSpPr>
        <p:spPr>
          <a:xfrm>
            <a:off x="3399555" y="291221"/>
            <a:ext cx="5392890" cy="1077218"/>
          </a:xfrm>
          <a:prstGeom prst="rect">
            <a:avLst/>
          </a:prstGeom>
          <a:noFill/>
        </p:spPr>
        <p:txBody>
          <a:bodyPr wrap="square">
            <a:spAutoFit/>
          </a:bodyPr>
          <a:lstStyle/>
          <a:p>
            <a:pPr algn="ctr"/>
            <a:r>
              <a:rPr lang="en-US" sz="3200" b="1" dirty="0">
                <a:solidFill>
                  <a:schemeClr val="bg1"/>
                </a:solidFill>
              </a:rPr>
              <a:t>ENZARAD (ANZUP 1303) </a:t>
            </a:r>
            <a:br>
              <a:rPr lang="en-US" sz="3200" b="1" dirty="0">
                <a:solidFill>
                  <a:schemeClr val="bg1"/>
                </a:solidFill>
              </a:rPr>
            </a:br>
            <a:r>
              <a:rPr lang="en-US" sz="3200" b="1" dirty="0">
                <a:solidFill>
                  <a:schemeClr val="bg1"/>
                </a:solidFill>
              </a:rPr>
              <a:t>STUDY SCHEMA</a:t>
            </a:r>
            <a:endParaRPr lang="en-AU" sz="3200" dirty="0">
              <a:solidFill>
                <a:schemeClr val="bg1"/>
              </a:solidFill>
            </a:endParaRPr>
          </a:p>
        </p:txBody>
      </p:sp>
      <p:sp>
        <p:nvSpPr>
          <p:cNvPr id="16" name="TextBox 15">
            <a:extLst>
              <a:ext uri="{FF2B5EF4-FFF2-40B4-BE49-F238E27FC236}">
                <a16:creationId xmlns:a16="http://schemas.microsoft.com/office/drawing/2014/main" id="{DB9C04DA-BB7B-E2CA-B7E6-414E5B0517A3}"/>
              </a:ext>
            </a:extLst>
          </p:cNvPr>
          <p:cNvSpPr txBox="1"/>
          <p:nvPr/>
        </p:nvSpPr>
        <p:spPr>
          <a:xfrm>
            <a:off x="8880539" y="325869"/>
            <a:ext cx="3131351" cy="923330"/>
          </a:xfrm>
          <a:prstGeom prst="rect">
            <a:avLst/>
          </a:prstGeom>
          <a:noFill/>
        </p:spPr>
        <p:txBody>
          <a:bodyPr wrap="square">
            <a:spAutoFit/>
          </a:bodyPr>
          <a:lstStyle/>
          <a:p>
            <a:r>
              <a:rPr lang="en-US" b="1" dirty="0">
                <a:solidFill>
                  <a:schemeClr val="bg1"/>
                </a:solidFill>
              </a:rPr>
              <a:t>Study Chairs: </a:t>
            </a:r>
          </a:p>
          <a:p>
            <a:r>
              <a:rPr lang="en-US" b="1" dirty="0">
                <a:solidFill>
                  <a:schemeClr val="bg1"/>
                </a:solidFill>
              </a:rPr>
              <a:t>Scott Williams &amp; Paul Nguyen  </a:t>
            </a:r>
            <a:endParaRPr lang="en-AU" dirty="0">
              <a:solidFill>
                <a:schemeClr val="bg1"/>
              </a:solidFill>
            </a:endParaRPr>
          </a:p>
        </p:txBody>
      </p:sp>
      <p:cxnSp>
        <p:nvCxnSpPr>
          <p:cNvPr id="21" name="Connecteur droit avec flèche 20"/>
          <p:cNvCxnSpPr/>
          <p:nvPr/>
        </p:nvCxnSpPr>
        <p:spPr>
          <a:xfrm>
            <a:off x="319412" y="4362566"/>
            <a:ext cx="64405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523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B88B2E-F51A-47FD-8585-49A322AAEA77}"/>
              </a:ext>
            </a:extLst>
          </p:cNvPr>
          <p:cNvPicPr>
            <a:picLocks noChangeAspect="1"/>
          </p:cNvPicPr>
          <p:nvPr/>
        </p:nvPicPr>
        <p:blipFill rotWithShape="1">
          <a:blip r:embed="rId3"/>
          <a:srcRect t="-3" r="2403" b="36592"/>
          <a:stretch/>
        </p:blipFill>
        <p:spPr>
          <a:xfrm>
            <a:off x="797450" y="1353264"/>
            <a:ext cx="6321386" cy="3931920"/>
          </a:xfrm>
          <a:prstGeom prst="rect">
            <a:avLst/>
          </a:prstGeom>
          <a:solidFill>
            <a:srgbClr val="002557"/>
          </a:solidFill>
        </p:spPr>
      </p:pic>
      <p:sp>
        <p:nvSpPr>
          <p:cNvPr id="2" name="Title 1">
            <a:extLst>
              <a:ext uri="{FF2B5EF4-FFF2-40B4-BE49-F238E27FC236}">
                <a16:creationId xmlns:a16="http://schemas.microsoft.com/office/drawing/2014/main" id="{80984A9D-2D38-3670-1FCF-9E2C04ABCAEE}"/>
              </a:ext>
            </a:extLst>
          </p:cNvPr>
          <p:cNvSpPr>
            <a:spLocks noGrp="1"/>
          </p:cNvSpPr>
          <p:nvPr>
            <p:ph type="title"/>
          </p:nvPr>
        </p:nvSpPr>
        <p:spPr>
          <a:xfrm>
            <a:off x="49696" y="27196"/>
            <a:ext cx="12046224" cy="1055417"/>
          </a:xfrm>
        </p:spPr>
        <p:txBody>
          <a:bodyPr>
            <a:normAutofit/>
          </a:bodyPr>
          <a:lstStyle/>
          <a:p>
            <a:pPr algn="ctr"/>
            <a:r>
              <a:rPr lang="en-US" dirty="0"/>
              <a:t>Treatment Options For High-Risk Prostate Cancer</a:t>
            </a:r>
          </a:p>
        </p:txBody>
      </p:sp>
      <p:sp>
        <p:nvSpPr>
          <p:cNvPr id="7" name="TextBox 6">
            <a:extLst>
              <a:ext uri="{FF2B5EF4-FFF2-40B4-BE49-F238E27FC236}">
                <a16:creationId xmlns:a16="http://schemas.microsoft.com/office/drawing/2014/main" id="{1B8032E3-88F0-4928-B8B3-D103267A6D4B}"/>
              </a:ext>
            </a:extLst>
          </p:cNvPr>
          <p:cNvSpPr txBox="1"/>
          <p:nvPr/>
        </p:nvSpPr>
        <p:spPr>
          <a:xfrm>
            <a:off x="9044609" y="3876261"/>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C7FFF11A-BF15-4F32-B75B-5DF113466320}"/>
              </a:ext>
            </a:extLst>
          </p:cNvPr>
          <p:cNvSpPr txBox="1"/>
          <p:nvPr/>
        </p:nvSpPr>
        <p:spPr>
          <a:xfrm>
            <a:off x="7498567" y="3821320"/>
            <a:ext cx="3869174" cy="1754326"/>
          </a:xfrm>
          <a:prstGeom prst="rect">
            <a:avLst/>
          </a:prstGeom>
          <a:noFill/>
          <a:ln w="28575">
            <a:solidFill>
              <a:schemeClr val="accent3"/>
            </a:solidFill>
          </a:ln>
        </p:spPr>
        <p:txBody>
          <a:bodyPr wrap="square" rtlCol="0">
            <a:spAutoFit/>
          </a:bodyPr>
          <a:lstStyle/>
          <a:p>
            <a:r>
              <a:rPr lang="en-US" u="sng" dirty="0">
                <a:solidFill>
                  <a:schemeClr val="bg1"/>
                </a:solidFill>
              </a:rPr>
              <a:t>Very High-Risk</a:t>
            </a:r>
          </a:p>
          <a:p>
            <a:r>
              <a:rPr lang="en-US" dirty="0">
                <a:solidFill>
                  <a:schemeClr val="bg1"/>
                </a:solidFill>
              </a:rPr>
              <a:t>Has at least one of the following:</a:t>
            </a:r>
          </a:p>
          <a:p>
            <a:pPr marL="285750" indent="-285750">
              <a:buFont typeface="Arial" panose="020B0604020202020204" pitchFamily="34" charset="0"/>
              <a:buChar char="•"/>
            </a:pPr>
            <a:r>
              <a:rPr lang="en-US" dirty="0">
                <a:solidFill>
                  <a:schemeClr val="bg1"/>
                </a:solidFill>
              </a:rPr>
              <a:t>cT3b to T4 OR</a:t>
            </a:r>
          </a:p>
          <a:p>
            <a:pPr marL="285750" indent="-285750">
              <a:buFont typeface="Arial" panose="020B0604020202020204" pitchFamily="34" charset="0"/>
              <a:buChar char="•"/>
            </a:pPr>
            <a:r>
              <a:rPr lang="en-US" dirty="0">
                <a:solidFill>
                  <a:schemeClr val="bg1"/>
                </a:solidFill>
              </a:rPr>
              <a:t>Primary pattern 5 OR</a:t>
            </a:r>
          </a:p>
          <a:p>
            <a:pPr marL="285750" indent="-285750">
              <a:buFont typeface="Arial" panose="020B0604020202020204" pitchFamily="34" charset="0"/>
              <a:buChar char="•"/>
            </a:pPr>
            <a:r>
              <a:rPr lang="en-US" dirty="0">
                <a:solidFill>
                  <a:schemeClr val="bg1"/>
                </a:solidFill>
              </a:rPr>
              <a:t>2 to 3 high-risk features</a:t>
            </a:r>
          </a:p>
          <a:p>
            <a:pPr marL="285750" indent="-285750">
              <a:buFont typeface="Arial" panose="020B0604020202020204" pitchFamily="34" charset="0"/>
              <a:buChar char="•"/>
            </a:pPr>
            <a:r>
              <a:rPr lang="en-US" dirty="0">
                <a:solidFill>
                  <a:schemeClr val="bg1"/>
                </a:solidFill>
              </a:rPr>
              <a:t>&gt;4 cores with Grade Group 4 or 5</a:t>
            </a:r>
          </a:p>
        </p:txBody>
      </p:sp>
      <p:sp>
        <p:nvSpPr>
          <p:cNvPr id="11" name="Rectangle 10">
            <a:extLst>
              <a:ext uri="{FF2B5EF4-FFF2-40B4-BE49-F238E27FC236}">
                <a16:creationId xmlns:a16="http://schemas.microsoft.com/office/drawing/2014/main" id="{59134423-BB8C-4650-A6F5-6B093C296FFE}"/>
              </a:ext>
            </a:extLst>
          </p:cNvPr>
          <p:cNvSpPr/>
          <p:nvPr/>
        </p:nvSpPr>
        <p:spPr>
          <a:xfrm>
            <a:off x="3619137" y="3562374"/>
            <a:ext cx="3499699" cy="1693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42E39C9-8A86-40C6-8AC1-FFBEC5A5AC53}"/>
              </a:ext>
            </a:extLst>
          </p:cNvPr>
          <p:cNvSpPr/>
          <p:nvPr/>
        </p:nvSpPr>
        <p:spPr>
          <a:xfrm>
            <a:off x="4353910" y="1509647"/>
            <a:ext cx="1522784" cy="542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45A105-5E3E-4831-B4A5-17EEC6C56853}"/>
              </a:ext>
            </a:extLst>
          </p:cNvPr>
          <p:cNvSpPr/>
          <p:nvPr/>
        </p:nvSpPr>
        <p:spPr>
          <a:xfrm>
            <a:off x="766485" y="1333669"/>
            <a:ext cx="2972229" cy="351956"/>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36093A9-D67A-4759-99B1-63781E9926A3}"/>
              </a:ext>
            </a:extLst>
          </p:cNvPr>
          <p:cNvSpPr txBox="1"/>
          <p:nvPr/>
        </p:nvSpPr>
        <p:spPr>
          <a:xfrm>
            <a:off x="7498566" y="1547333"/>
            <a:ext cx="3869175" cy="1754326"/>
          </a:xfrm>
          <a:prstGeom prst="rect">
            <a:avLst/>
          </a:prstGeom>
          <a:solidFill>
            <a:srgbClr val="002557"/>
          </a:solidFill>
          <a:ln w="28575">
            <a:solidFill>
              <a:schemeClr val="accent3"/>
            </a:solidFill>
          </a:ln>
        </p:spPr>
        <p:txBody>
          <a:bodyPr wrap="square" rtlCol="0">
            <a:spAutoFit/>
          </a:bodyPr>
          <a:lstStyle/>
          <a:p>
            <a:r>
              <a:rPr lang="en-US" u="sng" dirty="0">
                <a:solidFill>
                  <a:schemeClr val="bg1"/>
                </a:solidFill>
              </a:rPr>
              <a:t>High-Risk</a:t>
            </a:r>
          </a:p>
          <a:p>
            <a:r>
              <a:rPr lang="en-US" dirty="0">
                <a:solidFill>
                  <a:schemeClr val="bg1"/>
                </a:solidFill>
              </a:rPr>
              <a:t>No very high-risk features and exactly one high-risk feature:</a:t>
            </a:r>
          </a:p>
          <a:p>
            <a:pPr marL="285750" indent="-285750">
              <a:buFont typeface="Arial" panose="020B0604020202020204" pitchFamily="34" charset="0"/>
              <a:buChar char="•"/>
            </a:pPr>
            <a:r>
              <a:rPr lang="en-US" dirty="0">
                <a:solidFill>
                  <a:schemeClr val="bg1"/>
                </a:solidFill>
              </a:rPr>
              <a:t>cT3a OR</a:t>
            </a:r>
          </a:p>
          <a:p>
            <a:pPr marL="285750" indent="-285750">
              <a:buFont typeface="Arial" panose="020B0604020202020204" pitchFamily="34" charset="0"/>
              <a:buChar char="•"/>
            </a:pPr>
            <a:r>
              <a:rPr lang="en-US" dirty="0">
                <a:solidFill>
                  <a:schemeClr val="bg1"/>
                </a:solidFill>
              </a:rPr>
              <a:t>Grade Group 4 or 5 OR</a:t>
            </a:r>
          </a:p>
          <a:p>
            <a:pPr marL="285750" indent="-285750">
              <a:buFont typeface="Arial" panose="020B0604020202020204" pitchFamily="34" charset="0"/>
              <a:buChar char="•"/>
            </a:pPr>
            <a:r>
              <a:rPr lang="en-US" dirty="0">
                <a:solidFill>
                  <a:schemeClr val="bg1"/>
                </a:solidFill>
              </a:rPr>
              <a:t>PSA &gt; 20 ng/ml</a:t>
            </a:r>
          </a:p>
        </p:txBody>
      </p:sp>
      <p:pic>
        <p:nvPicPr>
          <p:cNvPr id="17" name="Picture 16">
            <a:extLst>
              <a:ext uri="{FF2B5EF4-FFF2-40B4-BE49-F238E27FC236}">
                <a16:creationId xmlns:a16="http://schemas.microsoft.com/office/drawing/2014/main" id="{8BA1991E-ECF1-410A-98EB-23388CADC5D6}"/>
              </a:ext>
            </a:extLst>
          </p:cNvPr>
          <p:cNvPicPr>
            <a:picLocks noChangeAspect="1"/>
          </p:cNvPicPr>
          <p:nvPr/>
        </p:nvPicPr>
        <p:blipFill>
          <a:blip r:embed="rId4"/>
          <a:stretch>
            <a:fillRect/>
          </a:stretch>
        </p:blipFill>
        <p:spPr>
          <a:xfrm>
            <a:off x="7906372" y="6226849"/>
            <a:ext cx="4189548" cy="578942"/>
          </a:xfrm>
          <a:prstGeom prst="rect">
            <a:avLst/>
          </a:prstGeom>
        </p:spPr>
      </p:pic>
      <p:sp>
        <p:nvSpPr>
          <p:cNvPr id="15" name="Rectangle 14">
            <a:extLst>
              <a:ext uri="{FF2B5EF4-FFF2-40B4-BE49-F238E27FC236}">
                <a16:creationId xmlns:a16="http://schemas.microsoft.com/office/drawing/2014/main" id="{3679CBCB-CFF2-43AF-8F91-775F30352A65}"/>
              </a:ext>
            </a:extLst>
          </p:cNvPr>
          <p:cNvSpPr/>
          <p:nvPr/>
        </p:nvSpPr>
        <p:spPr>
          <a:xfrm>
            <a:off x="2478602" y="2140718"/>
            <a:ext cx="4640234" cy="1154909"/>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F23C3F92-FCF7-4283-93CB-57E56B9C0A16}"/>
              </a:ext>
            </a:extLst>
          </p:cNvPr>
          <p:cNvPicPr>
            <a:picLocks noChangeAspect="1"/>
          </p:cNvPicPr>
          <p:nvPr/>
        </p:nvPicPr>
        <p:blipFill rotWithShape="1">
          <a:blip r:embed="rId3"/>
          <a:srcRect t="83963" r="59060" b="-185"/>
          <a:stretch/>
        </p:blipFill>
        <p:spPr>
          <a:xfrm>
            <a:off x="793749" y="5391912"/>
            <a:ext cx="2651760" cy="1005840"/>
          </a:xfrm>
          <a:prstGeom prst="rect">
            <a:avLst/>
          </a:prstGeom>
        </p:spPr>
      </p:pic>
      <p:sp>
        <p:nvSpPr>
          <p:cNvPr id="4" name="TextBox 3">
            <a:extLst>
              <a:ext uri="{FF2B5EF4-FFF2-40B4-BE49-F238E27FC236}">
                <a16:creationId xmlns:a16="http://schemas.microsoft.com/office/drawing/2014/main" id="{3E636F24-6F8A-D8A9-FD94-64F211D579A5}"/>
              </a:ext>
            </a:extLst>
          </p:cNvPr>
          <p:cNvSpPr txBox="1"/>
          <p:nvPr/>
        </p:nvSpPr>
        <p:spPr>
          <a:xfrm>
            <a:off x="5753100" y="1572809"/>
            <a:ext cx="503324" cy="37029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95518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6DF6-9F94-4EBC-A4AA-F8A39EF5617D}"/>
              </a:ext>
            </a:extLst>
          </p:cNvPr>
          <p:cNvSpPr txBox="1">
            <a:spLocks/>
          </p:cNvSpPr>
          <p:nvPr/>
        </p:nvSpPr>
        <p:spPr>
          <a:xfrm>
            <a:off x="149183" y="59583"/>
            <a:ext cx="11785642" cy="1325563"/>
          </a:xfrm>
          <a:prstGeom prst="rect">
            <a:avLst/>
          </a:prstGeom>
        </p:spPr>
        <p:txBody>
          <a:bodyPr anchor="ctr"/>
          <a:lstStyle>
            <a:lvl1pPr algn="l" defTabSz="914400" rtl="0" eaLnBrk="1" latinLnBrk="0" hangingPunct="1">
              <a:lnSpc>
                <a:spcPct val="90000"/>
              </a:lnSpc>
              <a:spcBef>
                <a:spcPct val="0"/>
              </a:spcBef>
              <a:buNone/>
              <a:defRPr sz="4400" b="1" kern="1200">
                <a:solidFill>
                  <a:srgbClr val="15537A"/>
                </a:solidFill>
                <a:latin typeface="+mj-lt"/>
                <a:ea typeface="+mj-ea"/>
                <a:cs typeface="+mj-cs"/>
              </a:defRPr>
            </a:lvl1pPr>
          </a:lstStyle>
          <a:p>
            <a:pPr marR="0" lvl="0" indent="0" algn="ctr" fontAlgn="auto">
              <a:spcAft>
                <a:spcPts val="0"/>
              </a:spcAft>
              <a:buClrTx/>
              <a:buSzTx/>
              <a:tabLst/>
              <a:defRPr/>
            </a:pPr>
            <a:r>
              <a:rPr lang="en-US" dirty="0">
                <a:solidFill>
                  <a:schemeClr val="bg1"/>
                </a:solidFill>
              </a:rPr>
              <a:t>ADT with External Beam Radiation</a:t>
            </a:r>
          </a:p>
          <a:p>
            <a:pPr marR="0" lvl="0" indent="0" algn="ctr" fontAlgn="auto">
              <a:spcAft>
                <a:spcPts val="0"/>
              </a:spcAft>
              <a:buClrTx/>
              <a:buSzTx/>
              <a:tabLst/>
              <a:defRPr/>
            </a:pPr>
            <a:r>
              <a:rPr lang="en-US" dirty="0">
                <a:solidFill>
                  <a:schemeClr val="bg1"/>
                </a:solidFill>
              </a:rPr>
              <a:t>For Very High-Risk Prostate Cancer</a:t>
            </a:r>
          </a:p>
        </p:txBody>
      </p:sp>
      <p:sp>
        <p:nvSpPr>
          <p:cNvPr id="10" name="Content Placeholder 2">
            <a:extLst>
              <a:ext uri="{FF2B5EF4-FFF2-40B4-BE49-F238E27FC236}">
                <a16:creationId xmlns:a16="http://schemas.microsoft.com/office/drawing/2014/main" id="{8D704F1A-4227-4007-94BF-5030F2400871}"/>
              </a:ext>
            </a:extLst>
          </p:cNvPr>
          <p:cNvSpPr txBox="1">
            <a:spLocks/>
          </p:cNvSpPr>
          <p:nvPr/>
        </p:nvSpPr>
        <p:spPr>
          <a:xfrm>
            <a:off x="620890" y="1627699"/>
            <a:ext cx="10013244" cy="602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indent="-234950" fontAlgn="base">
              <a:lnSpc>
                <a:spcPct val="100000"/>
              </a:lnSpc>
              <a:spcBef>
                <a:spcPts val="0"/>
              </a:spcBef>
              <a:buClr>
                <a:srgbClr val="F6842C"/>
              </a:buClr>
              <a:buSzPct val="125000"/>
              <a:buFont typeface="Wingdings" panose="05000000000000000000" pitchFamily="2" charset="2"/>
              <a:buChar char="§"/>
              <a:defRPr/>
            </a:pPr>
            <a:r>
              <a:rPr lang="en-US" dirty="0">
                <a:solidFill>
                  <a:schemeClr val="bg1"/>
                </a:solidFill>
              </a:rPr>
              <a:t>24 months of ADT with abiraterone</a:t>
            </a:r>
          </a:p>
        </p:txBody>
      </p:sp>
      <p:pic>
        <p:nvPicPr>
          <p:cNvPr id="3" name="Picture 2">
            <a:extLst>
              <a:ext uri="{FF2B5EF4-FFF2-40B4-BE49-F238E27FC236}">
                <a16:creationId xmlns:a16="http://schemas.microsoft.com/office/drawing/2014/main" id="{9D7350E1-A245-4378-832E-54BFE8D58C14}"/>
              </a:ext>
            </a:extLst>
          </p:cNvPr>
          <p:cNvPicPr>
            <a:picLocks noChangeAspect="1"/>
          </p:cNvPicPr>
          <p:nvPr/>
        </p:nvPicPr>
        <p:blipFill rotWithShape="1">
          <a:blip r:embed="rId3"/>
          <a:srcRect t="1" b="-138"/>
          <a:stretch/>
        </p:blipFill>
        <p:spPr>
          <a:xfrm>
            <a:off x="4090078" y="2395661"/>
            <a:ext cx="6544056" cy="2834640"/>
          </a:xfrm>
          <a:prstGeom prst="rect">
            <a:avLst/>
          </a:prstGeom>
          <a:ln w="28575">
            <a:noFill/>
          </a:ln>
        </p:spPr>
      </p:pic>
      <p:sp>
        <p:nvSpPr>
          <p:cNvPr id="4" name="Oval 3">
            <a:extLst>
              <a:ext uri="{FF2B5EF4-FFF2-40B4-BE49-F238E27FC236}">
                <a16:creationId xmlns:a16="http://schemas.microsoft.com/office/drawing/2014/main" id="{B158F27D-0228-4913-8EDE-FC80BF06D67B}"/>
              </a:ext>
            </a:extLst>
          </p:cNvPr>
          <p:cNvSpPr/>
          <p:nvPr/>
        </p:nvSpPr>
        <p:spPr>
          <a:xfrm>
            <a:off x="5307660" y="4611460"/>
            <a:ext cx="5398195" cy="785161"/>
          </a:xfrm>
          <a:prstGeom prst="ellipse">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1503C02-F449-0299-A0E5-B389396422DC}"/>
              </a:ext>
            </a:extLst>
          </p:cNvPr>
          <p:cNvSpPr txBox="1"/>
          <p:nvPr/>
        </p:nvSpPr>
        <p:spPr>
          <a:xfrm>
            <a:off x="149183" y="5004041"/>
            <a:ext cx="3869174" cy="1754326"/>
          </a:xfrm>
          <a:prstGeom prst="rect">
            <a:avLst/>
          </a:prstGeom>
          <a:noFill/>
          <a:ln w="28575">
            <a:solidFill>
              <a:srgbClr val="00B0F0"/>
            </a:solidFill>
          </a:ln>
        </p:spPr>
        <p:txBody>
          <a:bodyPr wrap="square" rtlCol="0">
            <a:spAutoFit/>
          </a:bodyPr>
          <a:lstStyle/>
          <a:p>
            <a:r>
              <a:rPr lang="en-US" u="sng" dirty="0">
                <a:solidFill>
                  <a:schemeClr val="bg1"/>
                </a:solidFill>
              </a:rPr>
              <a:t>Very High-Risk</a:t>
            </a:r>
          </a:p>
          <a:p>
            <a:r>
              <a:rPr lang="en-US" dirty="0">
                <a:solidFill>
                  <a:schemeClr val="bg1"/>
                </a:solidFill>
              </a:rPr>
              <a:t>Has at least one of the following:</a:t>
            </a:r>
          </a:p>
          <a:p>
            <a:pPr marL="285750" indent="-285750">
              <a:buFont typeface="Arial" panose="020B0604020202020204" pitchFamily="34" charset="0"/>
              <a:buChar char="•"/>
            </a:pPr>
            <a:r>
              <a:rPr lang="en-US" dirty="0">
                <a:solidFill>
                  <a:schemeClr val="bg1"/>
                </a:solidFill>
              </a:rPr>
              <a:t>cT3b to T4 OR</a:t>
            </a:r>
          </a:p>
          <a:p>
            <a:pPr marL="285750" indent="-285750">
              <a:buFont typeface="Arial" panose="020B0604020202020204" pitchFamily="34" charset="0"/>
              <a:buChar char="•"/>
            </a:pPr>
            <a:r>
              <a:rPr lang="en-US" dirty="0">
                <a:solidFill>
                  <a:schemeClr val="bg1"/>
                </a:solidFill>
              </a:rPr>
              <a:t>Primary pattern 5 OR</a:t>
            </a:r>
          </a:p>
          <a:p>
            <a:pPr marL="285750" indent="-285750">
              <a:buFont typeface="Arial" panose="020B0604020202020204" pitchFamily="34" charset="0"/>
              <a:buChar char="•"/>
            </a:pPr>
            <a:r>
              <a:rPr lang="en-US" dirty="0">
                <a:solidFill>
                  <a:schemeClr val="bg1"/>
                </a:solidFill>
              </a:rPr>
              <a:t>2 to 3 high-risk features</a:t>
            </a:r>
          </a:p>
          <a:p>
            <a:pPr marL="285750" indent="-285750">
              <a:buFont typeface="Arial" panose="020B0604020202020204" pitchFamily="34" charset="0"/>
              <a:buChar char="•"/>
            </a:pPr>
            <a:r>
              <a:rPr lang="en-US" dirty="0">
                <a:solidFill>
                  <a:schemeClr val="bg1"/>
                </a:solidFill>
              </a:rPr>
              <a:t>&gt;4 cores with Grade Group 4 or 5</a:t>
            </a:r>
          </a:p>
        </p:txBody>
      </p:sp>
    </p:spTree>
    <p:extLst>
      <p:ext uri="{BB962C8B-B14F-4D97-AF65-F5344CB8AC3E}">
        <p14:creationId xmlns:p14="http://schemas.microsoft.com/office/powerpoint/2010/main" val="1284700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4F0632-9F42-447A-A3F3-661E3CDD8295}"/>
              </a:ext>
            </a:extLst>
          </p:cNvPr>
          <p:cNvSpPr>
            <a:spLocks noGrp="1"/>
          </p:cNvSpPr>
          <p:nvPr>
            <p:ph idx="1"/>
          </p:nvPr>
        </p:nvSpPr>
        <p:spPr>
          <a:xfrm>
            <a:off x="838200" y="2327901"/>
            <a:ext cx="10515600" cy="2686998"/>
          </a:xfrm>
        </p:spPr>
        <p:txBody>
          <a:bodyPr>
            <a:normAutofit/>
          </a:bodyPr>
          <a:lstStyle/>
          <a:p>
            <a:r>
              <a:rPr lang="en-US" dirty="0"/>
              <a:t>65 years old with rising PSA 3.2 to 6.1 over 2 years. Testosterone 320 ng/dL. Normal DRE.</a:t>
            </a:r>
          </a:p>
          <a:p>
            <a:r>
              <a:rPr lang="en-US" dirty="0"/>
              <a:t>MRI prostate: 26 mL prostate. Extracapsular extension and seminal vesicle invasion. PIRADS 5</a:t>
            </a:r>
          </a:p>
          <a:p>
            <a:r>
              <a:rPr lang="en-US" dirty="0"/>
              <a:t>Biopsy demonstrated Gleason 4+3=7 in 6 of 12 cores</a:t>
            </a:r>
          </a:p>
        </p:txBody>
      </p:sp>
      <p:sp>
        <p:nvSpPr>
          <p:cNvPr id="6" name="Title 1">
            <a:extLst>
              <a:ext uri="{FF2B5EF4-FFF2-40B4-BE49-F238E27FC236}">
                <a16:creationId xmlns:a16="http://schemas.microsoft.com/office/drawing/2014/main" id="{203D5F25-E0E5-DE23-46D3-BB29B0BF0F68}"/>
              </a:ext>
            </a:extLst>
          </p:cNvPr>
          <p:cNvSpPr txBox="1">
            <a:spLocks/>
          </p:cNvSpPr>
          <p:nvPr/>
        </p:nvSpPr>
        <p:spPr>
          <a:xfrm>
            <a:off x="838200" y="68893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Clinical case (Scenario 1)</a:t>
            </a:r>
          </a:p>
        </p:txBody>
      </p:sp>
    </p:spTree>
    <p:extLst>
      <p:ext uri="{BB962C8B-B14F-4D97-AF65-F5344CB8AC3E}">
        <p14:creationId xmlns:p14="http://schemas.microsoft.com/office/powerpoint/2010/main" val="3486814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30EA2-FDBD-4F1D-AC83-8CE9EE46EC7E}"/>
              </a:ext>
            </a:extLst>
          </p:cNvPr>
          <p:cNvSpPr>
            <a:spLocks noGrp="1"/>
          </p:cNvSpPr>
          <p:nvPr>
            <p:ph type="title"/>
          </p:nvPr>
        </p:nvSpPr>
        <p:spPr>
          <a:xfrm>
            <a:off x="284500" y="401843"/>
            <a:ext cx="10515600" cy="1325563"/>
          </a:xfrm>
        </p:spPr>
        <p:txBody>
          <a:bodyPr>
            <a:normAutofit/>
          </a:bodyPr>
          <a:lstStyle/>
          <a:p>
            <a:r>
              <a:rPr lang="en-US" sz="4000" b="1" dirty="0">
                <a:latin typeface="+mn-lt"/>
              </a:rPr>
              <a:t>Case (Scenario 2)</a:t>
            </a:r>
          </a:p>
        </p:txBody>
      </p:sp>
      <p:sp>
        <p:nvSpPr>
          <p:cNvPr id="3" name="Content Placeholder 2">
            <a:extLst>
              <a:ext uri="{FF2B5EF4-FFF2-40B4-BE49-F238E27FC236}">
                <a16:creationId xmlns:a16="http://schemas.microsoft.com/office/drawing/2014/main" id="{2A4F0632-9F42-447A-A3F3-661E3CDD8295}"/>
              </a:ext>
            </a:extLst>
          </p:cNvPr>
          <p:cNvSpPr>
            <a:spLocks noGrp="1"/>
          </p:cNvSpPr>
          <p:nvPr>
            <p:ph idx="1"/>
          </p:nvPr>
        </p:nvSpPr>
        <p:spPr>
          <a:xfrm>
            <a:off x="385169" y="1727406"/>
            <a:ext cx="11206056" cy="2662571"/>
          </a:xfrm>
        </p:spPr>
        <p:txBody>
          <a:bodyPr>
            <a:noAutofit/>
          </a:bodyPr>
          <a:lstStyle/>
          <a:p>
            <a:pPr marL="342900" indent="-342900">
              <a:buFont typeface="Arial" panose="020B0604020202020204" pitchFamily="34" charset="0"/>
              <a:buChar char="•"/>
            </a:pPr>
            <a:r>
              <a:rPr lang="en-US" sz="2800" dirty="0"/>
              <a:t>MRI shows 1.4 cm left pelvic sidewall lymph node.</a:t>
            </a:r>
          </a:p>
          <a:p>
            <a:pPr marL="342900" indent="-342900">
              <a:buFont typeface="Arial" panose="020B0604020202020204" pitchFamily="34" charset="0"/>
              <a:buChar char="•"/>
            </a:pPr>
            <a:r>
              <a:rPr lang="en-US" sz="2800" dirty="0"/>
              <a:t>CT </a:t>
            </a:r>
            <a:r>
              <a:rPr lang="en-US" sz="2800" dirty="0" err="1"/>
              <a:t>abd</a:t>
            </a:r>
            <a:r>
              <a:rPr lang="en-US" sz="2800" dirty="0"/>
              <a:t>/pelvis with left sided hydronephrosis from bladder thickening at left ureteral junction. Left pelvic lymphadenopathy. Bone scan negative. PSMA PET confirms cT4N1 disease.</a:t>
            </a:r>
          </a:p>
          <a:p>
            <a:pPr marL="342900" indent="-342900">
              <a:buFont typeface="Arial" panose="020B0604020202020204" pitchFamily="34" charset="0"/>
              <a:buChar char="•"/>
            </a:pPr>
            <a:r>
              <a:rPr lang="en-US" sz="2800" dirty="0"/>
              <a:t>DRE cT4</a:t>
            </a:r>
          </a:p>
          <a:p>
            <a:pPr marL="342900" indent="-342900">
              <a:buFont typeface="Arial" panose="020B0604020202020204" pitchFamily="34" charset="0"/>
              <a:buChar char="•"/>
            </a:pPr>
            <a:r>
              <a:rPr lang="en-US" sz="2800" dirty="0"/>
              <a:t>No significant comorbidities.</a:t>
            </a:r>
            <a:endParaRPr lang="en-US" dirty="0"/>
          </a:p>
        </p:txBody>
      </p:sp>
    </p:spTree>
    <p:extLst>
      <p:ext uri="{BB962C8B-B14F-4D97-AF65-F5344CB8AC3E}">
        <p14:creationId xmlns:p14="http://schemas.microsoft.com/office/powerpoint/2010/main" val="2562529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4F0632-9F42-447A-A3F3-661E3CDD8295}"/>
              </a:ext>
            </a:extLst>
          </p:cNvPr>
          <p:cNvSpPr>
            <a:spLocks noGrp="1"/>
          </p:cNvSpPr>
          <p:nvPr>
            <p:ph idx="1"/>
          </p:nvPr>
        </p:nvSpPr>
        <p:spPr>
          <a:xfrm>
            <a:off x="1114176" y="1568884"/>
            <a:ext cx="10515600" cy="4351338"/>
          </a:xfrm>
        </p:spPr>
        <p:txBody>
          <a:bodyPr>
            <a:normAutofit/>
          </a:bodyPr>
          <a:lstStyle/>
          <a:p>
            <a:pPr marL="0" indent="0">
              <a:buNone/>
            </a:pPr>
            <a:r>
              <a:rPr lang="en-US" dirty="0"/>
              <a:t>Which therapy would you recommend with EBRT?</a:t>
            </a:r>
          </a:p>
          <a:p>
            <a:pPr marL="0" indent="0">
              <a:buNone/>
            </a:pPr>
            <a:r>
              <a:rPr lang="en-US" dirty="0"/>
              <a:t>	1. ADT alone</a:t>
            </a:r>
          </a:p>
          <a:p>
            <a:pPr marL="0" indent="0">
              <a:buNone/>
            </a:pPr>
            <a:r>
              <a:rPr lang="en-US" dirty="0"/>
              <a:t>	2. ADT with bicalutamide	</a:t>
            </a:r>
          </a:p>
          <a:p>
            <a:pPr marL="0" indent="0">
              <a:buNone/>
            </a:pPr>
            <a:r>
              <a:rPr lang="en-US" dirty="0"/>
              <a:t>	3. ADT with abiraterone/prednisone</a:t>
            </a:r>
          </a:p>
          <a:p>
            <a:pPr marL="0" indent="0">
              <a:buNone/>
            </a:pPr>
            <a:endParaRPr lang="en-US" dirty="0"/>
          </a:p>
          <a:p>
            <a:pPr marL="0" indent="0">
              <a:buNone/>
            </a:pPr>
            <a:endParaRPr lang="en-US" i="1" dirty="0">
              <a:solidFill>
                <a:srgbClr val="FF0000"/>
              </a:solidFill>
            </a:endParaRPr>
          </a:p>
          <a:p>
            <a:pPr marL="0" indent="0">
              <a:buNone/>
            </a:pPr>
            <a:endParaRPr lang="en-US" dirty="0"/>
          </a:p>
        </p:txBody>
      </p:sp>
    </p:spTree>
    <p:extLst>
      <p:ext uri="{BB962C8B-B14F-4D97-AF65-F5344CB8AC3E}">
        <p14:creationId xmlns:p14="http://schemas.microsoft.com/office/powerpoint/2010/main" val="230972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50D884-3B12-4902-B330-530B4617FC63}"/>
              </a:ext>
            </a:extLst>
          </p:cNvPr>
          <p:cNvSpPr>
            <a:spLocks noGrp="1"/>
          </p:cNvSpPr>
          <p:nvPr>
            <p:ph type="body" sz="half" idx="12"/>
          </p:nvPr>
        </p:nvSpPr>
        <p:spPr>
          <a:xfrm>
            <a:off x="624416" y="5814818"/>
            <a:ext cx="6104331" cy="623252"/>
          </a:xfrm>
        </p:spPr>
        <p:txBody>
          <a:bodyPr/>
          <a:lstStyle/>
          <a:p>
            <a:r>
              <a:rPr lang="en-US" dirty="0">
                <a:solidFill>
                  <a:schemeClr val="bg1"/>
                </a:solidFill>
              </a:rPr>
              <a:t>Paris, France </a:t>
            </a:r>
          </a:p>
          <a:p>
            <a:r>
              <a:rPr lang="en-US" dirty="0">
                <a:solidFill>
                  <a:schemeClr val="bg1"/>
                </a:solidFill>
              </a:rPr>
              <a:t>11 SEP 2022</a:t>
            </a:r>
            <a:endParaRPr lang="en-CH" dirty="0">
              <a:solidFill>
                <a:schemeClr val="bg1"/>
              </a:solidFill>
            </a:endParaRPr>
          </a:p>
        </p:txBody>
      </p:sp>
      <p:sp>
        <p:nvSpPr>
          <p:cNvPr id="4" name="TextBox 3">
            <a:extLst>
              <a:ext uri="{FF2B5EF4-FFF2-40B4-BE49-F238E27FC236}">
                <a16:creationId xmlns:a16="http://schemas.microsoft.com/office/drawing/2014/main" id="{680CC833-7EE3-6BCF-3771-E9874365DB34}"/>
              </a:ext>
            </a:extLst>
          </p:cNvPr>
          <p:cNvSpPr txBox="1"/>
          <p:nvPr/>
        </p:nvSpPr>
        <p:spPr>
          <a:xfrm>
            <a:off x="450597" y="1332321"/>
            <a:ext cx="6451971" cy="3539046"/>
          </a:xfrm>
          <a:prstGeom prst="rect">
            <a:avLst/>
          </a:prstGeom>
          <a:noFill/>
        </p:spPr>
        <p:txBody>
          <a:bodyPr wrap="square" rtlCol="0">
            <a:spAutoFit/>
          </a:bodyPr>
          <a:lstStyle/>
          <a:p>
            <a:r>
              <a:rPr lang="en-US" sz="3733" b="1" dirty="0">
                <a:solidFill>
                  <a:schemeClr val="bg1"/>
                </a:solidFill>
              </a:rPr>
              <a:t>PRESTO: A Phase 3 Open-Label Study of Androgen Annihilation in Patients with High-Risk Biochemically Relapsed Prostate Cancer (AFT-19)  </a:t>
            </a:r>
          </a:p>
        </p:txBody>
      </p:sp>
      <p:sp>
        <p:nvSpPr>
          <p:cNvPr id="9" name="TextBox 8">
            <a:extLst>
              <a:ext uri="{FF2B5EF4-FFF2-40B4-BE49-F238E27FC236}">
                <a16:creationId xmlns:a16="http://schemas.microsoft.com/office/drawing/2014/main" id="{17058306-2F20-D469-57E3-282375EB6050}"/>
              </a:ext>
            </a:extLst>
          </p:cNvPr>
          <p:cNvSpPr txBox="1"/>
          <p:nvPr/>
        </p:nvSpPr>
        <p:spPr>
          <a:xfrm>
            <a:off x="624415" y="5009861"/>
            <a:ext cx="6104332" cy="830997"/>
          </a:xfrm>
          <a:prstGeom prst="rect">
            <a:avLst/>
          </a:prstGeom>
          <a:noFill/>
        </p:spPr>
        <p:txBody>
          <a:bodyPr wrap="square" rtlCol="0">
            <a:spAutoFit/>
          </a:bodyPr>
          <a:lstStyle/>
          <a:p>
            <a:pPr algn="l"/>
            <a:r>
              <a:rPr lang="en-US" sz="2400" dirty="0">
                <a:solidFill>
                  <a:schemeClr val="bg1"/>
                </a:solidFill>
              </a:rPr>
              <a:t>Rahul Aggarwal, on behalf of the Alliance AFT-19 Study Investigators</a:t>
            </a:r>
          </a:p>
        </p:txBody>
      </p:sp>
    </p:spTree>
    <p:extLst>
      <p:ext uri="{BB962C8B-B14F-4D97-AF65-F5344CB8AC3E}">
        <p14:creationId xmlns:p14="http://schemas.microsoft.com/office/powerpoint/2010/main" val="2675760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3CCE6B-46D7-42BA-8579-FCEBAB422B2E}"/>
              </a:ext>
            </a:extLst>
          </p:cNvPr>
          <p:cNvSpPr>
            <a:spLocks noGrp="1"/>
          </p:cNvSpPr>
          <p:nvPr>
            <p:ph type="ctrTitle"/>
          </p:nvPr>
        </p:nvSpPr>
        <p:spPr/>
        <p:txBody>
          <a:bodyPr/>
          <a:lstStyle/>
          <a:p>
            <a:r>
              <a:rPr lang="en-US" dirty="0">
                <a:solidFill>
                  <a:schemeClr val="bg1"/>
                </a:solidFill>
              </a:rPr>
              <a:t>Biochemically recurrent prostate cancer</a:t>
            </a:r>
            <a:endParaRPr lang="en-CH">
              <a:solidFill>
                <a:schemeClr val="bg1"/>
              </a:solidFill>
            </a:endParaRPr>
          </a:p>
        </p:txBody>
      </p:sp>
      <p:sp>
        <p:nvSpPr>
          <p:cNvPr id="4" name="Text Placeholder 3">
            <a:extLst>
              <a:ext uri="{FF2B5EF4-FFF2-40B4-BE49-F238E27FC236}">
                <a16:creationId xmlns:a16="http://schemas.microsoft.com/office/drawing/2014/main" id="{338B2439-5083-4DA3-9E44-5AA6D3E9801E}"/>
              </a:ext>
            </a:extLst>
          </p:cNvPr>
          <p:cNvSpPr>
            <a:spLocks noGrp="1"/>
          </p:cNvSpPr>
          <p:nvPr>
            <p:ph type="body" idx="1"/>
          </p:nvPr>
        </p:nvSpPr>
        <p:spPr>
          <a:xfrm>
            <a:off x="489400" y="1629000"/>
            <a:ext cx="11213200" cy="3600000"/>
          </a:xfrm>
        </p:spPr>
        <p:txBody>
          <a:bodyPr/>
          <a:lstStyle/>
          <a:p>
            <a:pPr marL="685783" indent="-380990">
              <a:buFont typeface="Arial" panose="020B0604020202020204" pitchFamily="34" charset="0"/>
              <a:buChar char="•"/>
            </a:pPr>
            <a:r>
              <a:rPr lang="en-US" dirty="0">
                <a:solidFill>
                  <a:schemeClr val="bg1"/>
                </a:solidFill>
              </a:rPr>
              <a:t>Men with biochemically recurrent prostate cancer following radical prostatectomy and a short PSA doubling time are at high risk for the development of distant metastases and prostate cancer related mortality</a:t>
            </a:r>
            <a:r>
              <a:rPr lang="en-US" baseline="30000" dirty="0">
                <a:solidFill>
                  <a:schemeClr val="bg1"/>
                </a:solidFill>
              </a:rPr>
              <a:t>1</a:t>
            </a:r>
            <a:endParaRPr lang="en-US" dirty="0">
              <a:solidFill>
                <a:schemeClr val="bg1"/>
              </a:solidFill>
            </a:endParaRPr>
          </a:p>
          <a:p>
            <a:pPr marL="685783" indent="-380990">
              <a:buFont typeface="Arial" panose="020B0604020202020204" pitchFamily="34" charset="0"/>
              <a:buChar char="•"/>
            </a:pPr>
            <a:endParaRPr lang="en-US" dirty="0">
              <a:solidFill>
                <a:schemeClr val="bg1"/>
              </a:solidFill>
            </a:endParaRPr>
          </a:p>
          <a:p>
            <a:pPr marL="685783" indent="-380990">
              <a:buFont typeface="Arial" panose="020B0604020202020204" pitchFamily="34" charset="0"/>
              <a:buChar char="•"/>
            </a:pPr>
            <a:r>
              <a:rPr lang="en-US" dirty="0">
                <a:solidFill>
                  <a:schemeClr val="bg1"/>
                </a:solidFill>
              </a:rPr>
              <a:t>Intermittent androgen deprivation therapy (ADT) is a standard treatment approach for biochemically recurrent prostate cancer</a:t>
            </a:r>
            <a:r>
              <a:rPr lang="en-US" baseline="30000" dirty="0">
                <a:solidFill>
                  <a:schemeClr val="bg1"/>
                </a:solidFill>
              </a:rPr>
              <a:t>2</a:t>
            </a:r>
            <a:endParaRPr lang="en-US" dirty="0">
              <a:solidFill>
                <a:schemeClr val="bg1"/>
              </a:solidFill>
            </a:endParaRPr>
          </a:p>
          <a:p>
            <a:pPr marL="1295368" lvl="1" indent="-380990">
              <a:buFont typeface="Arial" panose="020B0604020202020204" pitchFamily="34" charset="0"/>
              <a:buChar char="•"/>
            </a:pPr>
            <a:endParaRPr lang="en-US" dirty="0">
              <a:solidFill>
                <a:schemeClr val="bg1"/>
              </a:solidFill>
            </a:endParaRPr>
          </a:p>
          <a:p>
            <a:pPr marL="685783" indent="-380990">
              <a:buFont typeface="Arial" panose="020B0604020202020204" pitchFamily="34" charset="0"/>
              <a:buChar char="•"/>
            </a:pPr>
            <a:r>
              <a:rPr lang="en-US" dirty="0">
                <a:solidFill>
                  <a:schemeClr val="bg1"/>
                </a:solidFill>
              </a:rPr>
              <a:t>A prior phase 3 study demonstrated non-inferiority of intermittent versus continuous ADT with respect to overall survival, with improvement in several key QOL parameters</a:t>
            </a:r>
            <a:r>
              <a:rPr lang="en-US" baseline="30000" dirty="0">
                <a:solidFill>
                  <a:schemeClr val="bg1"/>
                </a:solidFill>
              </a:rPr>
              <a:t>3</a:t>
            </a:r>
            <a:endParaRPr lang="en-CH">
              <a:solidFill>
                <a:schemeClr val="bg1"/>
              </a:solidFill>
            </a:endParaRPr>
          </a:p>
        </p:txBody>
      </p:sp>
      <p:sp>
        <p:nvSpPr>
          <p:cNvPr id="7" name="TextBox 6">
            <a:extLst>
              <a:ext uri="{FF2B5EF4-FFF2-40B4-BE49-F238E27FC236}">
                <a16:creationId xmlns:a16="http://schemas.microsoft.com/office/drawing/2014/main" id="{610E343D-6B05-A8B5-BD42-B8877036A82E}"/>
              </a:ext>
            </a:extLst>
          </p:cNvPr>
          <p:cNvSpPr txBox="1"/>
          <p:nvPr/>
        </p:nvSpPr>
        <p:spPr>
          <a:xfrm>
            <a:off x="1860223" y="5991235"/>
            <a:ext cx="9744812" cy="318100"/>
          </a:xfrm>
          <a:prstGeom prst="rect">
            <a:avLst/>
          </a:prstGeom>
          <a:noFill/>
        </p:spPr>
        <p:txBody>
          <a:bodyPr wrap="square" rtlCol="0">
            <a:spAutoFit/>
          </a:bodyPr>
          <a:lstStyle/>
          <a:p>
            <a:pPr algn="r"/>
            <a:r>
              <a:rPr lang="en-US" sz="1467" dirty="0">
                <a:solidFill>
                  <a:schemeClr val="bg1"/>
                </a:solidFill>
              </a:rPr>
              <a:t>1. Pound CR, et al. JAMA 1999; 2. NCCN Guidelines version 4.2022; 3. Crook JM, et al. NEJM 2012</a:t>
            </a:r>
          </a:p>
        </p:txBody>
      </p:sp>
    </p:spTree>
    <p:extLst>
      <p:ext uri="{BB962C8B-B14F-4D97-AF65-F5344CB8AC3E}">
        <p14:creationId xmlns:p14="http://schemas.microsoft.com/office/powerpoint/2010/main" val="658597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85D99F-4381-D86F-4D50-95354854C61D}"/>
              </a:ext>
            </a:extLst>
          </p:cNvPr>
          <p:cNvSpPr>
            <a:spLocks noGrp="1"/>
          </p:cNvSpPr>
          <p:nvPr>
            <p:ph type="ctrTitle"/>
          </p:nvPr>
        </p:nvSpPr>
        <p:spPr>
          <a:xfrm>
            <a:off x="461827" y="406699"/>
            <a:ext cx="11213020" cy="576000"/>
          </a:xfrm>
        </p:spPr>
        <p:txBody>
          <a:bodyPr/>
          <a:lstStyle/>
          <a:p>
            <a:r>
              <a:rPr lang="en-US" dirty="0">
                <a:solidFill>
                  <a:schemeClr val="bg1"/>
                </a:solidFill>
              </a:rPr>
              <a:t>Study Schema</a:t>
            </a:r>
          </a:p>
        </p:txBody>
      </p:sp>
      <p:sp>
        <p:nvSpPr>
          <p:cNvPr id="2" name="TextBox 1">
            <a:extLst>
              <a:ext uri="{FF2B5EF4-FFF2-40B4-BE49-F238E27FC236}">
                <a16:creationId xmlns:a16="http://schemas.microsoft.com/office/drawing/2014/main" id="{244DBE2A-5130-9A59-E350-4FD896260736}"/>
              </a:ext>
            </a:extLst>
          </p:cNvPr>
          <p:cNvSpPr txBox="1"/>
          <p:nvPr/>
        </p:nvSpPr>
        <p:spPr>
          <a:xfrm>
            <a:off x="659539" y="1260717"/>
            <a:ext cx="2765196" cy="4031873"/>
          </a:xfrm>
          <a:prstGeom prst="rect">
            <a:avLst/>
          </a:prstGeom>
          <a:solidFill>
            <a:schemeClr val="accent5"/>
          </a:solidFill>
        </p:spPr>
        <p:txBody>
          <a:bodyPr wrap="square" rtlCol="0">
            <a:spAutoFit/>
          </a:bodyPr>
          <a:lstStyle/>
          <a:p>
            <a:pPr algn="l"/>
            <a:r>
              <a:rPr lang="en-US" sz="1600" b="1" dirty="0"/>
              <a:t>Prior radical prostatectomy</a:t>
            </a:r>
          </a:p>
          <a:p>
            <a:pPr algn="l"/>
            <a:endParaRPr lang="en-US" sz="1600" b="1" dirty="0"/>
          </a:p>
          <a:p>
            <a:pPr algn="l"/>
            <a:r>
              <a:rPr lang="en-US" sz="1600" b="1" dirty="0"/>
              <a:t>Biochemical recurrence with PSA &gt; 0.5 ng/mL </a:t>
            </a:r>
          </a:p>
          <a:p>
            <a:pPr algn="l"/>
            <a:endParaRPr lang="en-US" sz="1600" b="1" dirty="0"/>
          </a:p>
          <a:p>
            <a:pPr algn="l"/>
            <a:r>
              <a:rPr lang="en-US" sz="1600" b="1" dirty="0"/>
              <a:t>PSA-DT ≤ 9 months</a:t>
            </a:r>
          </a:p>
          <a:p>
            <a:pPr algn="l"/>
            <a:endParaRPr lang="en-US" sz="1600" b="1" dirty="0"/>
          </a:p>
          <a:p>
            <a:pPr algn="l"/>
            <a:r>
              <a:rPr lang="en-US" sz="1600" b="1" dirty="0"/>
              <a:t>No metastases on conventional imaging</a:t>
            </a:r>
          </a:p>
          <a:p>
            <a:pPr marL="14817"/>
            <a:endParaRPr lang="en-US" sz="1600" b="1" dirty="0"/>
          </a:p>
          <a:p>
            <a:pPr marL="14817"/>
            <a:r>
              <a:rPr lang="en-US" sz="1600" b="1" dirty="0"/>
              <a:t>Last dose of ADT &gt; 9 months prior to study entry </a:t>
            </a:r>
          </a:p>
          <a:p>
            <a:pPr marL="14817"/>
            <a:endParaRPr lang="en-US" sz="1600" b="1" dirty="0"/>
          </a:p>
          <a:p>
            <a:pPr marL="14817"/>
            <a:r>
              <a:rPr lang="en-US" sz="1600" b="1" dirty="0"/>
              <a:t>Serum T &gt; 150 ng/dL</a:t>
            </a:r>
          </a:p>
        </p:txBody>
      </p:sp>
      <p:sp>
        <p:nvSpPr>
          <p:cNvPr id="4" name="TextBox 3">
            <a:extLst>
              <a:ext uri="{FF2B5EF4-FFF2-40B4-BE49-F238E27FC236}">
                <a16:creationId xmlns:a16="http://schemas.microsoft.com/office/drawing/2014/main" id="{8ABD862E-EC59-DB1B-8C8A-50A7DEDC39C0}"/>
              </a:ext>
            </a:extLst>
          </p:cNvPr>
          <p:cNvSpPr txBox="1"/>
          <p:nvPr/>
        </p:nvSpPr>
        <p:spPr>
          <a:xfrm rot="16200000">
            <a:off x="2017545" y="3074265"/>
            <a:ext cx="4036540" cy="461665"/>
          </a:xfrm>
          <a:prstGeom prst="rect">
            <a:avLst/>
          </a:prstGeom>
          <a:solidFill>
            <a:schemeClr val="accent5"/>
          </a:solidFill>
        </p:spPr>
        <p:txBody>
          <a:bodyPr wrap="square" rtlCol="0">
            <a:spAutoFit/>
          </a:bodyPr>
          <a:lstStyle/>
          <a:p>
            <a:pPr algn="ctr"/>
            <a:r>
              <a:rPr lang="en-US" sz="2400" b="1" dirty="0"/>
              <a:t>Randomize 1:1:1</a:t>
            </a:r>
          </a:p>
        </p:txBody>
      </p:sp>
      <p:sp>
        <p:nvSpPr>
          <p:cNvPr id="7" name="TextBox 6">
            <a:extLst>
              <a:ext uri="{FF2B5EF4-FFF2-40B4-BE49-F238E27FC236}">
                <a16:creationId xmlns:a16="http://schemas.microsoft.com/office/drawing/2014/main" id="{7FE2F127-5FED-E0CD-2F9A-884048E75CE0}"/>
              </a:ext>
            </a:extLst>
          </p:cNvPr>
          <p:cNvSpPr txBox="1"/>
          <p:nvPr/>
        </p:nvSpPr>
        <p:spPr>
          <a:xfrm>
            <a:off x="461827" y="5371314"/>
            <a:ext cx="4276428" cy="1200329"/>
          </a:xfrm>
          <a:prstGeom prst="rect">
            <a:avLst/>
          </a:prstGeom>
          <a:noFill/>
        </p:spPr>
        <p:txBody>
          <a:bodyPr wrap="square" rtlCol="0">
            <a:spAutoFit/>
          </a:bodyPr>
          <a:lstStyle/>
          <a:p>
            <a:pPr algn="l"/>
            <a:r>
              <a:rPr lang="en-US" sz="2400" dirty="0">
                <a:solidFill>
                  <a:schemeClr val="bg1"/>
                </a:solidFill>
              </a:rPr>
              <a:t>Stratified by PSA doubling time</a:t>
            </a:r>
          </a:p>
          <a:p>
            <a:pPr algn="l"/>
            <a:r>
              <a:rPr lang="en-US" sz="2400" dirty="0">
                <a:solidFill>
                  <a:schemeClr val="bg1"/>
                </a:solidFill>
              </a:rPr>
              <a:t>(&lt; 3 months vs. 3 – 9 months)</a:t>
            </a:r>
          </a:p>
        </p:txBody>
      </p:sp>
      <p:sp>
        <p:nvSpPr>
          <p:cNvPr id="8" name="TextBox 7">
            <a:extLst>
              <a:ext uri="{FF2B5EF4-FFF2-40B4-BE49-F238E27FC236}">
                <a16:creationId xmlns:a16="http://schemas.microsoft.com/office/drawing/2014/main" id="{2B716C96-7EAB-77F7-CC63-3DF7C92F6CC0}"/>
              </a:ext>
            </a:extLst>
          </p:cNvPr>
          <p:cNvSpPr txBox="1"/>
          <p:nvPr/>
        </p:nvSpPr>
        <p:spPr>
          <a:xfrm>
            <a:off x="4627505" y="1258291"/>
            <a:ext cx="4073864" cy="830997"/>
          </a:xfrm>
          <a:prstGeom prst="rect">
            <a:avLst/>
          </a:prstGeom>
          <a:solidFill>
            <a:schemeClr val="bg1">
              <a:lumMod val="85000"/>
            </a:schemeClr>
          </a:solidFill>
        </p:spPr>
        <p:txBody>
          <a:bodyPr wrap="square" rtlCol="0">
            <a:spAutoFit/>
          </a:bodyPr>
          <a:lstStyle/>
          <a:p>
            <a:pPr algn="ctr"/>
            <a:r>
              <a:rPr lang="en-US" sz="2400" b="1" u="sng" dirty="0"/>
              <a:t>Arm A: </a:t>
            </a:r>
          </a:p>
          <a:p>
            <a:pPr algn="ctr"/>
            <a:r>
              <a:rPr lang="en-US" sz="2400" b="1" dirty="0"/>
              <a:t>LHRH Analog</a:t>
            </a:r>
          </a:p>
        </p:txBody>
      </p:sp>
      <p:sp>
        <p:nvSpPr>
          <p:cNvPr id="9" name="TextBox 8">
            <a:extLst>
              <a:ext uri="{FF2B5EF4-FFF2-40B4-BE49-F238E27FC236}">
                <a16:creationId xmlns:a16="http://schemas.microsoft.com/office/drawing/2014/main" id="{7901A834-5679-A6DF-459E-539A92982A2C}"/>
              </a:ext>
            </a:extLst>
          </p:cNvPr>
          <p:cNvSpPr txBox="1"/>
          <p:nvPr/>
        </p:nvSpPr>
        <p:spPr>
          <a:xfrm>
            <a:off x="4627505" y="2731374"/>
            <a:ext cx="4073864" cy="1200329"/>
          </a:xfrm>
          <a:prstGeom prst="rect">
            <a:avLst/>
          </a:prstGeom>
          <a:solidFill>
            <a:schemeClr val="bg1">
              <a:lumMod val="85000"/>
            </a:schemeClr>
          </a:solidFill>
        </p:spPr>
        <p:txBody>
          <a:bodyPr wrap="square" rtlCol="0">
            <a:spAutoFit/>
          </a:bodyPr>
          <a:lstStyle/>
          <a:p>
            <a:pPr algn="ctr"/>
            <a:r>
              <a:rPr lang="en-US" sz="2400" b="1" u="sng" dirty="0"/>
              <a:t>Arm B: </a:t>
            </a:r>
          </a:p>
          <a:p>
            <a:pPr algn="ctr"/>
            <a:r>
              <a:rPr lang="en-US" sz="2400" b="1" dirty="0"/>
              <a:t>LHRH Analog + Apalutamide</a:t>
            </a:r>
          </a:p>
        </p:txBody>
      </p:sp>
      <p:sp>
        <p:nvSpPr>
          <p:cNvPr id="10" name="TextBox 9">
            <a:extLst>
              <a:ext uri="{FF2B5EF4-FFF2-40B4-BE49-F238E27FC236}">
                <a16:creationId xmlns:a16="http://schemas.microsoft.com/office/drawing/2014/main" id="{F8377E09-8D16-DBF0-182F-56E6B0A83AC8}"/>
              </a:ext>
            </a:extLst>
          </p:cNvPr>
          <p:cNvSpPr txBox="1"/>
          <p:nvPr/>
        </p:nvSpPr>
        <p:spPr>
          <a:xfrm>
            <a:off x="4627505" y="4336982"/>
            <a:ext cx="4073864" cy="1569660"/>
          </a:xfrm>
          <a:prstGeom prst="rect">
            <a:avLst/>
          </a:prstGeom>
          <a:solidFill>
            <a:schemeClr val="bg1">
              <a:lumMod val="85000"/>
            </a:schemeClr>
          </a:solidFill>
        </p:spPr>
        <p:txBody>
          <a:bodyPr wrap="square" rtlCol="0">
            <a:spAutoFit/>
          </a:bodyPr>
          <a:lstStyle/>
          <a:p>
            <a:pPr algn="ctr"/>
            <a:r>
              <a:rPr lang="en-US" sz="2400" b="1" u="sng" dirty="0"/>
              <a:t>Arm C: </a:t>
            </a:r>
          </a:p>
          <a:p>
            <a:pPr algn="ctr"/>
            <a:r>
              <a:rPr lang="en-US" sz="2400" b="1" dirty="0"/>
              <a:t>LHRH Analog + Apalutamide + Abiraterone Acetate + Prednisone</a:t>
            </a:r>
          </a:p>
        </p:txBody>
      </p:sp>
      <p:sp>
        <p:nvSpPr>
          <p:cNvPr id="11" name="Left Brace 10">
            <a:extLst>
              <a:ext uri="{FF2B5EF4-FFF2-40B4-BE49-F238E27FC236}">
                <a16:creationId xmlns:a16="http://schemas.microsoft.com/office/drawing/2014/main" id="{5040F7A7-E84F-57A6-84BC-4B6AAE95A560}"/>
              </a:ext>
            </a:extLst>
          </p:cNvPr>
          <p:cNvSpPr/>
          <p:nvPr/>
        </p:nvSpPr>
        <p:spPr>
          <a:xfrm rot="16200000">
            <a:off x="6544021" y="3565253"/>
            <a:ext cx="240833" cy="40738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TextBox 11">
            <a:extLst>
              <a:ext uri="{FF2B5EF4-FFF2-40B4-BE49-F238E27FC236}">
                <a16:creationId xmlns:a16="http://schemas.microsoft.com/office/drawing/2014/main" id="{C1102BD4-B893-D8C2-AB36-9DAAD4F725E4}"/>
              </a:ext>
            </a:extLst>
          </p:cNvPr>
          <p:cNvSpPr txBox="1"/>
          <p:nvPr/>
        </p:nvSpPr>
        <p:spPr>
          <a:xfrm>
            <a:off x="5563006" y="6095141"/>
            <a:ext cx="2207740" cy="461665"/>
          </a:xfrm>
          <a:prstGeom prst="rect">
            <a:avLst/>
          </a:prstGeom>
          <a:noFill/>
        </p:spPr>
        <p:txBody>
          <a:bodyPr wrap="square" rtlCol="0">
            <a:spAutoFit/>
          </a:bodyPr>
          <a:lstStyle/>
          <a:p>
            <a:pPr algn="ctr"/>
            <a:r>
              <a:rPr lang="en-US" sz="2400" dirty="0">
                <a:solidFill>
                  <a:schemeClr val="bg1"/>
                </a:solidFill>
              </a:rPr>
              <a:t>52 Weeks</a:t>
            </a:r>
          </a:p>
        </p:txBody>
      </p:sp>
      <p:sp>
        <p:nvSpPr>
          <p:cNvPr id="13" name="TextBox 12">
            <a:extLst>
              <a:ext uri="{FF2B5EF4-FFF2-40B4-BE49-F238E27FC236}">
                <a16:creationId xmlns:a16="http://schemas.microsoft.com/office/drawing/2014/main" id="{9E7EEEA9-CA8D-FD8E-B23F-084BEB9A319E}"/>
              </a:ext>
            </a:extLst>
          </p:cNvPr>
          <p:cNvSpPr txBox="1"/>
          <p:nvPr/>
        </p:nvSpPr>
        <p:spPr>
          <a:xfrm rot="16200000">
            <a:off x="7274791" y="2876542"/>
            <a:ext cx="4036540" cy="830997"/>
          </a:xfrm>
          <a:prstGeom prst="rect">
            <a:avLst/>
          </a:prstGeom>
          <a:solidFill>
            <a:schemeClr val="accent5"/>
          </a:solidFill>
        </p:spPr>
        <p:txBody>
          <a:bodyPr wrap="square" rtlCol="0">
            <a:spAutoFit/>
          </a:bodyPr>
          <a:lstStyle/>
          <a:p>
            <a:pPr algn="ctr"/>
            <a:r>
              <a:rPr lang="en-US" sz="2400" b="1" dirty="0"/>
              <a:t>Follow up for PSA Progression</a:t>
            </a:r>
          </a:p>
        </p:txBody>
      </p:sp>
      <p:sp>
        <p:nvSpPr>
          <p:cNvPr id="14" name="TextBox 13">
            <a:extLst>
              <a:ext uri="{FF2B5EF4-FFF2-40B4-BE49-F238E27FC236}">
                <a16:creationId xmlns:a16="http://schemas.microsoft.com/office/drawing/2014/main" id="{0E374D32-6F36-4143-5B96-1B44508C658A}"/>
              </a:ext>
            </a:extLst>
          </p:cNvPr>
          <p:cNvSpPr txBox="1"/>
          <p:nvPr/>
        </p:nvSpPr>
        <p:spPr>
          <a:xfrm rot="16200000">
            <a:off x="8337682" y="2888099"/>
            <a:ext cx="4036540" cy="830997"/>
          </a:xfrm>
          <a:prstGeom prst="rect">
            <a:avLst/>
          </a:prstGeom>
          <a:solidFill>
            <a:schemeClr val="bg1">
              <a:lumMod val="85000"/>
            </a:schemeClr>
          </a:solidFill>
        </p:spPr>
        <p:txBody>
          <a:bodyPr wrap="square" rtlCol="0">
            <a:spAutoFit/>
          </a:bodyPr>
          <a:lstStyle/>
          <a:p>
            <a:pPr algn="ctr"/>
            <a:r>
              <a:rPr lang="en-US" sz="2400" b="1" dirty="0"/>
              <a:t>Treatment per Investigator Discretion</a:t>
            </a:r>
          </a:p>
        </p:txBody>
      </p:sp>
      <p:sp>
        <p:nvSpPr>
          <p:cNvPr id="15" name="TextBox 14">
            <a:extLst>
              <a:ext uri="{FF2B5EF4-FFF2-40B4-BE49-F238E27FC236}">
                <a16:creationId xmlns:a16="http://schemas.microsoft.com/office/drawing/2014/main" id="{2ED7C805-74EC-E4F0-5E8F-CD81C3DF94D7}"/>
              </a:ext>
            </a:extLst>
          </p:cNvPr>
          <p:cNvSpPr txBox="1"/>
          <p:nvPr/>
        </p:nvSpPr>
        <p:spPr>
          <a:xfrm rot="16200000">
            <a:off x="9339743" y="3072764"/>
            <a:ext cx="4036540" cy="461665"/>
          </a:xfrm>
          <a:prstGeom prst="rect">
            <a:avLst/>
          </a:prstGeom>
          <a:solidFill>
            <a:schemeClr val="accent5"/>
          </a:solidFill>
        </p:spPr>
        <p:txBody>
          <a:bodyPr wrap="square" rtlCol="0">
            <a:spAutoFit/>
          </a:bodyPr>
          <a:lstStyle/>
          <a:p>
            <a:pPr algn="ctr"/>
            <a:r>
              <a:rPr lang="en-US" sz="2400" b="1" dirty="0"/>
              <a:t>Long Term Follow Up </a:t>
            </a:r>
          </a:p>
        </p:txBody>
      </p:sp>
      <p:sp>
        <p:nvSpPr>
          <p:cNvPr id="5" name="TextBox 4">
            <a:extLst>
              <a:ext uri="{FF2B5EF4-FFF2-40B4-BE49-F238E27FC236}">
                <a16:creationId xmlns:a16="http://schemas.microsoft.com/office/drawing/2014/main" id="{BCF7D6E6-04D7-27C3-11FB-C884943408FB}"/>
              </a:ext>
            </a:extLst>
          </p:cNvPr>
          <p:cNvSpPr txBox="1"/>
          <p:nvPr/>
        </p:nvSpPr>
        <p:spPr>
          <a:xfrm>
            <a:off x="9255227" y="6451301"/>
            <a:ext cx="2842713" cy="246221"/>
          </a:xfrm>
          <a:prstGeom prst="rect">
            <a:avLst/>
          </a:prstGeom>
          <a:noFill/>
        </p:spPr>
        <p:txBody>
          <a:bodyPr wrap="square" rtlCol="0">
            <a:spAutoFit/>
          </a:bodyPr>
          <a:lstStyle/>
          <a:p>
            <a:pPr algn="r"/>
            <a:r>
              <a:rPr lang="en-US" sz="1000" i="1" dirty="0">
                <a:solidFill>
                  <a:schemeClr val="bg1"/>
                </a:solidFill>
              </a:rPr>
              <a:t>Aggarwal R et al. ESMO 2022;Abstract LBA63.</a:t>
            </a:r>
            <a:endParaRPr lang="en-US" sz="1000" dirty="0">
              <a:solidFill>
                <a:schemeClr val="bg1"/>
              </a:solidFill>
              <a:latin typeface="Calibri"/>
            </a:endParaRPr>
          </a:p>
        </p:txBody>
      </p:sp>
    </p:spTree>
    <p:extLst>
      <p:ext uri="{BB962C8B-B14F-4D97-AF65-F5344CB8AC3E}">
        <p14:creationId xmlns:p14="http://schemas.microsoft.com/office/powerpoint/2010/main" val="3794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6DF6-9F94-4EBC-A4AA-F8A39EF5617D}"/>
              </a:ext>
            </a:extLst>
          </p:cNvPr>
          <p:cNvSpPr txBox="1">
            <a:spLocks/>
          </p:cNvSpPr>
          <p:nvPr/>
        </p:nvSpPr>
        <p:spPr>
          <a:xfrm>
            <a:off x="0" y="182245"/>
            <a:ext cx="12185076" cy="1325563"/>
          </a:xfrm>
          <a:prstGeom prst="rect">
            <a:avLst/>
          </a:prstGeom>
        </p:spPr>
        <p:txBody>
          <a:bodyPr/>
          <a:lstStyle>
            <a:lvl1pPr algn="l" defTabSz="914400" rtl="0" eaLnBrk="1" latinLnBrk="0" hangingPunct="1">
              <a:lnSpc>
                <a:spcPct val="90000"/>
              </a:lnSpc>
              <a:spcBef>
                <a:spcPct val="0"/>
              </a:spcBef>
              <a:buNone/>
              <a:defRPr sz="4400" b="1" kern="1200">
                <a:solidFill>
                  <a:srgbClr val="15537A"/>
                </a:solidFill>
                <a:latin typeface="+mj-lt"/>
                <a:ea typeface="+mj-ea"/>
                <a:cs typeface="+mj-cs"/>
              </a:defRPr>
            </a:lvl1pPr>
          </a:lstStyle>
          <a:p>
            <a:pPr algn="ctr">
              <a:defRPr/>
            </a:pPr>
            <a:r>
              <a:rPr lang="en-US" dirty="0">
                <a:solidFill>
                  <a:schemeClr val="bg1"/>
                </a:solidFill>
              </a:rPr>
              <a:t>ADT Is a Key Component of Treatment</a:t>
            </a:r>
          </a:p>
          <a:p>
            <a:pPr algn="ctr">
              <a:defRPr/>
            </a:pPr>
            <a:r>
              <a:rPr lang="en-US" dirty="0">
                <a:solidFill>
                  <a:schemeClr val="bg1"/>
                </a:solidFill>
              </a:rPr>
              <a:t>for High-Risk Prostate Cancer</a:t>
            </a:r>
          </a:p>
        </p:txBody>
      </p:sp>
      <p:sp>
        <p:nvSpPr>
          <p:cNvPr id="10" name="Content Placeholder 2">
            <a:extLst>
              <a:ext uri="{FF2B5EF4-FFF2-40B4-BE49-F238E27FC236}">
                <a16:creationId xmlns:a16="http://schemas.microsoft.com/office/drawing/2014/main" id="{8D704F1A-4227-4007-94BF-5030F2400871}"/>
              </a:ext>
            </a:extLst>
          </p:cNvPr>
          <p:cNvSpPr txBox="1">
            <a:spLocks/>
          </p:cNvSpPr>
          <p:nvPr/>
        </p:nvSpPr>
        <p:spPr>
          <a:xfrm>
            <a:off x="617573" y="1577495"/>
            <a:ext cx="10558175" cy="678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fontAlgn="base">
              <a:lnSpc>
                <a:spcPct val="100000"/>
              </a:lnSpc>
              <a:spcBef>
                <a:spcPts val="0"/>
              </a:spcBef>
              <a:spcAft>
                <a:spcPts val="0"/>
              </a:spcAft>
              <a:buClr>
                <a:srgbClr val="F6842C"/>
              </a:buClr>
              <a:buSzPct val="125000"/>
              <a:buNone/>
              <a:tabLst/>
              <a:defRPr/>
            </a:pPr>
            <a:r>
              <a:rPr lang="en-US" dirty="0">
                <a:solidFill>
                  <a:schemeClr val="bg1"/>
                </a:solidFill>
              </a:rPr>
              <a:t>Androgen deprivation therapy improves survival for men with high-risk prostate cancer when added to  EBRT</a:t>
            </a:r>
          </a:p>
        </p:txBody>
      </p:sp>
      <p:sp>
        <p:nvSpPr>
          <p:cNvPr id="14" name="TextBox 13">
            <a:extLst>
              <a:ext uri="{FF2B5EF4-FFF2-40B4-BE49-F238E27FC236}">
                <a16:creationId xmlns:a16="http://schemas.microsoft.com/office/drawing/2014/main" id="{F15C2935-52BB-47D0-ABC0-CD23C51BFFBA}"/>
              </a:ext>
            </a:extLst>
          </p:cNvPr>
          <p:cNvSpPr txBox="1"/>
          <p:nvPr/>
        </p:nvSpPr>
        <p:spPr>
          <a:xfrm>
            <a:off x="5980377" y="6514813"/>
            <a:ext cx="6089076" cy="246221"/>
          </a:xfrm>
          <a:prstGeom prst="rect">
            <a:avLst/>
          </a:prstGeom>
          <a:noFill/>
        </p:spPr>
        <p:txBody>
          <a:bodyPr wrap="square" rtlCol="0">
            <a:spAutoFit/>
          </a:bodyPr>
          <a:lstStyle/>
          <a:p>
            <a:pPr algn="r">
              <a:defRPr/>
            </a:pPr>
            <a:r>
              <a:rPr lang="en-US" sz="1000" i="1" dirty="0" err="1">
                <a:solidFill>
                  <a:schemeClr val="bg1"/>
                </a:solidFill>
                <a:latin typeface="Calibri" panose="020F0502020204030204"/>
              </a:rPr>
              <a:t>Bolla</a:t>
            </a:r>
            <a:r>
              <a:rPr lang="en-US" sz="1000" i="1" dirty="0">
                <a:solidFill>
                  <a:schemeClr val="bg1"/>
                </a:solidFill>
                <a:latin typeface="Calibri" panose="020F0502020204030204"/>
              </a:rPr>
              <a:t> Lancet 2002. Goodwin JF </a:t>
            </a:r>
            <a:r>
              <a:rPr lang="en-US" sz="1000" i="1" dirty="0" err="1">
                <a:solidFill>
                  <a:schemeClr val="bg1"/>
                </a:solidFill>
                <a:latin typeface="Calibri" panose="020F0502020204030204"/>
              </a:rPr>
              <a:t>Polkinghorn</a:t>
            </a:r>
            <a:r>
              <a:rPr lang="en-US" sz="1000" i="1" dirty="0">
                <a:solidFill>
                  <a:schemeClr val="bg1"/>
                </a:solidFill>
                <a:latin typeface="Calibri" panose="020F0502020204030204"/>
              </a:rPr>
              <a:t> WR Cancer Discovery 2013.</a:t>
            </a:r>
            <a:endParaRPr kumimoji="0" lang="en-US" sz="1000" b="0"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5" name="Picture 3">
            <a:extLst>
              <a:ext uri="{FF2B5EF4-FFF2-40B4-BE49-F238E27FC236}">
                <a16:creationId xmlns:a16="http://schemas.microsoft.com/office/drawing/2014/main" id="{45D99EE5-975D-41C7-8680-7EB176FA2F29}"/>
              </a:ext>
            </a:extLst>
          </p:cNvPr>
          <p:cNvPicPr>
            <a:picLocks noChangeAspect="1"/>
          </p:cNvPicPr>
          <p:nvPr/>
        </p:nvPicPr>
        <p:blipFill rotWithShape="1">
          <a:blip r:embed="rId3">
            <a:extLst>
              <a:ext uri="{28A0092B-C50C-407E-A947-70E740481C1C}">
                <a14:useLocalDpi xmlns:a14="http://schemas.microsoft.com/office/drawing/2010/main" val="0"/>
              </a:ext>
            </a:extLst>
          </a:blip>
          <a:srcRect l="823" t="2597" r="-823" b="34637"/>
          <a:stretch/>
        </p:blipFill>
        <p:spPr bwMode="auto">
          <a:xfrm>
            <a:off x="898302" y="2774121"/>
            <a:ext cx="7310437" cy="348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BEA831D-5C06-42B1-8AD4-B1653BB4DC20}"/>
              </a:ext>
            </a:extLst>
          </p:cNvPr>
          <p:cNvSpPr txBox="1"/>
          <p:nvPr/>
        </p:nvSpPr>
        <p:spPr>
          <a:xfrm>
            <a:off x="8640234" y="3018517"/>
            <a:ext cx="2904066" cy="2246769"/>
          </a:xfrm>
          <a:prstGeom prst="rect">
            <a:avLst/>
          </a:prstGeom>
          <a:noFill/>
          <a:ln>
            <a:solidFill>
              <a:srgbClr val="5F5F5F"/>
            </a:solidFill>
          </a:ln>
        </p:spPr>
        <p:txBody>
          <a:bodyPr wrap="square" rtlCol="0">
            <a:spAutoFit/>
          </a:bodyPr>
          <a:lstStyle/>
          <a:p>
            <a:r>
              <a:rPr lang="en-US" altLang="en-US" sz="2800" dirty="0">
                <a:solidFill>
                  <a:schemeClr val="bg1"/>
                </a:solidFill>
              </a:rPr>
              <a:t>ADT Potentiates Radiation Damage by Blocking DNA Damage Repair</a:t>
            </a:r>
            <a:endParaRPr lang="en-US" sz="2800" dirty="0">
              <a:solidFill>
                <a:schemeClr val="bg1"/>
              </a:solidFill>
            </a:endParaRPr>
          </a:p>
        </p:txBody>
      </p:sp>
      <p:sp>
        <p:nvSpPr>
          <p:cNvPr id="4" name="TextBox 3">
            <a:extLst>
              <a:ext uri="{FF2B5EF4-FFF2-40B4-BE49-F238E27FC236}">
                <a16:creationId xmlns:a16="http://schemas.microsoft.com/office/drawing/2014/main" id="{0F5AE656-FDAE-4F90-8A0F-B16AEA3FB7B0}"/>
              </a:ext>
            </a:extLst>
          </p:cNvPr>
          <p:cNvSpPr txBox="1"/>
          <p:nvPr/>
        </p:nvSpPr>
        <p:spPr>
          <a:xfrm>
            <a:off x="6371724" y="3772569"/>
            <a:ext cx="1279517" cy="369332"/>
          </a:xfrm>
          <a:prstGeom prst="rect">
            <a:avLst/>
          </a:prstGeom>
          <a:noFill/>
        </p:spPr>
        <p:txBody>
          <a:bodyPr wrap="none" rtlCol="0">
            <a:spAutoFit/>
          </a:bodyPr>
          <a:lstStyle/>
          <a:p>
            <a:r>
              <a:rPr lang="en-US" dirty="0">
                <a:solidFill>
                  <a:schemeClr val="bg1">
                    <a:lumMod val="50000"/>
                  </a:schemeClr>
                </a:solidFill>
              </a:rPr>
              <a:t>EBRT + ADT</a:t>
            </a:r>
          </a:p>
        </p:txBody>
      </p:sp>
    </p:spTree>
    <p:extLst>
      <p:ext uri="{BB962C8B-B14F-4D97-AF65-F5344CB8AC3E}">
        <p14:creationId xmlns:p14="http://schemas.microsoft.com/office/powerpoint/2010/main" val="2262781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EB920C-4AE4-ABC2-E1C4-A6E5C3FA205F}"/>
              </a:ext>
            </a:extLst>
          </p:cNvPr>
          <p:cNvSpPr>
            <a:spLocks noGrp="1"/>
          </p:cNvSpPr>
          <p:nvPr>
            <p:ph type="ctrTitle"/>
          </p:nvPr>
        </p:nvSpPr>
        <p:spPr>
          <a:xfrm>
            <a:off x="489490" y="277119"/>
            <a:ext cx="11213020" cy="576000"/>
          </a:xfrm>
        </p:spPr>
        <p:txBody>
          <a:bodyPr/>
          <a:lstStyle/>
          <a:p>
            <a:r>
              <a:rPr lang="en-US" dirty="0">
                <a:solidFill>
                  <a:schemeClr val="bg1"/>
                </a:solidFill>
              </a:rPr>
              <a:t>Study Objectives</a:t>
            </a:r>
            <a:br>
              <a:rPr lang="en-US" dirty="0">
                <a:solidFill>
                  <a:schemeClr val="bg1"/>
                </a:solidFill>
              </a:rPr>
            </a:br>
            <a:br>
              <a:rPr lang="en-US" dirty="0">
                <a:solidFill>
                  <a:schemeClr val="bg1"/>
                </a:solidFill>
              </a:rPr>
            </a:br>
            <a:r>
              <a:rPr lang="en-US" sz="3200" dirty="0">
                <a:solidFill>
                  <a:schemeClr val="bg1"/>
                </a:solidFill>
              </a:rPr>
              <a:t>To compare each experimental arm versus control with respect to:</a:t>
            </a:r>
            <a:endParaRPr lang="en-US" dirty="0">
              <a:solidFill>
                <a:schemeClr val="bg1"/>
              </a:solidFill>
            </a:endParaRPr>
          </a:p>
        </p:txBody>
      </p:sp>
      <p:sp>
        <p:nvSpPr>
          <p:cNvPr id="4" name="Text Placeholder 3">
            <a:extLst>
              <a:ext uri="{FF2B5EF4-FFF2-40B4-BE49-F238E27FC236}">
                <a16:creationId xmlns:a16="http://schemas.microsoft.com/office/drawing/2014/main" id="{816F071E-6F54-E9B9-9D49-454FE2B5BCF0}"/>
              </a:ext>
            </a:extLst>
          </p:cNvPr>
          <p:cNvSpPr>
            <a:spLocks noGrp="1"/>
          </p:cNvSpPr>
          <p:nvPr>
            <p:ph type="body" idx="1"/>
          </p:nvPr>
        </p:nvSpPr>
        <p:spPr>
          <a:xfrm>
            <a:off x="489489" y="1825637"/>
            <a:ext cx="11213200" cy="3600000"/>
          </a:xfrm>
        </p:spPr>
        <p:txBody>
          <a:bodyPr/>
          <a:lstStyle/>
          <a:p>
            <a:pPr marL="685783" indent="-380990">
              <a:buFont typeface="Arial" panose="020B0604020202020204" pitchFamily="34" charset="0"/>
              <a:buChar char="•"/>
            </a:pPr>
            <a:r>
              <a:rPr lang="en-US" dirty="0">
                <a:solidFill>
                  <a:schemeClr val="bg1"/>
                </a:solidFill>
              </a:rPr>
              <a:t>Primary Objective: PSA progression-free survival, with PSA progression defined as </a:t>
            </a:r>
            <a:r>
              <a:rPr lang="en-US" b="1" dirty="0">
                <a:solidFill>
                  <a:schemeClr val="bg1"/>
                </a:solidFill>
              </a:rPr>
              <a:t>nadir + 2 ng/mL during treatment </a:t>
            </a:r>
            <a:r>
              <a:rPr lang="en-US" dirty="0">
                <a:solidFill>
                  <a:schemeClr val="bg1"/>
                </a:solidFill>
              </a:rPr>
              <a:t>or </a:t>
            </a:r>
            <a:r>
              <a:rPr lang="en-US" b="1" dirty="0">
                <a:solidFill>
                  <a:schemeClr val="bg1"/>
                </a:solidFill>
              </a:rPr>
              <a:t>&gt; 0.2 ng/mL following treatment confirmed by repeat measurement (&gt; 2 wks)</a:t>
            </a:r>
          </a:p>
          <a:p>
            <a:pPr marL="685783" indent="-380990">
              <a:buFont typeface="Arial" panose="020B0604020202020204" pitchFamily="34" charset="0"/>
              <a:buChar char="•"/>
            </a:pPr>
            <a:endParaRPr lang="en-US" dirty="0">
              <a:solidFill>
                <a:schemeClr val="bg1"/>
              </a:solidFill>
            </a:endParaRPr>
          </a:p>
          <a:p>
            <a:pPr marL="685783" indent="-380990">
              <a:buFont typeface="Arial" panose="020B0604020202020204" pitchFamily="34" charset="0"/>
              <a:buChar char="•"/>
            </a:pPr>
            <a:r>
              <a:rPr lang="en-US" dirty="0">
                <a:solidFill>
                  <a:schemeClr val="bg1"/>
                </a:solidFill>
              </a:rPr>
              <a:t>Secondary Objectives:</a:t>
            </a:r>
          </a:p>
          <a:p>
            <a:pPr marL="1295368" lvl="1" indent="-380990">
              <a:buFont typeface="Arial" panose="020B0604020202020204" pitchFamily="34" charset="0"/>
              <a:buChar char="•"/>
            </a:pPr>
            <a:r>
              <a:rPr lang="en-US" dirty="0">
                <a:solidFill>
                  <a:schemeClr val="bg1"/>
                </a:solidFill>
              </a:rPr>
              <a:t>PSA progression-free survival in testosterone-evaluable population (T &gt; 50 ng/dL)</a:t>
            </a:r>
          </a:p>
          <a:p>
            <a:pPr marL="1295368" lvl="1" indent="-380990">
              <a:buFont typeface="Arial" panose="020B0604020202020204" pitchFamily="34" charset="0"/>
              <a:buChar char="•"/>
            </a:pPr>
            <a:r>
              <a:rPr lang="en-US" dirty="0">
                <a:solidFill>
                  <a:schemeClr val="bg1"/>
                </a:solidFill>
              </a:rPr>
              <a:t>Time to recovery of serum testosterone (T &gt; 50 ng/dL)</a:t>
            </a:r>
          </a:p>
          <a:p>
            <a:pPr marL="1295368" lvl="1" indent="-380990">
              <a:buFont typeface="Arial" panose="020B0604020202020204" pitchFamily="34" charset="0"/>
              <a:buChar char="•"/>
            </a:pPr>
            <a:r>
              <a:rPr lang="en-US" dirty="0">
                <a:solidFill>
                  <a:schemeClr val="bg1"/>
                </a:solidFill>
              </a:rPr>
              <a:t>Safety profile</a:t>
            </a:r>
          </a:p>
          <a:p>
            <a:pPr marL="1295368" lvl="1" indent="-380990">
              <a:buFont typeface="Arial" panose="020B0604020202020204" pitchFamily="34" charset="0"/>
              <a:buChar char="•"/>
            </a:pPr>
            <a:r>
              <a:rPr lang="en-US" dirty="0">
                <a:solidFill>
                  <a:schemeClr val="bg1"/>
                </a:solidFill>
              </a:rPr>
              <a:t>36-month PSA progression-free survival rate </a:t>
            </a:r>
          </a:p>
          <a:p>
            <a:pPr marL="1295368" lvl="1" indent="-380990">
              <a:buFont typeface="Arial" panose="020B0604020202020204" pitchFamily="34" charset="0"/>
              <a:buChar char="•"/>
            </a:pPr>
            <a:r>
              <a:rPr lang="en-US" dirty="0">
                <a:solidFill>
                  <a:schemeClr val="bg1"/>
                </a:solidFill>
              </a:rPr>
              <a:t>Metastasis-free survival</a:t>
            </a:r>
          </a:p>
          <a:p>
            <a:pPr marL="1295368" lvl="1" indent="-380990">
              <a:buFont typeface="Arial" panose="020B0604020202020204" pitchFamily="34" charset="0"/>
              <a:buChar char="•"/>
            </a:pPr>
            <a:r>
              <a:rPr lang="en-US" dirty="0">
                <a:solidFill>
                  <a:schemeClr val="bg1"/>
                </a:solidFill>
              </a:rPr>
              <a:t>Time to castration resistance</a:t>
            </a:r>
          </a:p>
          <a:p>
            <a:pPr marL="1295368" lvl="1" indent="-380990">
              <a:buFont typeface="Arial" panose="020B0604020202020204" pitchFamily="34" charset="0"/>
              <a:buChar char="•"/>
            </a:pPr>
            <a:r>
              <a:rPr lang="en-US" dirty="0">
                <a:solidFill>
                  <a:schemeClr val="bg1"/>
                </a:solidFill>
              </a:rPr>
              <a:t>Short- and long-term patient reported quality of life </a:t>
            </a:r>
          </a:p>
          <a:p>
            <a:pPr marL="1295368" lvl="1" indent="-380990">
              <a:buFont typeface="Arial" panose="020B0604020202020204" pitchFamily="34" charset="0"/>
              <a:buChar char="•"/>
            </a:pPr>
            <a:endParaRPr lang="en-US" dirty="0">
              <a:solidFill>
                <a:schemeClr val="bg1"/>
              </a:solidFill>
            </a:endParaRPr>
          </a:p>
          <a:p>
            <a:pPr marL="1295368" lvl="1" indent="-380990">
              <a:buFont typeface="Arial" panose="020B0604020202020204" pitchFamily="34" charset="0"/>
              <a:buChar char="•"/>
            </a:pPr>
            <a:endParaRPr lang="en-US" dirty="0">
              <a:solidFill>
                <a:schemeClr val="bg1"/>
              </a:solidFill>
            </a:endParaRPr>
          </a:p>
          <a:p>
            <a:pPr marL="1295368" lvl="1" indent="-380990">
              <a:buFont typeface="Arial" panose="020B0604020202020204" pitchFamily="34" charset="0"/>
              <a:buChar char="•"/>
            </a:pPr>
            <a:endParaRPr lang="en-US" dirty="0">
              <a:solidFill>
                <a:schemeClr val="bg1"/>
              </a:solidFill>
            </a:endParaRPr>
          </a:p>
          <a:p>
            <a:pPr marL="1295368" lvl="1" indent="-380990">
              <a:buFont typeface="Arial" panose="020B0604020202020204" pitchFamily="34" charset="0"/>
              <a:buChar char="•"/>
            </a:pPr>
            <a:endParaRPr lang="en-US" dirty="0">
              <a:solidFill>
                <a:schemeClr val="bg1"/>
              </a:solidFill>
            </a:endParaRPr>
          </a:p>
        </p:txBody>
      </p:sp>
      <p:sp>
        <p:nvSpPr>
          <p:cNvPr id="2" name="Rectangle 1">
            <a:extLst>
              <a:ext uri="{FF2B5EF4-FFF2-40B4-BE49-F238E27FC236}">
                <a16:creationId xmlns:a16="http://schemas.microsoft.com/office/drawing/2014/main" id="{6CD4617F-A854-96A5-CEFB-F44B6F8051A4}"/>
              </a:ext>
            </a:extLst>
          </p:cNvPr>
          <p:cNvSpPr/>
          <p:nvPr/>
        </p:nvSpPr>
        <p:spPr>
          <a:xfrm>
            <a:off x="779284" y="1850776"/>
            <a:ext cx="10658573" cy="2648952"/>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3D91FE71-817D-A448-A258-016EF69B4DBE}"/>
              </a:ext>
            </a:extLst>
          </p:cNvPr>
          <p:cNvSpPr txBox="1"/>
          <p:nvPr/>
        </p:nvSpPr>
        <p:spPr>
          <a:xfrm>
            <a:off x="9255227" y="6451301"/>
            <a:ext cx="2842713" cy="246221"/>
          </a:xfrm>
          <a:prstGeom prst="rect">
            <a:avLst/>
          </a:prstGeom>
          <a:noFill/>
        </p:spPr>
        <p:txBody>
          <a:bodyPr wrap="square" rtlCol="0">
            <a:spAutoFit/>
          </a:bodyPr>
          <a:lstStyle/>
          <a:p>
            <a:pPr algn="r"/>
            <a:r>
              <a:rPr lang="en-US" sz="1000" i="1" dirty="0">
                <a:solidFill>
                  <a:schemeClr val="bg1"/>
                </a:solidFill>
              </a:rPr>
              <a:t>Aggarwal R et al. ESMO 2022;Abstract LBA63.</a:t>
            </a:r>
            <a:endParaRPr lang="en-US" sz="1000" dirty="0">
              <a:solidFill>
                <a:schemeClr val="bg1"/>
              </a:solidFill>
              <a:latin typeface="Calibri"/>
            </a:endParaRPr>
          </a:p>
        </p:txBody>
      </p:sp>
    </p:spTree>
    <p:extLst>
      <p:ext uri="{BB962C8B-B14F-4D97-AF65-F5344CB8AC3E}">
        <p14:creationId xmlns:p14="http://schemas.microsoft.com/office/powerpoint/2010/main" val="1533003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FC5C24-3F39-300B-BA1B-C31B423CC9FC}"/>
              </a:ext>
            </a:extLst>
          </p:cNvPr>
          <p:cNvSpPr>
            <a:spLocks noGrp="1"/>
          </p:cNvSpPr>
          <p:nvPr>
            <p:ph type="ctrTitle"/>
          </p:nvPr>
        </p:nvSpPr>
        <p:spPr>
          <a:xfrm>
            <a:off x="479997" y="143759"/>
            <a:ext cx="11213020" cy="576000"/>
          </a:xfrm>
        </p:spPr>
        <p:txBody>
          <a:bodyPr/>
          <a:lstStyle/>
          <a:p>
            <a:r>
              <a:rPr lang="en-US" dirty="0">
                <a:solidFill>
                  <a:schemeClr val="bg1"/>
                </a:solidFill>
              </a:rPr>
              <a:t>Baseline Characteristics</a:t>
            </a:r>
          </a:p>
        </p:txBody>
      </p:sp>
      <p:sp>
        <p:nvSpPr>
          <p:cNvPr id="5" name="Text Placeholder 4">
            <a:extLst>
              <a:ext uri="{FF2B5EF4-FFF2-40B4-BE49-F238E27FC236}">
                <a16:creationId xmlns:a16="http://schemas.microsoft.com/office/drawing/2014/main" id="{16BD4F25-CDD4-4094-19E7-321045779AF7}"/>
              </a:ext>
            </a:extLst>
          </p:cNvPr>
          <p:cNvSpPr>
            <a:spLocks noGrp="1"/>
          </p:cNvSpPr>
          <p:nvPr>
            <p:ph type="body" idx="12"/>
          </p:nvPr>
        </p:nvSpPr>
        <p:spPr/>
        <p:txBody>
          <a:bodyPr/>
          <a:lstStyle/>
          <a:p>
            <a:r>
              <a:rPr lang="en-US" dirty="0"/>
              <a:t>Rahul Aggarwal, MD</a:t>
            </a:r>
          </a:p>
        </p:txBody>
      </p:sp>
      <p:graphicFrame>
        <p:nvGraphicFramePr>
          <p:cNvPr id="6" name="Table 6">
            <a:extLst>
              <a:ext uri="{FF2B5EF4-FFF2-40B4-BE49-F238E27FC236}">
                <a16:creationId xmlns:a16="http://schemas.microsoft.com/office/drawing/2014/main" id="{C5A75AA3-8999-1CFD-D98F-3187EBE422FA}"/>
              </a:ext>
            </a:extLst>
          </p:cNvPr>
          <p:cNvGraphicFramePr>
            <a:graphicFrameLocks noGrp="1"/>
          </p:cNvGraphicFramePr>
          <p:nvPr/>
        </p:nvGraphicFramePr>
        <p:xfrm>
          <a:off x="479997" y="929640"/>
          <a:ext cx="11213020" cy="5608320"/>
        </p:xfrm>
        <a:graphic>
          <a:graphicData uri="http://schemas.openxmlformats.org/drawingml/2006/table">
            <a:tbl>
              <a:tblPr firstRow="1" bandRow="1">
                <a:tableStyleId>{5C22544A-7EE6-4342-B048-85BDC9FD1C3A}</a:tableStyleId>
              </a:tblPr>
              <a:tblGrid>
                <a:gridCol w="4434903">
                  <a:extLst>
                    <a:ext uri="{9D8B030D-6E8A-4147-A177-3AD203B41FA5}">
                      <a16:colId xmlns:a16="http://schemas.microsoft.com/office/drawing/2014/main" val="1584100738"/>
                    </a:ext>
                  </a:extLst>
                </a:gridCol>
                <a:gridCol w="1790700">
                  <a:extLst>
                    <a:ext uri="{9D8B030D-6E8A-4147-A177-3AD203B41FA5}">
                      <a16:colId xmlns:a16="http://schemas.microsoft.com/office/drawing/2014/main" val="1380345058"/>
                    </a:ext>
                  </a:extLst>
                </a:gridCol>
                <a:gridCol w="1714500">
                  <a:extLst>
                    <a:ext uri="{9D8B030D-6E8A-4147-A177-3AD203B41FA5}">
                      <a16:colId xmlns:a16="http://schemas.microsoft.com/office/drawing/2014/main" val="1724536964"/>
                    </a:ext>
                  </a:extLst>
                </a:gridCol>
                <a:gridCol w="1524000">
                  <a:extLst>
                    <a:ext uri="{9D8B030D-6E8A-4147-A177-3AD203B41FA5}">
                      <a16:colId xmlns:a16="http://schemas.microsoft.com/office/drawing/2014/main" val="3786235073"/>
                    </a:ext>
                  </a:extLst>
                </a:gridCol>
                <a:gridCol w="1748917">
                  <a:extLst>
                    <a:ext uri="{9D8B030D-6E8A-4147-A177-3AD203B41FA5}">
                      <a16:colId xmlns:a16="http://schemas.microsoft.com/office/drawing/2014/main" val="241791475"/>
                    </a:ext>
                  </a:extLst>
                </a:gridCol>
              </a:tblGrid>
              <a:tr h="1584960">
                <a:tc>
                  <a:txBody>
                    <a:bodyPr/>
                    <a:lstStyle/>
                    <a:p>
                      <a:pPr algn="ctr"/>
                      <a:endParaRPr lang="en-US" sz="2400" dirty="0"/>
                    </a:p>
                  </a:txBody>
                  <a:tcPr marL="121920" marR="121920" marT="60960" marB="60960"/>
                </a:tc>
                <a:tc>
                  <a:txBody>
                    <a:bodyPr/>
                    <a:lstStyle/>
                    <a:p>
                      <a:pPr algn="ctr"/>
                      <a:r>
                        <a:rPr lang="en-US" sz="2400" dirty="0"/>
                        <a:t>Arm A</a:t>
                      </a:r>
                    </a:p>
                    <a:p>
                      <a:pPr algn="ctr"/>
                      <a:r>
                        <a:rPr lang="en-US" sz="2400" dirty="0"/>
                        <a:t>(N = 166)</a:t>
                      </a:r>
                    </a:p>
                  </a:txBody>
                  <a:tcPr marL="121920" marR="121920" marT="60960" marB="60960"/>
                </a:tc>
                <a:tc>
                  <a:txBody>
                    <a:bodyPr/>
                    <a:lstStyle/>
                    <a:p>
                      <a:pPr algn="ctr"/>
                      <a:r>
                        <a:rPr lang="en-US" sz="2400" dirty="0"/>
                        <a:t>Arm B</a:t>
                      </a:r>
                    </a:p>
                    <a:p>
                      <a:pPr algn="ctr"/>
                      <a:r>
                        <a:rPr lang="en-US" sz="2400" dirty="0"/>
                        <a:t>(N = 168)</a:t>
                      </a:r>
                    </a:p>
                  </a:txBody>
                  <a:tcPr marL="121920" marR="121920" marT="60960" marB="60960"/>
                </a:tc>
                <a:tc>
                  <a:txBody>
                    <a:bodyPr/>
                    <a:lstStyle/>
                    <a:p>
                      <a:pPr algn="ctr"/>
                      <a:r>
                        <a:rPr lang="en-US" sz="2400" dirty="0"/>
                        <a:t>Arm C</a:t>
                      </a:r>
                    </a:p>
                    <a:p>
                      <a:pPr algn="ctr"/>
                      <a:r>
                        <a:rPr lang="en-US" sz="2400" dirty="0"/>
                        <a:t>(N = 169)</a:t>
                      </a:r>
                    </a:p>
                  </a:txBody>
                  <a:tcPr marL="121920" marR="121920" marT="60960" marB="60960"/>
                </a:tc>
                <a:tc>
                  <a:txBody>
                    <a:bodyPr/>
                    <a:lstStyle/>
                    <a:p>
                      <a:pPr algn="ctr"/>
                      <a:r>
                        <a:rPr lang="en-US" sz="2400" dirty="0"/>
                        <a:t>Overall Study Cohort </a:t>
                      </a:r>
                    </a:p>
                    <a:p>
                      <a:pPr algn="ctr"/>
                      <a:r>
                        <a:rPr lang="en-US" sz="2400" dirty="0"/>
                        <a:t>(N =503)</a:t>
                      </a:r>
                    </a:p>
                  </a:txBody>
                  <a:tcPr marL="121920" marR="121920" marT="60960" marB="60960"/>
                </a:tc>
                <a:extLst>
                  <a:ext uri="{0D108BD9-81ED-4DB2-BD59-A6C34878D82A}">
                    <a16:rowId xmlns:a16="http://schemas.microsoft.com/office/drawing/2014/main" val="854709777"/>
                  </a:ext>
                </a:extLst>
              </a:tr>
              <a:tr h="609600">
                <a:tc>
                  <a:txBody>
                    <a:bodyPr/>
                    <a:lstStyle/>
                    <a:p>
                      <a:r>
                        <a:rPr lang="en-US" sz="1600" dirty="0"/>
                        <a:t>Median Age</a:t>
                      </a:r>
                    </a:p>
                    <a:p>
                      <a:r>
                        <a:rPr lang="en-US" sz="1600" dirty="0"/>
                        <a:t>(Q1, Q3)</a:t>
                      </a:r>
                    </a:p>
                  </a:txBody>
                  <a:tcPr marL="121920" marR="121920" marT="60960" marB="60960"/>
                </a:tc>
                <a:tc>
                  <a:txBody>
                    <a:bodyPr/>
                    <a:lstStyle/>
                    <a:p>
                      <a:r>
                        <a:rPr lang="en-US" sz="1600" dirty="0"/>
                        <a:t>67.0 </a:t>
                      </a:r>
                    </a:p>
                    <a:p>
                      <a:r>
                        <a:rPr lang="en-US" sz="1600" dirty="0"/>
                        <a:t>(60.3, 71.1)</a:t>
                      </a:r>
                    </a:p>
                  </a:txBody>
                  <a:tcPr marL="121920" marR="121920" marT="60960" marB="60960"/>
                </a:tc>
                <a:tc>
                  <a:txBody>
                    <a:bodyPr/>
                    <a:lstStyle/>
                    <a:p>
                      <a:r>
                        <a:rPr lang="en-US" sz="1600" dirty="0"/>
                        <a:t>66.0 </a:t>
                      </a:r>
                    </a:p>
                    <a:p>
                      <a:r>
                        <a:rPr lang="en-US" sz="1600" dirty="0"/>
                        <a:t>(60.7, 70.3)</a:t>
                      </a:r>
                    </a:p>
                  </a:txBody>
                  <a:tcPr marL="121920" marR="121920" marT="60960" marB="60960"/>
                </a:tc>
                <a:tc>
                  <a:txBody>
                    <a:bodyPr/>
                    <a:lstStyle/>
                    <a:p>
                      <a:r>
                        <a:rPr lang="en-US" sz="1600" dirty="0"/>
                        <a:t>67.3 </a:t>
                      </a:r>
                    </a:p>
                    <a:p>
                      <a:r>
                        <a:rPr lang="en-US" sz="1600" dirty="0"/>
                        <a:t>(62.4, 71.3)</a:t>
                      </a:r>
                    </a:p>
                  </a:txBody>
                  <a:tcPr marL="121920" marR="121920" marT="60960" marB="60960"/>
                </a:tc>
                <a:tc>
                  <a:txBody>
                    <a:bodyPr/>
                    <a:lstStyle/>
                    <a:p>
                      <a:r>
                        <a:rPr lang="en-US" sz="1600" dirty="0"/>
                        <a:t>66.7 </a:t>
                      </a:r>
                    </a:p>
                    <a:p>
                      <a:r>
                        <a:rPr lang="en-US" sz="1600" dirty="0"/>
                        <a:t>(61.2, 70.9)</a:t>
                      </a:r>
                    </a:p>
                  </a:txBody>
                  <a:tcPr marL="121920" marR="121920" marT="60960" marB="60960"/>
                </a:tc>
                <a:extLst>
                  <a:ext uri="{0D108BD9-81ED-4DB2-BD59-A6C34878D82A}">
                    <a16:rowId xmlns:a16="http://schemas.microsoft.com/office/drawing/2014/main" val="2388368537"/>
                  </a:ext>
                </a:extLst>
              </a:tr>
              <a:tr h="2316480">
                <a:tc>
                  <a:txBody>
                    <a:bodyPr/>
                    <a:lstStyle/>
                    <a:p>
                      <a:r>
                        <a:rPr lang="en-US" sz="1600" dirty="0"/>
                        <a:t>Race (%)</a:t>
                      </a:r>
                    </a:p>
                    <a:p>
                      <a:endParaRPr lang="en-US" sz="1600" dirty="0"/>
                    </a:p>
                    <a:p>
                      <a:pPr algn="r"/>
                      <a:r>
                        <a:rPr lang="en-US" sz="1600" dirty="0"/>
                        <a:t>American Indian/Alaska Native</a:t>
                      </a:r>
                    </a:p>
                    <a:p>
                      <a:pPr algn="r"/>
                      <a:r>
                        <a:rPr lang="en-US" sz="1600" dirty="0"/>
                        <a:t>Asian</a:t>
                      </a:r>
                    </a:p>
                    <a:p>
                      <a:pPr algn="r"/>
                      <a:r>
                        <a:rPr lang="en-US" sz="1600" dirty="0"/>
                        <a:t>Black or African-American</a:t>
                      </a:r>
                    </a:p>
                    <a:p>
                      <a:pPr algn="r"/>
                      <a:r>
                        <a:rPr lang="en-US" sz="1600" dirty="0"/>
                        <a:t>Native Hawaiian/Pacific Islander</a:t>
                      </a:r>
                    </a:p>
                    <a:p>
                      <a:pPr algn="r"/>
                      <a:r>
                        <a:rPr lang="en-US" sz="1600" dirty="0"/>
                        <a:t>Other</a:t>
                      </a:r>
                    </a:p>
                    <a:p>
                      <a:pPr algn="r"/>
                      <a:r>
                        <a:rPr lang="en-US" sz="1600" dirty="0"/>
                        <a:t>White</a:t>
                      </a:r>
                    </a:p>
                    <a:p>
                      <a:pPr algn="r"/>
                      <a:r>
                        <a:rPr lang="en-US" sz="1600" dirty="0"/>
                        <a:t>Unknown/Not Reported/Missing</a:t>
                      </a:r>
                    </a:p>
                  </a:txBody>
                  <a:tcPr marL="121920" marR="121920" marT="60960" marB="60960"/>
                </a:tc>
                <a:tc>
                  <a:txBody>
                    <a:bodyPr/>
                    <a:lstStyle/>
                    <a:p>
                      <a:endParaRPr lang="en-US" sz="1600" dirty="0"/>
                    </a:p>
                    <a:p>
                      <a:endParaRPr lang="en-US" sz="1600" dirty="0"/>
                    </a:p>
                    <a:p>
                      <a:r>
                        <a:rPr lang="en-US" sz="1600" dirty="0"/>
                        <a:t>1 (0.6)</a:t>
                      </a:r>
                    </a:p>
                    <a:p>
                      <a:r>
                        <a:rPr lang="en-US" sz="1600" dirty="0"/>
                        <a:t>3 (1.8)</a:t>
                      </a:r>
                    </a:p>
                    <a:p>
                      <a:r>
                        <a:rPr lang="en-US" sz="1600" dirty="0"/>
                        <a:t>7 (4.2)</a:t>
                      </a:r>
                    </a:p>
                    <a:p>
                      <a:r>
                        <a:rPr lang="en-US" sz="1600" dirty="0"/>
                        <a:t>1 (0.6)</a:t>
                      </a:r>
                    </a:p>
                    <a:p>
                      <a:r>
                        <a:rPr lang="en-US" sz="1600" dirty="0"/>
                        <a:t>2 (1.2)</a:t>
                      </a:r>
                    </a:p>
                    <a:p>
                      <a:r>
                        <a:rPr lang="en-US" sz="1600" dirty="0"/>
                        <a:t>142 (85.5)</a:t>
                      </a:r>
                    </a:p>
                    <a:p>
                      <a:r>
                        <a:rPr lang="en-US" sz="1600" dirty="0"/>
                        <a:t>10 (6.0)</a:t>
                      </a:r>
                    </a:p>
                  </a:txBody>
                  <a:tcPr marL="121920" marR="121920" marT="60960" marB="60960"/>
                </a:tc>
                <a:tc>
                  <a:txBody>
                    <a:bodyPr/>
                    <a:lstStyle/>
                    <a:p>
                      <a:endParaRPr lang="en-US" sz="1600" dirty="0"/>
                    </a:p>
                    <a:p>
                      <a:endParaRPr lang="en-US" sz="1600" dirty="0"/>
                    </a:p>
                    <a:p>
                      <a:r>
                        <a:rPr lang="en-US" sz="1600" dirty="0"/>
                        <a:t>0 (0.0)</a:t>
                      </a:r>
                    </a:p>
                    <a:p>
                      <a:r>
                        <a:rPr lang="en-US" sz="1600" dirty="0"/>
                        <a:t>0 (0.0)</a:t>
                      </a:r>
                    </a:p>
                    <a:p>
                      <a:r>
                        <a:rPr lang="en-US" sz="1600" dirty="0"/>
                        <a:t>13 (7.7)</a:t>
                      </a:r>
                    </a:p>
                    <a:p>
                      <a:r>
                        <a:rPr lang="en-US" sz="1600" dirty="0"/>
                        <a:t>0 (0.0)</a:t>
                      </a:r>
                    </a:p>
                    <a:p>
                      <a:r>
                        <a:rPr lang="en-US" sz="1600" dirty="0"/>
                        <a:t>1 (0.6)</a:t>
                      </a:r>
                    </a:p>
                    <a:p>
                      <a:r>
                        <a:rPr lang="en-US" sz="1600" dirty="0"/>
                        <a:t>144 (85.7)</a:t>
                      </a:r>
                    </a:p>
                    <a:p>
                      <a:r>
                        <a:rPr lang="en-US" sz="1600" dirty="0"/>
                        <a:t>10 (6.0)</a:t>
                      </a:r>
                    </a:p>
                  </a:txBody>
                  <a:tcPr marL="121920" marR="121920" marT="60960" marB="60960"/>
                </a:tc>
                <a:tc>
                  <a:txBody>
                    <a:bodyPr/>
                    <a:lstStyle/>
                    <a:p>
                      <a:endParaRPr lang="en-US" sz="1600" dirty="0"/>
                    </a:p>
                    <a:p>
                      <a:endParaRPr lang="en-US" sz="1600" dirty="0"/>
                    </a:p>
                    <a:p>
                      <a:r>
                        <a:rPr lang="en-US" sz="1600" dirty="0"/>
                        <a:t>2 (1.2)</a:t>
                      </a:r>
                    </a:p>
                    <a:p>
                      <a:r>
                        <a:rPr lang="en-US" sz="1600" dirty="0"/>
                        <a:t>10 (5.9)</a:t>
                      </a:r>
                    </a:p>
                    <a:p>
                      <a:r>
                        <a:rPr lang="en-US" sz="1600" dirty="0"/>
                        <a:t>12 (7.1)</a:t>
                      </a:r>
                    </a:p>
                    <a:p>
                      <a:r>
                        <a:rPr lang="en-US" sz="1600" dirty="0"/>
                        <a:t>1 (0.6)</a:t>
                      </a:r>
                    </a:p>
                    <a:p>
                      <a:r>
                        <a:rPr lang="en-US" sz="1600" dirty="0"/>
                        <a:t>2 (1.2)</a:t>
                      </a:r>
                    </a:p>
                    <a:p>
                      <a:r>
                        <a:rPr lang="en-US" sz="1600" dirty="0"/>
                        <a:t>135 (79.9)</a:t>
                      </a:r>
                    </a:p>
                    <a:p>
                      <a:r>
                        <a:rPr lang="en-US" sz="1600" dirty="0"/>
                        <a:t>7 (4.1)</a:t>
                      </a:r>
                    </a:p>
                  </a:txBody>
                  <a:tcPr marL="121920" marR="121920" marT="60960" marB="60960"/>
                </a:tc>
                <a:tc>
                  <a:txBody>
                    <a:bodyPr/>
                    <a:lstStyle/>
                    <a:p>
                      <a:endParaRPr lang="en-US" sz="1600" dirty="0"/>
                    </a:p>
                    <a:p>
                      <a:endParaRPr lang="en-US" sz="1600" dirty="0"/>
                    </a:p>
                    <a:p>
                      <a:r>
                        <a:rPr lang="en-US" sz="1600" dirty="0"/>
                        <a:t>3 (0.6)</a:t>
                      </a:r>
                    </a:p>
                    <a:p>
                      <a:r>
                        <a:rPr lang="en-US" sz="1600" dirty="0"/>
                        <a:t>13 (2.6)</a:t>
                      </a:r>
                    </a:p>
                    <a:p>
                      <a:r>
                        <a:rPr lang="en-US" sz="1600" dirty="0"/>
                        <a:t>32 (6.4)</a:t>
                      </a:r>
                    </a:p>
                    <a:p>
                      <a:r>
                        <a:rPr lang="en-US" sz="1600" dirty="0"/>
                        <a:t>2 (0.4)</a:t>
                      </a:r>
                    </a:p>
                    <a:p>
                      <a:r>
                        <a:rPr lang="en-US" sz="1600" dirty="0"/>
                        <a:t>5 (1.0)</a:t>
                      </a:r>
                    </a:p>
                    <a:p>
                      <a:r>
                        <a:rPr lang="en-US" sz="1600" dirty="0"/>
                        <a:t>421 (83.7)</a:t>
                      </a:r>
                    </a:p>
                    <a:p>
                      <a:r>
                        <a:rPr lang="en-US" sz="1600" dirty="0"/>
                        <a:t>27 (5.4)</a:t>
                      </a:r>
                    </a:p>
                  </a:txBody>
                  <a:tcPr marL="121920" marR="121920" marT="60960" marB="60960"/>
                </a:tc>
                <a:extLst>
                  <a:ext uri="{0D108BD9-81ED-4DB2-BD59-A6C34878D82A}">
                    <a16:rowId xmlns:a16="http://schemas.microsoft.com/office/drawing/2014/main" val="886302897"/>
                  </a:ext>
                </a:extLst>
              </a:tr>
              <a:tr h="1097280">
                <a:tc>
                  <a:txBody>
                    <a:bodyPr/>
                    <a:lstStyle/>
                    <a:p>
                      <a:pPr algn="l"/>
                      <a:r>
                        <a:rPr lang="en-US" sz="1600" dirty="0"/>
                        <a:t>Ethnicity (%)</a:t>
                      </a:r>
                    </a:p>
                    <a:p>
                      <a:pPr algn="r"/>
                      <a:r>
                        <a:rPr lang="en-US" sz="1600" dirty="0"/>
                        <a:t>Hispanic</a:t>
                      </a:r>
                    </a:p>
                    <a:p>
                      <a:pPr algn="r"/>
                      <a:r>
                        <a:rPr lang="en-US" sz="1600" dirty="0"/>
                        <a:t>Non-Hispanic</a:t>
                      </a:r>
                    </a:p>
                    <a:p>
                      <a:pPr algn="r"/>
                      <a:r>
                        <a:rPr lang="en-US" sz="1600" dirty="0"/>
                        <a:t>Unknown/Not Reported/Missing</a:t>
                      </a:r>
                    </a:p>
                  </a:txBody>
                  <a:tcPr marL="121920" marR="121920" marT="60960" marB="60960"/>
                </a:tc>
                <a:tc>
                  <a:txBody>
                    <a:bodyPr/>
                    <a:lstStyle/>
                    <a:p>
                      <a:endParaRPr lang="en-US" sz="1600" dirty="0"/>
                    </a:p>
                    <a:p>
                      <a:r>
                        <a:rPr lang="en-US" sz="1600" dirty="0"/>
                        <a:t>10 (6.0)</a:t>
                      </a:r>
                    </a:p>
                    <a:p>
                      <a:r>
                        <a:rPr lang="en-US" sz="1600" dirty="0"/>
                        <a:t>151 (91.0)</a:t>
                      </a:r>
                    </a:p>
                    <a:p>
                      <a:r>
                        <a:rPr lang="en-US" sz="1600" dirty="0"/>
                        <a:t>5 (3.0)</a:t>
                      </a:r>
                    </a:p>
                  </a:txBody>
                  <a:tcPr marL="121920" marR="121920" marT="60960" marB="60960"/>
                </a:tc>
                <a:tc>
                  <a:txBody>
                    <a:bodyPr/>
                    <a:lstStyle/>
                    <a:p>
                      <a:endParaRPr lang="en-US" sz="1600" dirty="0"/>
                    </a:p>
                    <a:p>
                      <a:r>
                        <a:rPr lang="en-US" sz="1600" dirty="0"/>
                        <a:t>10 (6.0)</a:t>
                      </a:r>
                    </a:p>
                    <a:p>
                      <a:r>
                        <a:rPr lang="en-US" sz="1600" dirty="0"/>
                        <a:t>152 (90.5)</a:t>
                      </a:r>
                    </a:p>
                    <a:p>
                      <a:r>
                        <a:rPr lang="en-US" sz="1600" dirty="0"/>
                        <a:t>6 (3.6)</a:t>
                      </a:r>
                    </a:p>
                  </a:txBody>
                  <a:tcPr marL="121920" marR="121920" marT="60960" marB="60960"/>
                </a:tc>
                <a:tc>
                  <a:txBody>
                    <a:bodyPr/>
                    <a:lstStyle/>
                    <a:p>
                      <a:endParaRPr lang="en-US" sz="1600" dirty="0"/>
                    </a:p>
                    <a:p>
                      <a:r>
                        <a:rPr lang="en-US" sz="1600" dirty="0"/>
                        <a:t>7 (4.1)</a:t>
                      </a:r>
                    </a:p>
                    <a:p>
                      <a:r>
                        <a:rPr lang="en-US" sz="1600" dirty="0"/>
                        <a:t>155 (91.7)</a:t>
                      </a:r>
                    </a:p>
                    <a:p>
                      <a:r>
                        <a:rPr lang="en-US" sz="1600" dirty="0"/>
                        <a:t>7 (4.1)</a:t>
                      </a:r>
                    </a:p>
                  </a:txBody>
                  <a:tcPr marL="121920" marR="121920" marT="60960" marB="60960"/>
                </a:tc>
                <a:tc>
                  <a:txBody>
                    <a:bodyPr/>
                    <a:lstStyle/>
                    <a:p>
                      <a:endParaRPr lang="en-US" sz="1600" dirty="0"/>
                    </a:p>
                    <a:p>
                      <a:r>
                        <a:rPr lang="en-US" sz="1600" dirty="0"/>
                        <a:t>27 (5.4)</a:t>
                      </a:r>
                    </a:p>
                    <a:p>
                      <a:r>
                        <a:rPr lang="en-US" sz="1600" dirty="0"/>
                        <a:t>458 (91.1)</a:t>
                      </a:r>
                    </a:p>
                    <a:p>
                      <a:r>
                        <a:rPr lang="en-US" sz="1600" dirty="0"/>
                        <a:t>18 (3.6)</a:t>
                      </a:r>
                    </a:p>
                  </a:txBody>
                  <a:tcPr marL="121920" marR="121920" marT="60960" marB="60960"/>
                </a:tc>
                <a:extLst>
                  <a:ext uri="{0D108BD9-81ED-4DB2-BD59-A6C34878D82A}">
                    <a16:rowId xmlns:a16="http://schemas.microsoft.com/office/drawing/2014/main" val="1047238100"/>
                  </a:ext>
                </a:extLst>
              </a:tr>
            </a:tbl>
          </a:graphicData>
        </a:graphic>
      </p:graphicFrame>
      <p:sp>
        <p:nvSpPr>
          <p:cNvPr id="2" name="TextBox 1">
            <a:extLst>
              <a:ext uri="{FF2B5EF4-FFF2-40B4-BE49-F238E27FC236}">
                <a16:creationId xmlns:a16="http://schemas.microsoft.com/office/drawing/2014/main" id="{F726F9E1-6872-A5C9-E1E0-A12F4D95463F}"/>
              </a:ext>
            </a:extLst>
          </p:cNvPr>
          <p:cNvSpPr txBox="1"/>
          <p:nvPr/>
        </p:nvSpPr>
        <p:spPr>
          <a:xfrm>
            <a:off x="9255227" y="6558176"/>
            <a:ext cx="2842713" cy="246221"/>
          </a:xfrm>
          <a:prstGeom prst="rect">
            <a:avLst/>
          </a:prstGeom>
          <a:noFill/>
        </p:spPr>
        <p:txBody>
          <a:bodyPr wrap="square" rtlCol="0">
            <a:spAutoFit/>
          </a:bodyPr>
          <a:lstStyle/>
          <a:p>
            <a:pPr algn="r"/>
            <a:r>
              <a:rPr lang="en-US" sz="1000" i="1" dirty="0">
                <a:solidFill>
                  <a:schemeClr val="bg1"/>
                </a:solidFill>
              </a:rPr>
              <a:t>Aggarwal R et al. ESMO 2022;Abstract LBA63.</a:t>
            </a:r>
            <a:endParaRPr lang="en-US" sz="1000" dirty="0">
              <a:solidFill>
                <a:schemeClr val="bg1"/>
              </a:solidFill>
              <a:latin typeface="Calibri"/>
            </a:endParaRPr>
          </a:p>
        </p:txBody>
      </p:sp>
    </p:spTree>
    <p:extLst>
      <p:ext uri="{BB962C8B-B14F-4D97-AF65-F5344CB8AC3E}">
        <p14:creationId xmlns:p14="http://schemas.microsoft.com/office/powerpoint/2010/main" val="627926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FC5C24-3F39-300B-BA1B-C31B423CC9FC}"/>
              </a:ext>
            </a:extLst>
          </p:cNvPr>
          <p:cNvSpPr>
            <a:spLocks noGrp="1"/>
          </p:cNvSpPr>
          <p:nvPr>
            <p:ph type="ctrTitle"/>
          </p:nvPr>
        </p:nvSpPr>
        <p:spPr>
          <a:xfrm>
            <a:off x="479997" y="143759"/>
            <a:ext cx="11213020" cy="576000"/>
          </a:xfrm>
        </p:spPr>
        <p:txBody>
          <a:bodyPr/>
          <a:lstStyle/>
          <a:p>
            <a:r>
              <a:rPr lang="en-US" dirty="0">
                <a:solidFill>
                  <a:schemeClr val="bg1"/>
                </a:solidFill>
              </a:rPr>
              <a:t>Baseline Characteristics, cont. </a:t>
            </a:r>
          </a:p>
        </p:txBody>
      </p:sp>
      <p:graphicFrame>
        <p:nvGraphicFramePr>
          <p:cNvPr id="6" name="Table 6">
            <a:extLst>
              <a:ext uri="{FF2B5EF4-FFF2-40B4-BE49-F238E27FC236}">
                <a16:creationId xmlns:a16="http://schemas.microsoft.com/office/drawing/2014/main" id="{C5A75AA3-8999-1CFD-D98F-3187EBE422FA}"/>
              </a:ext>
            </a:extLst>
          </p:cNvPr>
          <p:cNvGraphicFramePr>
            <a:graphicFrameLocks noGrp="1"/>
          </p:cNvGraphicFramePr>
          <p:nvPr/>
        </p:nvGraphicFramePr>
        <p:xfrm>
          <a:off x="479997" y="740031"/>
          <a:ext cx="11213020" cy="5743698"/>
        </p:xfrm>
        <a:graphic>
          <a:graphicData uri="http://schemas.openxmlformats.org/drawingml/2006/table">
            <a:tbl>
              <a:tblPr firstRow="1" bandRow="1">
                <a:tableStyleId>{5C22544A-7EE6-4342-B048-85BDC9FD1C3A}</a:tableStyleId>
              </a:tblPr>
              <a:tblGrid>
                <a:gridCol w="4434903">
                  <a:extLst>
                    <a:ext uri="{9D8B030D-6E8A-4147-A177-3AD203B41FA5}">
                      <a16:colId xmlns:a16="http://schemas.microsoft.com/office/drawing/2014/main" val="1584100738"/>
                    </a:ext>
                  </a:extLst>
                </a:gridCol>
                <a:gridCol w="1790700">
                  <a:extLst>
                    <a:ext uri="{9D8B030D-6E8A-4147-A177-3AD203B41FA5}">
                      <a16:colId xmlns:a16="http://schemas.microsoft.com/office/drawing/2014/main" val="1380345058"/>
                    </a:ext>
                  </a:extLst>
                </a:gridCol>
                <a:gridCol w="1714500">
                  <a:extLst>
                    <a:ext uri="{9D8B030D-6E8A-4147-A177-3AD203B41FA5}">
                      <a16:colId xmlns:a16="http://schemas.microsoft.com/office/drawing/2014/main" val="1724536964"/>
                    </a:ext>
                  </a:extLst>
                </a:gridCol>
                <a:gridCol w="1524000">
                  <a:extLst>
                    <a:ext uri="{9D8B030D-6E8A-4147-A177-3AD203B41FA5}">
                      <a16:colId xmlns:a16="http://schemas.microsoft.com/office/drawing/2014/main" val="3786235073"/>
                    </a:ext>
                  </a:extLst>
                </a:gridCol>
                <a:gridCol w="1748917">
                  <a:extLst>
                    <a:ext uri="{9D8B030D-6E8A-4147-A177-3AD203B41FA5}">
                      <a16:colId xmlns:a16="http://schemas.microsoft.com/office/drawing/2014/main" val="241791475"/>
                    </a:ext>
                  </a:extLst>
                </a:gridCol>
              </a:tblGrid>
              <a:tr h="1584960">
                <a:tc>
                  <a:txBody>
                    <a:bodyPr/>
                    <a:lstStyle/>
                    <a:p>
                      <a:pPr algn="ctr"/>
                      <a:endParaRPr lang="en-US" sz="2400" dirty="0"/>
                    </a:p>
                  </a:txBody>
                  <a:tcPr marL="121920" marR="121920" marT="60960" marB="60960"/>
                </a:tc>
                <a:tc>
                  <a:txBody>
                    <a:bodyPr/>
                    <a:lstStyle/>
                    <a:p>
                      <a:pPr algn="ctr"/>
                      <a:r>
                        <a:rPr lang="en-US" sz="2400" dirty="0"/>
                        <a:t>Arm A</a:t>
                      </a:r>
                    </a:p>
                    <a:p>
                      <a:pPr algn="ctr"/>
                      <a:r>
                        <a:rPr lang="en-US" sz="2400" dirty="0"/>
                        <a:t>(n = 166)</a:t>
                      </a:r>
                    </a:p>
                  </a:txBody>
                  <a:tcPr marL="121920" marR="121920" marT="60960" marB="60960"/>
                </a:tc>
                <a:tc>
                  <a:txBody>
                    <a:bodyPr/>
                    <a:lstStyle/>
                    <a:p>
                      <a:pPr algn="ctr"/>
                      <a:r>
                        <a:rPr lang="en-US" sz="2400" dirty="0"/>
                        <a:t>Arm B</a:t>
                      </a:r>
                    </a:p>
                    <a:p>
                      <a:pPr algn="ctr"/>
                      <a:r>
                        <a:rPr lang="en-US" sz="2400" dirty="0"/>
                        <a:t>(n = 168)</a:t>
                      </a:r>
                    </a:p>
                  </a:txBody>
                  <a:tcPr marL="121920" marR="121920" marT="60960" marB="60960"/>
                </a:tc>
                <a:tc>
                  <a:txBody>
                    <a:bodyPr/>
                    <a:lstStyle/>
                    <a:p>
                      <a:pPr algn="ctr"/>
                      <a:r>
                        <a:rPr lang="en-US" sz="2400" dirty="0"/>
                        <a:t>Arm C</a:t>
                      </a:r>
                    </a:p>
                    <a:p>
                      <a:pPr algn="ctr"/>
                      <a:r>
                        <a:rPr lang="en-US" sz="2400" dirty="0"/>
                        <a:t>(n = 169)</a:t>
                      </a:r>
                    </a:p>
                  </a:txBody>
                  <a:tcPr marL="121920" marR="121920" marT="60960" marB="60960"/>
                </a:tc>
                <a:tc>
                  <a:txBody>
                    <a:bodyPr/>
                    <a:lstStyle/>
                    <a:p>
                      <a:pPr algn="ctr"/>
                      <a:r>
                        <a:rPr lang="en-US" sz="2400" dirty="0"/>
                        <a:t>Overall Study Cohort </a:t>
                      </a:r>
                    </a:p>
                    <a:p>
                      <a:pPr algn="ctr"/>
                      <a:r>
                        <a:rPr lang="en-US" sz="2400" dirty="0"/>
                        <a:t>(N = 503)</a:t>
                      </a:r>
                    </a:p>
                  </a:txBody>
                  <a:tcPr marL="121920" marR="121920" marT="60960" marB="60960"/>
                </a:tc>
                <a:extLst>
                  <a:ext uri="{0D108BD9-81ED-4DB2-BD59-A6C34878D82A}">
                    <a16:rowId xmlns:a16="http://schemas.microsoft.com/office/drawing/2014/main" val="854709777"/>
                  </a:ext>
                </a:extLst>
              </a:tr>
              <a:tr h="690880">
                <a:tc>
                  <a:txBody>
                    <a:bodyPr/>
                    <a:lstStyle/>
                    <a:p>
                      <a:r>
                        <a:rPr lang="en-US" sz="1900" dirty="0"/>
                        <a:t>Median PSA at study entry, ng/mL </a:t>
                      </a:r>
                    </a:p>
                    <a:p>
                      <a:r>
                        <a:rPr lang="en-US" sz="1900" dirty="0"/>
                        <a:t>(Q1, Q3)</a:t>
                      </a:r>
                    </a:p>
                  </a:txBody>
                  <a:tcPr marL="121920" marR="121920" marT="60960" marB="60960"/>
                </a:tc>
                <a:tc>
                  <a:txBody>
                    <a:bodyPr/>
                    <a:lstStyle/>
                    <a:p>
                      <a:r>
                        <a:rPr lang="en-US" sz="1900" dirty="0"/>
                        <a:t>1.73</a:t>
                      </a:r>
                    </a:p>
                    <a:p>
                      <a:r>
                        <a:rPr lang="en-US" sz="1900" dirty="0"/>
                        <a:t>(1.01, 3.20)</a:t>
                      </a:r>
                    </a:p>
                  </a:txBody>
                  <a:tcPr marL="121920" marR="121920" marT="60960" marB="60960"/>
                </a:tc>
                <a:tc>
                  <a:txBody>
                    <a:bodyPr/>
                    <a:lstStyle/>
                    <a:p>
                      <a:r>
                        <a:rPr lang="en-US" sz="1900" dirty="0"/>
                        <a:t>1.80</a:t>
                      </a:r>
                    </a:p>
                    <a:p>
                      <a:r>
                        <a:rPr lang="en-US" sz="1900" dirty="0"/>
                        <a:t>(0.97, 3.58)</a:t>
                      </a:r>
                    </a:p>
                  </a:txBody>
                  <a:tcPr marL="121920" marR="121920" marT="60960" marB="60960"/>
                </a:tc>
                <a:tc>
                  <a:txBody>
                    <a:bodyPr/>
                    <a:lstStyle/>
                    <a:p>
                      <a:r>
                        <a:rPr lang="en-US" sz="1900" dirty="0"/>
                        <a:t>1.77</a:t>
                      </a:r>
                    </a:p>
                    <a:p>
                      <a:r>
                        <a:rPr lang="en-US" sz="1900" dirty="0"/>
                        <a:t>(0.95, 4.21)</a:t>
                      </a:r>
                    </a:p>
                  </a:txBody>
                  <a:tcPr marL="121920" marR="121920" marT="60960" marB="60960"/>
                </a:tc>
                <a:tc>
                  <a:txBody>
                    <a:bodyPr/>
                    <a:lstStyle/>
                    <a:p>
                      <a:r>
                        <a:rPr lang="en-US" sz="1900" dirty="0"/>
                        <a:t>1.77</a:t>
                      </a:r>
                    </a:p>
                    <a:p>
                      <a:r>
                        <a:rPr lang="en-US" sz="1900" dirty="0"/>
                        <a:t>(0.97,3.57)</a:t>
                      </a:r>
                    </a:p>
                  </a:txBody>
                  <a:tcPr marL="121920" marR="121920" marT="60960" marB="60960"/>
                </a:tc>
                <a:extLst>
                  <a:ext uri="{0D108BD9-81ED-4DB2-BD59-A6C34878D82A}">
                    <a16:rowId xmlns:a16="http://schemas.microsoft.com/office/drawing/2014/main" val="2388368537"/>
                  </a:ext>
                </a:extLst>
              </a:tr>
              <a:tr h="975360">
                <a:tc>
                  <a:txBody>
                    <a:bodyPr/>
                    <a:lstStyle/>
                    <a:p>
                      <a:r>
                        <a:rPr lang="en-US" sz="1900" dirty="0"/>
                        <a:t>PSA doubling time strata (%)</a:t>
                      </a:r>
                    </a:p>
                    <a:p>
                      <a:pPr algn="r"/>
                      <a:r>
                        <a:rPr lang="en-US" sz="1900" dirty="0"/>
                        <a:t>&lt; 3 months</a:t>
                      </a:r>
                    </a:p>
                    <a:p>
                      <a:pPr algn="r"/>
                      <a:r>
                        <a:rPr lang="en-US" sz="1900" dirty="0"/>
                        <a:t>3 – 9 months</a:t>
                      </a:r>
                    </a:p>
                  </a:txBody>
                  <a:tcPr marL="121920" marR="121920" marT="60960" marB="60960"/>
                </a:tc>
                <a:tc>
                  <a:txBody>
                    <a:bodyPr/>
                    <a:lstStyle/>
                    <a:p>
                      <a:endParaRPr lang="en-US" sz="1900" dirty="0"/>
                    </a:p>
                    <a:p>
                      <a:r>
                        <a:rPr lang="en-US" sz="1900" dirty="0"/>
                        <a:t>43 (25.9)</a:t>
                      </a:r>
                    </a:p>
                    <a:p>
                      <a:r>
                        <a:rPr lang="en-US" sz="1900" dirty="0"/>
                        <a:t>123 (74.1)</a:t>
                      </a:r>
                    </a:p>
                  </a:txBody>
                  <a:tcPr marL="121920" marR="121920" marT="60960" marB="60960"/>
                </a:tc>
                <a:tc>
                  <a:txBody>
                    <a:bodyPr/>
                    <a:lstStyle/>
                    <a:p>
                      <a:endParaRPr lang="en-US" sz="1900" dirty="0"/>
                    </a:p>
                    <a:p>
                      <a:r>
                        <a:rPr lang="en-US" sz="1900" dirty="0"/>
                        <a:t>43 (25.6)</a:t>
                      </a:r>
                    </a:p>
                    <a:p>
                      <a:r>
                        <a:rPr lang="en-US" sz="1900" dirty="0"/>
                        <a:t>125 (74.4)</a:t>
                      </a:r>
                    </a:p>
                  </a:txBody>
                  <a:tcPr marL="121920" marR="121920" marT="60960" marB="60960"/>
                </a:tc>
                <a:tc>
                  <a:txBody>
                    <a:bodyPr/>
                    <a:lstStyle/>
                    <a:p>
                      <a:endParaRPr lang="en-US" sz="1900" dirty="0"/>
                    </a:p>
                    <a:p>
                      <a:r>
                        <a:rPr lang="en-US" sz="1900" dirty="0"/>
                        <a:t>44 (26.0)</a:t>
                      </a:r>
                    </a:p>
                    <a:p>
                      <a:r>
                        <a:rPr lang="en-US" sz="1900" dirty="0"/>
                        <a:t>125 (74.0)</a:t>
                      </a:r>
                    </a:p>
                  </a:txBody>
                  <a:tcPr marL="121920" marR="121920" marT="60960" marB="60960"/>
                </a:tc>
                <a:tc>
                  <a:txBody>
                    <a:bodyPr/>
                    <a:lstStyle/>
                    <a:p>
                      <a:endParaRPr lang="en-US" sz="1900" dirty="0"/>
                    </a:p>
                    <a:p>
                      <a:r>
                        <a:rPr lang="en-US" sz="1900" dirty="0"/>
                        <a:t>130 (25.8)</a:t>
                      </a:r>
                    </a:p>
                    <a:p>
                      <a:r>
                        <a:rPr lang="en-US" sz="1900" dirty="0"/>
                        <a:t>373 (74.2)</a:t>
                      </a:r>
                    </a:p>
                  </a:txBody>
                  <a:tcPr marL="121920" marR="121920" marT="60960" marB="60960"/>
                </a:tc>
                <a:extLst>
                  <a:ext uri="{0D108BD9-81ED-4DB2-BD59-A6C34878D82A}">
                    <a16:rowId xmlns:a16="http://schemas.microsoft.com/office/drawing/2014/main" val="886302897"/>
                  </a:ext>
                </a:extLst>
              </a:tr>
              <a:tr h="975360">
                <a:tc>
                  <a:txBody>
                    <a:bodyPr/>
                    <a:lstStyle/>
                    <a:p>
                      <a:pPr algn="l"/>
                      <a:r>
                        <a:rPr lang="en-US" sz="1900" dirty="0"/>
                        <a:t>Median time interval between radical prostatectomy and study entry, years (Q1, Q3)</a:t>
                      </a:r>
                    </a:p>
                  </a:txBody>
                  <a:tcPr marL="121920" marR="121920" marT="60960" marB="60960"/>
                </a:tc>
                <a:tc>
                  <a:txBody>
                    <a:bodyPr/>
                    <a:lstStyle/>
                    <a:p>
                      <a:r>
                        <a:rPr lang="en-US" sz="1900" dirty="0"/>
                        <a:t>4.6</a:t>
                      </a:r>
                    </a:p>
                    <a:p>
                      <a:r>
                        <a:rPr lang="en-US" sz="1900" dirty="0"/>
                        <a:t>(2.8, 7.3)</a:t>
                      </a:r>
                    </a:p>
                  </a:txBody>
                  <a:tcPr marL="121920" marR="121920" marT="60960" marB="60960"/>
                </a:tc>
                <a:tc>
                  <a:txBody>
                    <a:bodyPr/>
                    <a:lstStyle/>
                    <a:p>
                      <a:r>
                        <a:rPr lang="en-US" sz="1900" dirty="0"/>
                        <a:t>4.7</a:t>
                      </a:r>
                    </a:p>
                    <a:p>
                      <a:r>
                        <a:rPr lang="en-US" sz="1900" dirty="0"/>
                        <a:t>(2.8, 6.5)</a:t>
                      </a:r>
                    </a:p>
                  </a:txBody>
                  <a:tcPr marL="121920" marR="121920" marT="60960" marB="60960"/>
                </a:tc>
                <a:tc>
                  <a:txBody>
                    <a:bodyPr/>
                    <a:lstStyle/>
                    <a:p>
                      <a:r>
                        <a:rPr lang="en-US" sz="1900" dirty="0"/>
                        <a:t>4.0</a:t>
                      </a:r>
                    </a:p>
                    <a:p>
                      <a:r>
                        <a:rPr lang="en-US" sz="1900" dirty="0"/>
                        <a:t>(2.8, 6.8)</a:t>
                      </a:r>
                    </a:p>
                  </a:txBody>
                  <a:tcPr marL="121920" marR="121920" marT="60960" marB="60960"/>
                </a:tc>
                <a:tc>
                  <a:txBody>
                    <a:bodyPr/>
                    <a:lstStyle/>
                    <a:p>
                      <a:r>
                        <a:rPr lang="en-US" sz="1900" dirty="0"/>
                        <a:t>4.4</a:t>
                      </a:r>
                    </a:p>
                    <a:p>
                      <a:r>
                        <a:rPr lang="en-US" sz="1900" dirty="0"/>
                        <a:t>(2.8, 6.8)</a:t>
                      </a:r>
                    </a:p>
                  </a:txBody>
                  <a:tcPr marL="121920" marR="121920" marT="60960" marB="60960"/>
                </a:tc>
                <a:extLst>
                  <a:ext uri="{0D108BD9-81ED-4DB2-BD59-A6C34878D82A}">
                    <a16:rowId xmlns:a16="http://schemas.microsoft.com/office/drawing/2014/main" val="1047238100"/>
                  </a:ext>
                </a:extLst>
              </a:tr>
              <a:tr h="738249">
                <a:tc>
                  <a:txBody>
                    <a:bodyPr/>
                    <a:lstStyle/>
                    <a:p>
                      <a:pPr algn="l"/>
                      <a:r>
                        <a:rPr lang="en-US" sz="1900" dirty="0"/>
                        <a:t>Prior radiation, N (%)</a:t>
                      </a:r>
                    </a:p>
                  </a:txBody>
                  <a:tcPr marL="121920" marR="121920" marT="60960" marB="60960"/>
                </a:tc>
                <a:tc>
                  <a:txBody>
                    <a:bodyPr/>
                    <a:lstStyle/>
                    <a:p>
                      <a:endParaRPr lang="en-US" sz="1900" dirty="0"/>
                    </a:p>
                    <a:p>
                      <a:r>
                        <a:rPr lang="en-US" sz="1900" dirty="0"/>
                        <a:t>147 (88.6)</a:t>
                      </a:r>
                    </a:p>
                  </a:txBody>
                  <a:tcPr marL="121920" marR="121920" marT="60960" marB="60960"/>
                </a:tc>
                <a:tc>
                  <a:txBody>
                    <a:bodyPr/>
                    <a:lstStyle/>
                    <a:p>
                      <a:endParaRPr lang="en-US" sz="1900" dirty="0"/>
                    </a:p>
                    <a:p>
                      <a:r>
                        <a:rPr lang="en-US" sz="1900" dirty="0"/>
                        <a:t>142 (84.5)</a:t>
                      </a:r>
                    </a:p>
                  </a:txBody>
                  <a:tcPr marL="121920" marR="121920" marT="60960" marB="60960"/>
                </a:tc>
                <a:tc>
                  <a:txBody>
                    <a:bodyPr/>
                    <a:lstStyle/>
                    <a:p>
                      <a:endParaRPr lang="en-US" sz="1900" dirty="0"/>
                    </a:p>
                    <a:p>
                      <a:r>
                        <a:rPr lang="en-US" sz="1900" dirty="0"/>
                        <a:t>137 (81.1)</a:t>
                      </a:r>
                    </a:p>
                  </a:txBody>
                  <a:tcPr marL="121920" marR="121920" marT="60960" marB="60960"/>
                </a:tc>
                <a:tc>
                  <a:txBody>
                    <a:bodyPr/>
                    <a:lstStyle/>
                    <a:p>
                      <a:endParaRPr lang="en-US" sz="1900" dirty="0"/>
                    </a:p>
                    <a:p>
                      <a:r>
                        <a:rPr lang="en-US" sz="1900" dirty="0"/>
                        <a:t>426 (84.7)</a:t>
                      </a:r>
                    </a:p>
                  </a:txBody>
                  <a:tcPr marL="121920" marR="121920" marT="60960" marB="60960"/>
                </a:tc>
                <a:extLst>
                  <a:ext uri="{0D108BD9-81ED-4DB2-BD59-A6C34878D82A}">
                    <a16:rowId xmlns:a16="http://schemas.microsoft.com/office/drawing/2014/main" val="3469850910"/>
                  </a:ext>
                </a:extLst>
              </a:tr>
              <a:tr h="738249">
                <a:tc>
                  <a:txBody>
                    <a:bodyPr/>
                    <a:lstStyle/>
                    <a:p>
                      <a:pPr algn="l"/>
                      <a:r>
                        <a:rPr lang="en-US" sz="1900" dirty="0"/>
                        <a:t>Prior androgen deprivation therapy, N (%)</a:t>
                      </a:r>
                    </a:p>
                  </a:txBody>
                  <a:tcPr marL="121920" marR="121920" marT="60960" marB="60960"/>
                </a:tc>
                <a:tc>
                  <a:txBody>
                    <a:bodyPr/>
                    <a:lstStyle/>
                    <a:p>
                      <a:endParaRPr lang="en-US" sz="1900" dirty="0"/>
                    </a:p>
                    <a:p>
                      <a:r>
                        <a:rPr lang="en-US" sz="1900" dirty="0"/>
                        <a:t>71 (42.8)</a:t>
                      </a:r>
                    </a:p>
                  </a:txBody>
                  <a:tcPr marL="121920" marR="121920" marT="60960" marB="60960"/>
                </a:tc>
                <a:tc>
                  <a:txBody>
                    <a:bodyPr/>
                    <a:lstStyle/>
                    <a:p>
                      <a:endParaRPr lang="en-US" sz="1900" dirty="0"/>
                    </a:p>
                    <a:p>
                      <a:r>
                        <a:rPr lang="en-US" sz="1900" dirty="0"/>
                        <a:t>75 (44.6)</a:t>
                      </a:r>
                    </a:p>
                  </a:txBody>
                  <a:tcPr marL="121920" marR="121920" marT="60960" marB="60960"/>
                </a:tc>
                <a:tc>
                  <a:txBody>
                    <a:bodyPr/>
                    <a:lstStyle/>
                    <a:p>
                      <a:endParaRPr lang="en-US" sz="1900" dirty="0"/>
                    </a:p>
                    <a:p>
                      <a:r>
                        <a:rPr lang="en-US" sz="1900" dirty="0"/>
                        <a:t>67 (39.6)</a:t>
                      </a:r>
                    </a:p>
                  </a:txBody>
                  <a:tcPr marL="121920" marR="121920" marT="60960" marB="60960"/>
                </a:tc>
                <a:tc>
                  <a:txBody>
                    <a:bodyPr/>
                    <a:lstStyle/>
                    <a:p>
                      <a:endParaRPr lang="en-US" sz="1900" dirty="0"/>
                    </a:p>
                    <a:p>
                      <a:r>
                        <a:rPr lang="en-US" sz="1900" dirty="0"/>
                        <a:t>213 (42.35)</a:t>
                      </a:r>
                    </a:p>
                  </a:txBody>
                  <a:tcPr marL="121920" marR="121920" marT="60960" marB="60960"/>
                </a:tc>
                <a:extLst>
                  <a:ext uri="{0D108BD9-81ED-4DB2-BD59-A6C34878D82A}">
                    <a16:rowId xmlns:a16="http://schemas.microsoft.com/office/drawing/2014/main" val="2471381988"/>
                  </a:ext>
                </a:extLst>
              </a:tr>
            </a:tbl>
          </a:graphicData>
        </a:graphic>
      </p:graphicFrame>
      <p:sp>
        <p:nvSpPr>
          <p:cNvPr id="2" name="TextBox 1">
            <a:extLst>
              <a:ext uri="{FF2B5EF4-FFF2-40B4-BE49-F238E27FC236}">
                <a16:creationId xmlns:a16="http://schemas.microsoft.com/office/drawing/2014/main" id="{4F1358AF-33AD-6285-EF62-82A062F10794}"/>
              </a:ext>
            </a:extLst>
          </p:cNvPr>
          <p:cNvSpPr txBox="1"/>
          <p:nvPr/>
        </p:nvSpPr>
        <p:spPr>
          <a:xfrm>
            <a:off x="9255227" y="6534426"/>
            <a:ext cx="2842713" cy="246221"/>
          </a:xfrm>
          <a:prstGeom prst="rect">
            <a:avLst/>
          </a:prstGeom>
          <a:noFill/>
        </p:spPr>
        <p:txBody>
          <a:bodyPr wrap="square" rtlCol="0">
            <a:spAutoFit/>
          </a:bodyPr>
          <a:lstStyle/>
          <a:p>
            <a:pPr algn="r"/>
            <a:r>
              <a:rPr lang="en-US" sz="1000" i="1" dirty="0">
                <a:solidFill>
                  <a:schemeClr val="bg1"/>
                </a:solidFill>
              </a:rPr>
              <a:t>Aggarwal R et al. ESMO 2022;Abstract LBA63.</a:t>
            </a:r>
            <a:endParaRPr lang="en-US" sz="1000" dirty="0">
              <a:solidFill>
                <a:schemeClr val="bg1"/>
              </a:solidFill>
              <a:latin typeface="Calibri"/>
            </a:endParaRPr>
          </a:p>
        </p:txBody>
      </p:sp>
    </p:spTree>
    <p:extLst>
      <p:ext uri="{BB962C8B-B14F-4D97-AF65-F5344CB8AC3E}">
        <p14:creationId xmlns:p14="http://schemas.microsoft.com/office/powerpoint/2010/main" val="650904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A86A82-C121-1DC8-0F04-FB47FEBD76B6}"/>
              </a:ext>
            </a:extLst>
          </p:cNvPr>
          <p:cNvSpPr/>
          <p:nvPr/>
        </p:nvSpPr>
        <p:spPr>
          <a:xfrm>
            <a:off x="354309" y="1093557"/>
            <a:ext cx="7281525" cy="52003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400C207-2A0D-EF02-8B93-F917EB9BC5DB}"/>
              </a:ext>
            </a:extLst>
          </p:cNvPr>
          <p:cNvSpPr>
            <a:spLocks noGrp="1"/>
          </p:cNvSpPr>
          <p:nvPr>
            <p:ph type="ctrTitle"/>
          </p:nvPr>
        </p:nvSpPr>
        <p:spPr>
          <a:xfrm>
            <a:off x="354309" y="308225"/>
            <a:ext cx="11213020" cy="576000"/>
          </a:xfrm>
        </p:spPr>
        <p:txBody>
          <a:bodyPr/>
          <a:lstStyle/>
          <a:p>
            <a:r>
              <a:rPr lang="en-US" dirty="0">
                <a:solidFill>
                  <a:schemeClr val="bg1"/>
                </a:solidFill>
              </a:rPr>
              <a:t>Arm B: ADT + apalutamide vs. ADT monotherapy</a:t>
            </a:r>
          </a:p>
        </p:txBody>
      </p:sp>
      <p:pic>
        <p:nvPicPr>
          <p:cNvPr id="8" name="Picture 7" descr="Chart&#10;&#10;Description automatically generated">
            <a:extLst>
              <a:ext uri="{FF2B5EF4-FFF2-40B4-BE49-F238E27FC236}">
                <a16:creationId xmlns:a16="http://schemas.microsoft.com/office/drawing/2014/main" id="{A4DD1297-1557-DC89-60CC-6CE83FE1525D}"/>
              </a:ext>
            </a:extLst>
          </p:cNvPr>
          <p:cNvPicPr>
            <a:picLocks noChangeAspect="1"/>
          </p:cNvPicPr>
          <p:nvPr/>
        </p:nvPicPr>
        <p:blipFill rotWithShape="1">
          <a:blip r:embed="rId2">
            <a:extLst>
              <a:ext uri="{28A0092B-C50C-407E-A947-70E740481C1C}">
                <a14:useLocalDpi xmlns:a14="http://schemas.microsoft.com/office/drawing/2010/main" val="0"/>
              </a:ext>
            </a:extLst>
          </a:blip>
          <a:srcRect l="543" t="5239" r="1672" b="1998"/>
          <a:stretch/>
        </p:blipFill>
        <p:spPr bwMode="auto">
          <a:xfrm>
            <a:off x="528243" y="1357460"/>
            <a:ext cx="6786957" cy="4672651"/>
          </a:xfrm>
          <a:prstGeom prst="rect">
            <a:avLst/>
          </a:prstGeom>
          <a:noFill/>
          <a:ln>
            <a:noFill/>
          </a:ln>
        </p:spPr>
      </p:pic>
      <p:sp>
        <p:nvSpPr>
          <p:cNvPr id="9" name="Text Placeholder 3">
            <a:extLst>
              <a:ext uri="{FF2B5EF4-FFF2-40B4-BE49-F238E27FC236}">
                <a16:creationId xmlns:a16="http://schemas.microsoft.com/office/drawing/2014/main" id="{8032DC26-9ED5-66D1-B957-1FE2857B6BFE}"/>
              </a:ext>
            </a:extLst>
          </p:cNvPr>
          <p:cNvSpPr>
            <a:spLocks noGrp="1"/>
          </p:cNvSpPr>
          <p:nvPr>
            <p:ph type="body" idx="1"/>
          </p:nvPr>
        </p:nvSpPr>
        <p:spPr>
          <a:xfrm>
            <a:off x="7403184" y="1093557"/>
            <a:ext cx="4164144" cy="3600000"/>
          </a:xfrm>
        </p:spPr>
        <p:txBody>
          <a:bodyPr/>
          <a:lstStyle/>
          <a:p>
            <a:pPr marL="685783" indent="-380990">
              <a:buFont typeface="Arial" panose="020B0604020202020204" pitchFamily="34" charset="0"/>
              <a:buChar char="•"/>
            </a:pPr>
            <a:r>
              <a:rPr lang="en-US" dirty="0">
                <a:solidFill>
                  <a:schemeClr val="bg1"/>
                </a:solidFill>
              </a:rPr>
              <a:t>Median follow up 21.5 months</a:t>
            </a:r>
          </a:p>
          <a:p>
            <a:pPr marL="304792" indent="0"/>
            <a:endParaRPr lang="en-US" dirty="0">
              <a:solidFill>
                <a:schemeClr val="bg1"/>
              </a:solidFill>
            </a:endParaRPr>
          </a:p>
          <a:p>
            <a:pPr marL="685783" indent="-380990">
              <a:buFont typeface="Arial" panose="020B0604020202020204" pitchFamily="34" charset="0"/>
              <a:buChar char="•"/>
            </a:pPr>
            <a:r>
              <a:rPr lang="en-US" dirty="0">
                <a:solidFill>
                  <a:schemeClr val="bg1"/>
                </a:solidFill>
              </a:rPr>
              <a:t>102 PSA PFS events</a:t>
            </a:r>
          </a:p>
          <a:p>
            <a:pPr marL="685783" indent="-380990">
              <a:buFont typeface="Arial" panose="020B0604020202020204" pitchFamily="34" charset="0"/>
              <a:buChar char="•"/>
            </a:pPr>
            <a:endParaRPr lang="en-US" dirty="0">
              <a:solidFill>
                <a:schemeClr val="bg1"/>
              </a:solidFill>
            </a:endParaRPr>
          </a:p>
          <a:p>
            <a:pPr marL="685783" indent="-380990">
              <a:buFont typeface="Arial" panose="020B0604020202020204" pitchFamily="34" charset="0"/>
              <a:buChar char="•"/>
            </a:pPr>
            <a:r>
              <a:rPr lang="en-US" dirty="0">
                <a:solidFill>
                  <a:schemeClr val="bg1"/>
                </a:solidFill>
              </a:rPr>
              <a:t>Median PSA progression-free survival </a:t>
            </a:r>
          </a:p>
          <a:p>
            <a:pPr marL="1295368" lvl="1" indent="-380990">
              <a:buFont typeface="Arial" panose="020B0604020202020204" pitchFamily="34" charset="0"/>
              <a:buChar char="•"/>
            </a:pPr>
            <a:r>
              <a:rPr lang="en-US" dirty="0">
                <a:solidFill>
                  <a:schemeClr val="bg1"/>
                </a:solidFill>
              </a:rPr>
              <a:t>ADT + APA = 24.9 months (95% CI: 23.3 – 32.3)</a:t>
            </a:r>
          </a:p>
          <a:p>
            <a:pPr marL="1295368" lvl="1" indent="-380990">
              <a:buFont typeface="Arial" panose="020B0604020202020204" pitchFamily="34" charset="0"/>
              <a:buChar char="•"/>
            </a:pPr>
            <a:r>
              <a:rPr lang="en-US" dirty="0">
                <a:solidFill>
                  <a:schemeClr val="bg1"/>
                </a:solidFill>
              </a:rPr>
              <a:t>ADT alone = 20.3 months (95% CI: 18.2 – 22.9)</a:t>
            </a:r>
          </a:p>
          <a:p>
            <a:pPr marL="1295368" lvl="1" indent="-380990">
              <a:buFont typeface="Arial" panose="020B0604020202020204" pitchFamily="34" charset="0"/>
              <a:buChar char="•"/>
            </a:pPr>
            <a:r>
              <a:rPr lang="en-US" b="1" dirty="0">
                <a:solidFill>
                  <a:schemeClr val="bg1"/>
                </a:solidFill>
              </a:rPr>
              <a:t>Hazard ratio 0.52 (95% CI: 0.35 – 0.77)</a:t>
            </a:r>
          </a:p>
          <a:p>
            <a:pPr marL="1295368" lvl="1" indent="-380990">
              <a:buFont typeface="Arial" panose="020B0604020202020204" pitchFamily="34" charset="0"/>
              <a:buChar char="•"/>
            </a:pPr>
            <a:r>
              <a:rPr lang="en-US" dirty="0">
                <a:solidFill>
                  <a:schemeClr val="bg1"/>
                </a:solidFill>
              </a:rPr>
              <a:t>One-sided p-value = 0.00047)</a:t>
            </a:r>
          </a:p>
        </p:txBody>
      </p:sp>
      <p:sp>
        <p:nvSpPr>
          <p:cNvPr id="2" name="TextBox 1">
            <a:extLst>
              <a:ext uri="{FF2B5EF4-FFF2-40B4-BE49-F238E27FC236}">
                <a16:creationId xmlns:a16="http://schemas.microsoft.com/office/drawing/2014/main" id="{E472F6C0-EF09-326A-8B96-866B3C8C9769}"/>
              </a:ext>
            </a:extLst>
          </p:cNvPr>
          <p:cNvSpPr txBox="1"/>
          <p:nvPr/>
        </p:nvSpPr>
        <p:spPr>
          <a:xfrm>
            <a:off x="5608887" y="1520857"/>
            <a:ext cx="864189" cy="297646"/>
          </a:xfrm>
          <a:prstGeom prst="rect">
            <a:avLst/>
          </a:prstGeom>
          <a:solidFill>
            <a:schemeClr val="bg1"/>
          </a:solidFill>
        </p:spPr>
        <p:txBody>
          <a:bodyPr wrap="square" rtlCol="0">
            <a:spAutoFit/>
          </a:bodyPr>
          <a:lstStyle/>
          <a:p>
            <a:pPr algn="l"/>
            <a:r>
              <a:rPr lang="en-US" sz="667" dirty="0"/>
              <a:t>LHRH</a:t>
            </a:r>
          </a:p>
          <a:p>
            <a:pPr algn="l"/>
            <a:r>
              <a:rPr lang="en-US" sz="667" dirty="0"/>
              <a:t>LHRH + APA</a:t>
            </a:r>
          </a:p>
        </p:txBody>
      </p:sp>
      <p:sp>
        <p:nvSpPr>
          <p:cNvPr id="4" name="TextBox 3">
            <a:extLst>
              <a:ext uri="{FF2B5EF4-FFF2-40B4-BE49-F238E27FC236}">
                <a16:creationId xmlns:a16="http://schemas.microsoft.com/office/drawing/2014/main" id="{9C887832-4ED5-B4C6-58B9-094442602BCA}"/>
              </a:ext>
            </a:extLst>
          </p:cNvPr>
          <p:cNvSpPr txBox="1"/>
          <p:nvPr/>
        </p:nvSpPr>
        <p:spPr>
          <a:xfrm>
            <a:off x="528244" y="5732465"/>
            <a:ext cx="864189" cy="297646"/>
          </a:xfrm>
          <a:prstGeom prst="rect">
            <a:avLst/>
          </a:prstGeom>
          <a:solidFill>
            <a:schemeClr val="bg1"/>
          </a:solidFill>
        </p:spPr>
        <p:txBody>
          <a:bodyPr wrap="square" rtlCol="0">
            <a:spAutoFit/>
          </a:bodyPr>
          <a:lstStyle/>
          <a:p>
            <a:pPr algn="l"/>
            <a:r>
              <a:rPr lang="en-US" sz="667" dirty="0"/>
              <a:t>LHRH</a:t>
            </a:r>
          </a:p>
          <a:p>
            <a:pPr algn="l"/>
            <a:r>
              <a:rPr lang="en-US" sz="667" dirty="0"/>
              <a:t>LHRH + APA</a:t>
            </a:r>
          </a:p>
        </p:txBody>
      </p:sp>
      <p:sp>
        <p:nvSpPr>
          <p:cNvPr id="5" name="TextBox 4">
            <a:extLst>
              <a:ext uri="{FF2B5EF4-FFF2-40B4-BE49-F238E27FC236}">
                <a16:creationId xmlns:a16="http://schemas.microsoft.com/office/drawing/2014/main" id="{6F0D8ED4-7785-D5BD-CF88-7D1038D09B57}"/>
              </a:ext>
            </a:extLst>
          </p:cNvPr>
          <p:cNvSpPr txBox="1"/>
          <p:nvPr/>
        </p:nvSpPr>
        <p:spPr>
          <a:xfrm>
            <a:off x="9255227" y="6451301"/>
            <a:ext cx="2842713" cy="246221"/>
          </a:xfrm>
          <a:prstGeom prst="rect">
            <a:avLst/>
          </a:prstGeom>
          <a:noFill/>
        </p:spPr>
        <p:txBody>
          <a:bodyPr wrap="square" rtlCol="0">
            <a:spAutoFit/>
          </a:bodyPr>
          <a:lstStyle/>
          <a:p>
            <a:pPr algn="r"/>
            <a:r>
              <a:rPr lang="en-US" sz="1000" i="1" dirty="0">
                <a:solidFill>
                  <a:schemeClr val="bg1"/>
                </a:solidFill>
              </a:rPr>
              <a:t>Aggarwal R et al. ESMO 2022;Abstract LBA63.</a:t>
            </a:r>
            <a:endParaRPr lang="en-US" sz="1000" dirty="0">
              <a:solidFill>
                <a:schemeClr val="bg1"/>
              </a:solidFill>
              <a:latin typeface="Calibri"/>
            </a:endParaRPr>
          </a:p>
        </p:txBody>
      </p:sp>
    </p:spTree>
    <p:extLst>
      <p:ext uri="{BB962C8B-B14F-4D97-AF65-F5344CB8AC3E}">
        <p14:creationId xmlns:p14="http://schemas.microsoft.com/office/powerpoint/2010/main" val="2322397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AB882ADD-F46D-4504-D949-44125F424C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10"/>
          <a:stretch/>
        </p:blipFill>
        <p:spPr bwMode="auto">
          <a:xfrm>
            <a:off x="897996" y="1470581"/>
            <a:ext cx="6432840" cy="457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A400C207-2A0D-EF02-8B93-F917EB9BC5DB}"/>
              </a:ext>
            </a:extLst>
          </p:cNvPr>
          <p:cNvSpPr>
            <a:spLocks noGrp="1"/>
          </p:cNvSpPr>
          <p:nvPr>
            <p:ph type="ctrTitle"/>
          </p:nvPr>
        </p:nvSpPr>
        <p:spPr>
          <a:xfrm>
            <a:off x="341739" y="124892"/>
            <a:ext cx="11686863" cy="576000"/>
          </a:xfrm>
        </p:spPr>
        <p:txBody>
          <a:bodyPr/>
          <a:lstStyle/>
          <a:p>
            <a:r>
              <a:rPr lang="en-US" dirty="0">
                <a:solidFill>
                  <a:schemeClr val="bg1"/>
                </a:solidFill>
              </a:rPr>
              <a:t>Arm C: ADT + apalutamide + abiraterone acetate + prednisone vs. ADT monotherapy</a:t>
            </a:r>
          </a:p>
        </p:txBody>
      </p:sp>
      <p:sp>
        <p:nvSpPr>
          <p:cNvPr id="9" name="Text Placeholder 3">
            <a:extLst>
              <a:ext uri="{FF2B5EF4-FFF2-40B4-BE49-F238E27FC236}">
                <a16:creationId xmlns:a16="http://schemas.microsoft.com/office/drawing/2014/main" id="{8032DC26-9ED5-66D1-B957-1FE2857B6BFE}"/>
              </a:ext>
            </a:extLst>
          </p:cNvPr>
          <p:cNvSpPr>
            <a:spLocks noGrp="1"/>
          </p:cNvSpPr>
          <p:nvPr>
            <p:ph type="body" idx="1"/>
          </p:nvPr>
        </p:nvSpPr>
        <p:spPr>
          <a:xfrm>
            <a:off x="7403185" y="1219200"/>
            <a:ext cx="4625417" cy="3600000"/>
          </a:xfrm>
        </p:spPr>
        <p:txBody>
          <a:bodyPr/>
          <a:lstStyle/>
          <a:p>
            <a:pPr marL="685783" indent="-380990">
              <a:buFont typeface="Arial" panose="020B0604020202020204" pitchFamily="34" charset="0"/>
              <a:buChar char="•"/>
            </a:pPr>
            <a:r>
              <a:rPr lang="en-US" dirty="0">
                <a:solidFill>
                  <a:schemeClr val="bg1"/>
                </a:solidFill>
              </a:rPr>
              <a:t>Median follow up 21.3 months</a:t>
            </a:r>
          </a:p>
          <a:p>
            <a:pPr marL="685783" indent="-380990">
              <a:buFont typeface="Arial" panose="020B0604020202020204" pitchFamily="34" charset="0"/>
              <a:buChar char="•"/>
            </a:pPr>
            <a:endParaRPr lang="en-US" dirty="0">
              <a:solidFill>
                <a:schemeClr val="bg1"/>
              </a:solidFill>
            </a:endParaRPr>
          </a:p>
          <a:p>
            <a:pPr marL="685783" indent="-380990">
              <a:buFont typeface="Arial" panose="020B0604020202020204" pitchFamily="34" charset="0"/>
              <a:buChar char="•"/>
            </a:pPr>
            <a:r>
              <a:rPr lang="en-US" dirty="0">
                <a:solidFill>
                  <a:schemeClr val="bg1"/>
                </a:solidFill>
              </a:rPr>
              <a:t>102 PSA PFS events</a:t>
            </a:r>
          </a:p>
          <a:p>
            <a:pPr marL="685783" indent="-380990">
              <a:buFont typeface="Arial" panose="020B0604020202020204" pitchFamily="34" charset="0"/>
              <a:buChar char="•"/>
            </a:pPr>
            <a:endParaRPr lang="en-US" dirty="0">
              <a:solidFill>
                <a:schemeClr val="bg1"/>
              </a:solidFill>
            </a:endParaRPr>
          </a:p>
          <a:p>
            <a:pPr marL="685783" indent="-380990">
              <a:buFont typeface="Arial" panose="020B0604020202020204" pitchFamily="34" charset="0"/>
              <a:buChar char="•"/>
            </a:pPr>
            <a:r>
              <a:rPr lang="en-US" dirty="0">
                <a:solidFill>
                  <a:schemeClr val="bg1"/>
                </a:solidFill>
              </a:rPr>
              <a:t>Median PSA progression-free survival </a:t>
            </a:r>
          </a:p>
          <a:p>
            <a:pPr marL="1295368" lvl="1" indent="-380990">
              <a:buFont typeface="Arial" panose="020B0604020202020204" pitchFamily="34" charset="0"/>
              <a:buChar char="•"/>
            </a:pPr>
            <a:r>
              <a:rPr lang="en-US" dirty="0">
                <a:solidFill>
                  <a:schemeClr val="bg1"/>
                </a:solidFill>
              </a:rPr>
              <a:t>ADT + APA + AAP = 26.0 months (95% CI: 22.9 – 32.5)</a:t>
            </a:r>
          </a:p>
          <a:p>
            <a:pPr marL="1295368" lvl="1" indent="-380990">
              <a:buFont typeface="Arial" panose="020B0604020202020204" pitchFamily="34" charset="0"/>
              <a:buChar char="•"/>
            </a:pPr>
            <a:r>
              <a:rPr lang="en-US" dirty="0">
                <a:solidFill>
                  <a:schemeClr val="bg1"/>
                </a:solidFill>
              </a:rPr>
              <a:t>ADT alone = 20.0 months (95% CI: 18.2 – 22.5)</a:t>
            </a:r>
          </a:p>
          <a:p>
            <a:pPr marL="1295368" lvl="1" indent="-380990">
              <a:buFont typeface="Arial" panose="020B0604020202020204" pitchFamily="34" charset="0"/>
              <a:buChar char="•"/>
            </a:pPr>
            <a:r>
              <a:rPr lang="en-US" b="1" dirty="0">
                <a:solidFill>
                  <a:schemeClr val="bg1"/>
                </a:solidFill>
              </a:rPr>
              <a:t>Hazard ratio = 0.48 (95% CI: 0.32 – 0.71)</a:t>
            </a:r>
          </a:p>
          <a:p>
            <a:pPr marL="1295368" lvl="1" indent="-380990">
              <a:buFont typeface="Arial" panose="020B0604020202020204" pitchFamily="34" charset="0"/>
              <a:buChar char="•"/>
            </a:pPr>
            <a:r>
              <a:rPr lang="en-US" dirty="0">
                <a:solidFill>
                  <a:schemeClr val="bg1"/>
                </a:solidFill>
              </a:rPr>
              <a:t>One-sided p-value = 0.00008</a:t>
            </a:r>
          </a:p>
        </p:txBody>
      </p:sp>
      <p:sp>
        <p:nvSpPr>
          <p:cNvPr id="4" name="TextBox 3">
            <a:extLst>
              <a:ext uri="{FF2B5EF4-FFF2-40B4-BE49-F238E27FC236}">
                <a16:creationId xmlns:a16="http://schemas.microsoft.com/office/drawing/2014/main" id="{3E0682B9-5251-675E-5203-556F604419DE}"/>
              </a:ext>
            </a:extLst>
          </p:cNvPr>
          <p:cNvSpPr txBox="1"/>
          <p:nvPr/>
        </p:nvSpPr>
        <p:spPr>
          <a:xfrm>
            <a:off x="5320979" y="1633980"/>
            <a:ext cx="1177231" cy="297646"/>
          </a:xfrm>
          <a:prstGeom prst="rect">
            <a:avLst/>
          </a:prstGeom>
          <a:solidFill>
            <a:schemeClr val="bg1"/>
          </a:solidFill>
        </p:spPr>
        <p:txBody>
          <a:bodyPr wrap="square" rtlCol="0">
            <a:spAutoFit/>
          </a:bodyPr>
          <a:lstStyle/>
          <a:p>
            <a:pPr algn="l"/>
            <a:r>
              <a:rPr lang="en-US" sz="667" dirty="0"/>
              <a:t>LHRH</a:t>
            </a:r>
          </a:p>
          <a:p>
            <a:pPr algn="l"/>
            <a:r>
              <a:rPr lang="en-US" sz="667" dirty="0"/>
              <a:t>LHRH + APA + AAP</a:t>
            </a:r>
          </a:p>
        </p:txBody>
      </p:sp>
      <p:sp>
        <p:nvSpPr>
          <p:cNvPr id="7" name="TextBox 6">
            <a:extLst>
              <a:ext uri="{FF2B5EF4-FFF2-40B4-BE49-F238E27FC236}">
                <a16:creationId xmlns:a16="http://schemas.microsoft.com/office/drawing/2014/main" id="{B3352F8A-57EB-F49C-6D57-91848F15DEE6}"/>
              </a:ext>
            </a:extLst>
          </p:cNvPr>
          <p:cNvSpPr txBox="1"/>
          <p:nvPr/>
        </p:nvSpPr>
        <p:spPr>
          <a:xfrm>
            <a:off x="958195" y="5649220"/>
            <a:ext cx="1177231" cy="297646"/>
          </a:xfrm>
          <a:prstGeom prst="rect">
            <a:avLst/>
          </a:prstGeom>
          <a:solidFill>
            <a:schemeClr val="bg1"/>
          </a:solidFill>
        </p:spPr>
        <p:txBody>
          <a:bodyPr wrap="square" rtlCol="0">
            <a:spAutoFit/>
          </a:bodyPr>
          <a:lstStyle/>
          <a:p>
            <a:pPr algn="l"/>
            <a:r>
              <a:rPr lang="en-US" sz="667" dirty="0"/>
              <a:t>LHRH</a:t>
            </a:r>
          </a:p>
          <a:p>
            <a:pPr algn="l"/>
            <a:r>
              <a:rPr lang="en-US" sz="667" dirty="0"/>
              <a:t>LHRH + APA + AAP</a:t>
            </a:r>
          </a:p>
        </p:txBody>
      </p:sp>
      <p:sp>
        <p:nvSpPr>
          <p:cNvPr id="2" name="TextBox 1">
            <a:extLst>
              <a:ext uri="{FF2B5EF4-FFF2-40B4-BE49-F238E27FC236}">
                <a16:creationId xmlns:a16="http://schemas.microsoft.com/office/drawing/2014/main" id="{E75F69D9-ABD3-2A8E-69A1-83B3922D31B1}"/>
              </a:ext>
            </a:extLst>
          </p:cNvPr>
          <p:cNvSpPr txBox="1"/>
          <p:nvPr/>
        </p:nvSpPr>
        <p:spPr>
          <a:xfrm>
            <a:off x="9255227" y="6451301"/>
            <a:ext cx="2842713" cy="246221"/>
          </a:xfrm>
          <a:prstGeom prst="rect">
            <a:avLst/>
          </a:prstGeom>
          <a:noFill/>
        </p:spPr>
        <p:txBody>
          <a:bodyPr wrap="square" rtlCol="0">
            <a:spAutoFit/>
          </a:bodyPr>
          <a:lstStyle/>
          <a:p>
            <a:pPr algn="r"/>
            <a:r>
              <a:rPr lang="en-US" sz="1000" i="1" dirty="0">
                <a:solidFill>
                  <a:schemeClr val="bg1"/>
                </a:solidFill>
              </a:rPr>
              <a:t>Aggarwal R et al. ESMO 2022;Abstract LBA63.</a:t>
            </a:r>
            <a:endParaRPr lang="en-US" sz="1000" dirty="0">
              <a:solidFill>
                <a:schemeClr val="bg1"/>
              </a:solidFill>
              <a:latin typeface="Calibri"/>
            </a:endParaRPr>
          </a:p>
        </p:txBody>
      </p:sp>
    </p:spTree>
    <p:extLst>
      <p:ext uri="{BB962C8B-B14F-4D97-AF65-F5344CB8AC3E}">
        <p14:creationId xmlns:p14="http://schemas.microsoft.com/office/powerpoint/2010/main" val="2467452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557B14-F735-E7D2-4D2F-78EA0C22DE9F}"/>
              </a:ext>
            </a:extLst>
          </p:cNvPr>
          <p:cNvSpPr/>
          <p:nvPr/>
        </p:nvSpPr>
        <p:spPr>
          <a:xfrm>
            <a:off x="1736807" y="1136685"/>
            <a:ext cx="9650773" cy="52390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73442E6-F451-E5C8-C232-00EEED5FDAF4}"/>
              </a:ext>
            </a:extLst>
          </p:cNvPr>
          <p:cNvSpPr>
            <a:spLocks noGrp="1"/>
          </p:cNvSpPr>
          <p:nvPr>
            <p:ph type="ctrTitle"/>
          </p:nvPr>
        </p:nvSpPr>
        <p:spPr>
          <a:xfrm>
            <a:off x="479999" y="482272"/>
            <a:ext cx="11213020" cy="576000"/>
          </a:xfrm>
        </p:spPr>
        <p:txBody>
          <a:bodyPr/>
          <a:lstStyle/>
          <a:p>
            <a:r>
              <a:rPr lang="en-US" dirty="0">
                <a:solidFill>
                  <a:schemeClr val="bg1"/>
                </a:solidFill>
              </a:rPr>
              <a:t>PSA Progression-Free Survival by PSA Doubling Time</a:t>
            </a:r>
          </a:p>
        </p:txBody>
      </p:sp>
      <p:pic>
        <p:nvPicPr>
          <p:cNvPr id="8" name="Picture 7" descr="Chart, box and whisker chart&#10;&#10;Description automatically generated">
            <a:extLst>
              <a:ext uri="{FF2B5EF4-FFF2-40B4-BE49-F238E27FC236}">
                <a16:creationId xmlns:a16="http://schemas.microsoft.com/office/drawing/2014/main" id="{9C4571A6-5AFF-C15C-03BE-6E9ACC275C2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6022" b="5778"/>
          <a:stretch/>
        </p:blipFill>
        <p:spPr>
          <a:xfrm>
            <a:off x="2710102" y="1382597"/>
            <a:ext cx="6771796" cy="4479579"/>
          </a:xfrm>
          <a:prstGeom prst="rect">
            <a:avLst/>
          </a:prstGeom>
        </p:spPr>
      </p:pic>
      <p:cxnSp>
        <p:nvCxnSpPr>
          <p:cNvPr id="10" name="Straight Arrow Connector 9">
            <a:extLst>
              <a:ext uri="{FF2B5EF4-FFF2-40B4-BE49-F238E27FC236}">
                <a16:creationId xmlns:a16="http://schemas.microsoft.com/office/drawing/2014/main" id="{DEB14E87-C984-6B16-3801-A35515364F87}"/>
              </a:ext>
            </a:extLst>
          </p:cNvPr>
          <p:cNvCxnSpPr/>
          <p:nvPr/>
        </p:nvCxnSpPr>
        <p:spPr>
          <a:xfrm>
            <a:off x="4587713" y="6033155"/>
            <a:ext cx="320511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1A8BEFD-1D3E-7335-4A03-0E9F9019F846}"/>
              </a:ext>
            </a:extLst>
          </p:cNvPr>
          <p:cNvCxnSpPr>
            <a:cxnSpLocks/>
          </p:cNvCxnSpPr>
          <p:nvPr/>
        </p:nvCxnSpPr>
        <p:spPr>
          <a:xfrm>
            <a:off x="6158845" y="5862177"/>
            <a:ext cx="0" cy="372084"/>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B5DB7B8-782E-4AF3-B536-EA1DBFABDE9B}"/>
              </a:ext>
            </a:extLst>
          </p:cNvPr>
          <p:cNvSpPr txBox="1"/>
          <p:nvPr/>
        </p:nvSpPr>
        <p:spPr>
          <a:xfrm>
            <a:off x="4415123" y="6041644"/>
            <a:ext cx="1759667" cy="256545"/>
          </a:xfrm>
          <a:prstGeom prst="rect">
            <a:avLst/>
          </a:prstGeom>
          <a:noFill/>
        </p:spPr>
        <p:txBody>
          <a:bodyPr wrap="square" rtlCol="0">
            <a:spAutoFit/>
          </a:bodyPr>
          <a:lstStyle/>
          <a:p>
            <a:pPr algn="r"/>
            <a:r>
              <a:rPr lang="en-US" sz="1067" dirty="0"/>
              <a:t>Favors experimental arm</a:t>
            </a:r>
          </a:p>
        </p:txBody>
      </p:sp>
      <p:sp>
        <p:nvSpPr>
          <p:cNvPr id="14" name="TextBox 13">
            <a:extLst>
              <a:ext uri="{FF2B5EF4-FFF2-40B4-BE49-F238E27FC236}">
                <a16:creationId xmlns:a16="http://schemas.microsoft.com/office/drawing/2014/main" id="{49EA3257-54EB-F96B-B67F-7228CA334B19}"/>
              </a:ext>
            </a:extLst>
          </p:cNvPr>
          <p:cNvSpPr txBox="1"/>
          <p:nvPr/>
        </p:nvSpPr>
        <p:spPr>
          <a:xfrm>
            <a:off x="6125735" y="6040770"/>
            <a:ext cx="1759667" cy="256545"/>
          </a:xfrm>
          <a:prstGeom prst="rect">
            <a:avLst/>
          </a:prstGeom>
          <a:noFill/>
        </p:spPr>
        <p:txBody>
          <a:bodyPr wrap="square" rtlCol="0">
            <a:spAutoFit/>
          </a:bodyPr>
          <a:lstStyle/>
          <a:p>
            <a:r>
              <a:rPr lang="en-US" sz="1067" dirty="0"/>
              <a:t>Favors control arm</a:t>
            </a:r>
          </a:p>
        </p:txBody>
      </p:sp>
      <p:sp>
        <p:nvSpPr>
          <p:cNvPr id="2" name="TextBox 1">
            <a:extLst>
              <a:ext uri="{FF2B5EF4-FFF2-40B4-BE49-F238E27FC236}">
                <a16:creationId xmlns:a16="http://schemas.microsoft.com/office/drawing/2014/main" id="{919DFF46-2AE6-939E-4E0D-EF751E75DABF}"/>
              </a:ext>
            </a:extLst>
          </p:cNvPr>
          <p:cNvSpPr txBox="1"/>
          <p:nvPr/>
        </p:nvSpPr>
        <p:spPr>
          <a:xfrm>
            <a:off x="7855665" y="1382597"/>
            <a:ext cx="3531915" cy="256545"/>
          </a:xfrm>
          <a:prstGeom prst="rect">
            <a:avLst/>
          </a:prstGeom>
          <a:noFill/>
        </p:spPr>
        <p:txBody>
          <a:bodyPr wrap="square" rtlCol="0">
            <a:spAutoFit/>
          </a:bodyPr>
          <a:lstStyle/>
          <a:p>
            <a:r>
              <a:rPr lang="en-US" sz="1067" b="1" dirty="0"/>
              <a:t>Hazard Ratio for PSA Progression-Free Survival</a:t>
            </a:r>
          </a:p>
        </p:txBody>
      </p:sp>
      <p:sp>
        <p:nvSpPr>
          <p:cNvPr id="4" name="TextBox 3">
            <a:extLst>
              <a:ext uri="{FF2B5EF4-FFF2-40B4-BE49-F238E27FC236}">
                <a16:creationId xmlns:a16="http://schemas.microsoft.com/office/drawing/2014/main" id="{45272B3D-270E-9702-FCB9-61968D38D012}"/>
              </a:ext>
            </a:extLst>
          </p:cNvPr>
          <p:cNvSpPr txBox="1"/>
          <p:nvPr/>
        </p:nvSpPr>
        <p:spPr>
          <a:xfrm rot="16200000">
            <a:off x="1388788" y="2437857"/>
            <a:ext cx="2835997" cy="338554"/>
          </a:xfrm>
          <a:prstGeom prst="rect">
            <a:avLst/>
          </a:prstGeom>
          <a:solidFill>
            <a:schemeClr val="lt1"/>
          </a:solidFill>
        </p:spPr>
        <p:txBody>
          <a:bodyPr wrap="square" rtlCol="0">
            <a:spAutoFit/>
          </a:bodyPr>
          <a:lstStyle/>
          <a:p>
            <a:pPr algn="ctr"/>
            <a:r>
              <a:rPr lang="en-US" sz="1600" dirty="0">
                <a:solidFill>
                  <a:srgbClr val="2867AE"/>
                </a:solidFill>
              </a:rPr>
              <a:t>Arm B vs. Arm A</a:t>
            </a:r>
          </a:p>
        </p:txBody>
      </p:sp>
      <p:sp>
        <p:nvSpPr>
          <p:cNvPr id="6" name="TextBox 5">
            <a:extLst>
              <a:ext uri="{FF2B5EF4-FFF2-40B4-BE49-F238E27FC236}">
                <a16:creationId xmlns:a16="http://schemas.microsoft.com/office/drawing/2014/main" id="{D6EBD837-71C6-199F-3A86-D78EE5B94F1D}"/>
              </a:ext>
            </a:extLst>
          </p:cNvPr>
          <p:cNvSpPr txBox="1"/>
          <p:nvPr/>
        </p:nvSpPr>
        <p:spPr>
          <a:xfrm rot="16200000">
            <a:off x="1828756" y="4328098"/>
            <a:ext cx="1956061" cy="338554"/>
          </a:xfrm>
          <a:prstGeom prst="rect">
            <a:avLst/>
          </a:prstGeom>
          <a:solidFill>
            <a:schemeClr val="lt1"/>
          </a:solidFill>
        </p:spPr>
        <p:txBody>
          <a:bodyPr wrap="square" rtlCol="0">
            <a:spAutoFit/>
          </a:bodyPr>
          <a:lstStyle/>
          <a:p>
            <a:pPr algn="ctr"/>
            <a:r>
              <a:rPr lang="en-US" sz="1600" dirty="0">
                <a:solidFill>
                  <a:srgbClr val="2867AE"/>
                </a:solidFill>
              </a:rPr>
              <a:t>Arm C vs. Arm A</a:t>
            </a:r>
          </a:p>
        </p:txBody>
      </p:sp>
      <p:sp>
        <p:nvSpPr>
          <p:cNvPr id="7" name="TextBox 6">
            <a:extLst>
              <a:ext uri="{FF2B5EF4-FFF2-40B4-BE49-F238E27FC236}">
                <a16:creationId xmlns:a16="http://schemas.microsoft.com/office/drawing/2014/main" id="{DF6847B8-D976-70E6-019F-E8A312A17823}"/>
              </a:ext>
            </a:extLst>
          </p:cNvPr>
          <p:cNvSpPr txBox="1"/>
          <p:nvPr/>
        </p:nvSpPr>
        <p:spPr>
          <a:xfrm>
            <a:off x="9125137" y="2259102"/>
            <a:ext cx="1175876" cy="420756"/>
          </a:xfrm>
          <a:prstGeom prst="rect">
            <a:avLst/>
          </a:prstGeom>
          <a:solidFill>
            <a:schemeClr val="bg1"/>
          </a:solidFill>
        </p:spPr>
        <p:txBody>
          <a:bodyPr wrap="square" rtlCol="0">
            <a:spAutoFit/>
          </a:bodyPr>
          <a:lstStyle/>
          <a:p>
            <a:r>
              <a:rPr lang="en-US" sz="1067" dirty="0"/>
              <a:t>Arm A: n = 38</a:t>
            </a:r>
          </a:p>
          <a:p>
            <a:r>
              <a:rPr lang="en-US" sz="1067" dirty="0"/>
              <a:t>Arm B: n = 39</a:t>
            </a:r>
          </a:p>
        </p:txBody>
      </p:sp>
      <p:sp>
        <p:nvSpPr>
          <p:cNvPr id="9" name="TextBox 8">
            <a:extLst>
              <a:ext uri="{FF2B5EF4-FFF2-40B4-BE49-F238E27FC236}">
                <a16:creationId xmlns:a16="http://schemas.microsoft.com/office/drawing/2014/main" id="{443E440E-3572-00EB-8116-370EC61746B0}"/>
              </a:ext>
            </a:extLst>
          </p:cNvPr>
          <p:cNvSpPr txBox="1"/>
          <p:nvPr/>
        </p:nvSpPr>
        <p:spPr>
          <a:xfrm>
            <a:off x="9125135" y="2928730"/>
            <a:ext cx="1175876" cy="420756"/>
          </a:xfrm>
          <a:prstGeom prst="rect">
            <a:avLst/>
          </a:prstGeom>
          <a:solidFill>
            <a:schemeClr val="bg1"/>
          </a:solidFill>
        </p:spPr>
        <p:txBody>
          <a:bodyPr wrap="square" rtlCol="0">
            <a:spAutoFit/>
          </a:bodyPr>
          <a:lstStyle/>
          <a:p>
            <a:r>
              <a:rPr lang="en-US" sz="1067" dirty="0"/>
              <a:t>Arm A: n = 105 </a:t>
            </a:r>
          </a:p>
          <a:p>
            <a:r>
              <a:rPr lang="en-US" sz="1067" dirty="0"/>
              <a:t>Arm B: n = 106</a:t>
            </a:r>
          </a:p>
        </p:txBody>
      </p:sp>
      <p:sp>
        <p:nvSpPr>
          <p:cNvPr id="11" name="TextBox 10">
            <a:extLst>
              <a:ext uri="{FF2B5EF4-FFF2-40B4-BE49-F238E27FC236}">
                <a16:creationId xmlns:a16="http://schemas.microsoft.com/office/drawing/2014/main" id="{74AD1B45-9058-AD80-DDB0-39E1CA41E502}"/>
              </a:ext>
            </a:extLst>
          </p:cNvPr>
          <p:cNvSpPr txBox="1"/>
          <p:nvPr/>
        </p:nvSpPr>
        <p:spPr>
          <a:xfrm>
            <a:off x="9125135" y="4899296"/>
            <a:ext cx="1175876" cy="420756"/>
          </a:xfrm>
          <a:prstGeom prst="rect">
            <a:avLst/>
          </a:prstGeom>
          <a:solidFill>
            <a:schemeClr val="bg1"/>
          </a:solidFill>
        </p:spPr>
        <p:txBody>
          <a:bodyPr wrap="square" rtlCol="0">
            <a:spAutoFit/>
          </a:bodyPr>
          <a:lstStyle/>
          <a:p>
            <a:r>
              <a:rPr lang="en-US" sz="1067" dirty="0"/>
              <a:t>Arm A: n =109</a:t>
            </a:r>
          </a:p>
          <a:p>
            <a:r>
              <a:rPr lang="en-US" sz="1067" dirty="0"/>
              <a:t>Arm C: n = 108</a:t>
            </a:r>
          </a:p>
        </p:txBody>
      </p:sp>
      <p:sp>
        <p:nvSpPr>
          <p:cNvPr id="15" name="TextBox 14">
            <a:extLst>
              <a:ext uri="{FF2B5EF4-FFF2-40B4-BE49-F238E27FC236}">
                <a16:creationId xmlns:a16="http://schemas.microsoft.com/office/drawing/2014/main" id="{10659F3F-B037-6C72-E6E3-4E60948E1ACC}"/>
              </a:ext>
            </a:extLst>
          </p:cNvPr>
          <p:cNvSpPr txBox="1"/>
          <p:nvPr/>
        </p:nvSpPr>
        <p:spPr>
          <a:xfrm>
            <a:off x="9125135" y="4254428"/>
            <a:ext cx="1175876" cy="420756"/>
          </a:xfrm>
          <a:prstGeom prst="rect">
            <a:avLst/>
          </a:prstGeom>
          <a:solidFill>
            <a:schemeClr val="bg1"/>
          </a:solidFill>
        </p:spPr>
        <p:txBody>
          <a:bodyPr wrap="square" rtlCol="0">
            <a:spAutoFit/>
          </a:bodyPr>
          <a:lstStyle/>
          <a:p>
            <a:r>
              <a:rPr lang="en-US" sz="1067" dirty="0"/>
              <a:t>Arm A: n = 40</a:t>
            </a:r>
          </a:p>
          <a:p>
            <a:r>
              <a:rPr lang="en-US" sz="1067" dirty="0"/>
              <a:t>Arm C: n = 41</a:t>
            </a:r>
          </a:p>
        </p:txBody>
      </p:sp>
      <p:sp>
        <p:nvSpPr>
          <p:cNvPr id="5" name="TextBox 4">
            <a:extLst>
              <a:ext uri="{FF2B5EF4-FFF2-40B4-BE49-F238E27FC236}">
                <a16:creationId xmlns:a16="http://schemas.microsoft.com/office/drawing/2014/main" id="{9DBD77C3-AA3F-DA68-8CA6-7BAFA25B2141}"/>
              </a:ext>
            </a:extLst>
          </p:cNvPr>
          <p:cNvSpPr txBox="1"/>
          <p:nvPr/>
        </p:nvSpPr>
        <p:spPr>
          <a:xfrm>
            <a:off x="9255227" y="6451301"/>
            <a:ext cx="2842713" cy="246221"/>
          </a:xfrm>
          <a:prstGeom prst="rect">
            <a:avLst/>
          </a:prstGeom>
          <a:noFill/>
        </p:spPr>
        <p:txBody>
          <a:bodyPr wrap="square" rtlCol="0">
            <a:spAutoFit/>
          </a:bodyPr>
          <a:lstStyle/>
          <a:p>
            <a:pPr algn="r"/>
            <a:r>
              <a:rPr lang="en-US" sz="1000" i="1" dirty="0">
                <a:solidFill>
                  <a:schemeClr val="bg1"/>
                </a:solidFill>
              </a:rPr>
              <a:t>Aggarwal R et al. ESMO 2022;Abstract LBA63.</a:t>
            </a:r>
            <a:endParaRPr lang="en-US" sz="1000" dirty="0">
              <a:solidFill>
                <a:schemeClr val="bg1"/>
              </a:solidFill>
              <a:latin typeface="Calibri"/>
            </a:endParaRPr>
          </a:p>
        </p:txBody>
      </p:sp>
    </p:spTree>
    <p:extLst>
      <p:ext uri="{BB962C8B-B14F-4D97-AF65-F5344CB8AC3E}">
        <p14:creationId xmlns:p14="http://schemas.microsoft.com/office/powerpoint/2010/main" val="980649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FA7E0D5C-B546-184C-2179-2810432ED86C}"/>
              </a:ext>
            </a:extLst>
          </p:cNvPr>
          <p:cNvGraphicFramePr>
            <a:graphicFrameLocks noGrp="1"/>
          </p:cNvGraphicFramePr>
          <p:nvPr/>
        </p:nvGraphicFramePr>
        <p:xfrm>
          <a:off x="529041" y="1133816"/>
          <a:ext cx="11114936" cy="5242560"/>
        </p:xfrm>
        <a:graphic>
          <a:graphicData uri="http://schemas.openxmlformats.org/drawingml/2006/table">
            <a:tbl>
              <a:tblPr firstRow="1" bandRow="1">
                <a:tableStyleId>{5C22544A-7EE6-4342-B048-85BDC9FD1C3A}</a:tableStyleId>
              </a:tblPr>
              <a:tblGrid>
                <a:gridCol w="2705524">
                  <a:extLst>
                    <a:ext uri="{9D8B030D-6E8A-4147-A177-3AD203B41FA5}">
                      <a16:colId xmlns:a16="http://schemas.microsoft.com/office/drawing/2014/main" val="2697948683"/>
                    </a:ext>
                  </a:extLst>
                </a:gridCol>
                <a:gridCol w="1358404">
                  <a:extLst>
                    <a:ext uri="{9D8B030D-6E8A-4147-A177-3AD203B41FA5}">
                      <a16:colId xmlns:a16="http://schemas.microsoft.com/office/drawing/2014/main" val="3870465767"/>
                    </a:ext>
                  </a:extLst>
                </a:gridCol>
                <a:gridCol w="1358404">
                  <a:extLst>
                    <a:ext uri="{9D8B030D-6E8A-4147-A177-3AD203B41FA5}">
                      <a16:colId xmlns:a16="http://schemas.microsoft.com/office/drawing/2014/main" val="1131477529"/>
                    </a:ext>
                  </a:extLst>
                </a:gridCol>
                <a:gridCol w="1423151">
                  <a:extLst>
                    <a:ext uri="{9D8B030D-6E8A-4147-A177-3AD203B41FA5}">
                      <a16:colId xmlns:a16="http://schemas.microsoft.com/office/drawing/2014/main" val="2720989520"/>
                    </a:ext>
                  </a:extLst>
                </a:gridCol>
                <a:gridCol w="1423151">
                  <a:extLst>
                    <a:ext uri="{9D8B030D-6E8A-4147-A177-3AD203B41FA5}">
                      <a16:colId xmlns:a16="http://schemas.microsoft.com/office/drawing/2014/main" val="1037774841"/>
                    </a:ext>
                  </a:extLst>
                </a:gridCol>
                <a:gridCol w="1423151">
                  <a:extLst>
                    <a:ext uri="{9D8B030D-6E8A-4147-A177-3AD203B41FA5}">
                      <a16:colId xmlns:a16="http://schemas.microsoft.com/office/drawing/2014/main" val="3549285993"/>
                    </a:ext>
                  </a:extLst>
                </a:gridCol>
                <a:gridCol w="1423151">
                  <a:extLst>
                    <a:ext uri="{9D8B030D-6E8A-4147-A177-3AD203B41FA5}">
                      <a16:colId xmlns:a16="http://schemas.microsoft.com/office/drawing/2014/main" val="1699917900"/>
                    </a:ext>
                  </a:extLst>
                </a:gridCol>
              </a:tblGrid>
              <a:tr h="853440">
                <a:tc>
                  <a:txBody>
                    <a:bodyPr/>
                    <a:lstStyle/>
                    <a:p>
                      <a:endParaRPr lang="en-US" sz="2400" dirty="0"/>
                    </a:p>
                  </a:txBody>
                  <a:tcPr marL="121920" marR="121920" marT="60960" marB="60960"/>
                </a:tc>
                <a:tc gridSpan="2">
                  <a:txBody>
                    <a:bodyPr/>
                    <a:lstStyle/>
                    <a:p>
                      <a:pPr algn="ctr"/>
                      <a:r>
                        <a:rPr lang="en-US" sz="2400" dirty="0"/>
                        <a:t>Arm A</a:t>
                      </a:r>
                    </a:p>
                    <a:p>
                      <a:pPr algn="ctr"/>
                      <a:r>
                        <a:rPr lang="en-US" sz="2400" dirty="0"/>
                        <a:t>(n = 160)</a:t>
                      </a:r>
                    </a:p>
                  </a:txBody>
                  <a:tcPr marL="121920" marR="121920" marT="60960" marB="60960"/>
                </a:tc>
                <a:tc hMerge="1">
                  <a:txBody>
                    <a:bodyPr/>
                    <a:lstStyle/>
                    <a:p>
                      <a:endParaRPr lang="en-US" dirty="0"/>
                    </a:p>
                  </a:txBody>
                  <a:tcPr/>
                </a:tc>
                <a:tc gridSpan="2">
                  <a:txBody>
                    <a:bodyPr/>
                    <a:lstStyle/>
                    <a:p>
                      <a:pPr algn="ctr"/>
                      <a:r>
                        <a:rPr lang="en-US" sz="2400" dirty="0"/>
                        <a:t>Arm B</a:t>
                      </a:r>
                    </a:p>
                    <a:p>
                      <a:pPr algn="ctr"/>
                      <a:r>
                        <a:rPr lang="en-US" sz="2400" dirty="0"/>
                        <a:t>(n = 163)</a:t>
                      </a:r>
                    </a:p>
                  </a:txBody>
                  <a:tcPr marL="121920" marR="121920" marT="60960" marB="60960"/>
                </a:tc>
                <a:tc hMerge="1">
                  <a:txBody>
                    <a:bodyPr/>
                    <a:lstStyle/>
                    <a:p>
                      <a:endParaRPr lang="en-US" dirty="0"/>
                    </a:p>
                  </a:txBody>
                  <a:tcPr/>
                </a:tc>
                <a:tc gridSpan="2">
                  <a:txBody>
                    <a:bodyPr/>
                    <a:lstStyle/>
                    <a:p>
                      <a:pPr algn="ctr"/>
                      <a:r>
                        <a:rPr lang="en-US" sz="2400" dirty="0"/>
                        <a:t>Arm C</a:t>
                      </a:r>
                    </a:p>
                    <a:p>
                      <a:pPr algn="ctr"/>
                      <a:r>
                        <a:rPr lang="en-US" sz="2400" dirty="0"/>
                        <a:t>(n = 161)</a:t>
                      </a:r>
                    </a:p>
                  </a:txBody>
                  <a:tcPr marL="121920" marR="121920" marT="60960" marB="60960"/>
                </a:tc>
                <a:tc hMerge="1">
                  <a:txBody>
                    <a:bodyPr/>
                    <a:lstStyle/>
                    <a:p>
                      <a:endParaRPr lang="en-US" dirty="0"/>
                    </a:p>
                  </a:txBody>
                  <a:tcPr/>
                </a:tc>
                <a:extLst>
                  <a:ext uri="{0D108BD9-81ED-4DB2-BD59-A6C34878D82A}">
                    <a16:rowId xmlns:a16="http://schemas.microsoft.com/office/drawing/2014/main" val="3845760543"/>
                  </a:ext>
                </a:extLst>
              </a:tr>
              <a:tr h="365760">
                <a:tc rowSpan="2">
                  <a:txBody>
                    <a:bodyPr/>
                    <a:lstStyle/>
                    <a:p>
                      <a:pPr algn="ctr"/>
                      <a:r>
                        <a:rPr lang="en-US" sz="1600" b="1" dirty="0"/>
                        <a:t>Adverse Events (AE)</a:t>
                      </a:r>
                    </a:p>
                  </a:txBody>
                  <a:tcPr marL="121920" marR="121920" marT="60960" marB="60960"/>
                </a:tc>
                <a:tc>
                  <a:txBody>
                    <a:bodyPr/>
                    <a:lstStyle/>
                    <a:p>
                      <a:pPr algn="ctr"/>
                      <a:r>
                        <a:rPr lang="en-US" sz="1600" b="1" dirty="0"/>
                        <a:t>Grade 2</a:t>
                      </a:r>
                    </a:p>
                  </a:txBody>
                  <a:tcPr marL="121920" marR="121920" marT="60960" marB="60960"/>
                </a:tc>
                <a:tc>
                  <a:txBody>
                    <a:bodyPr/>
                    <a:lstStyle/>
                    <a:p>
                      <a:pPr algn="ctr"/>
                      <a:r>
                        <a:rPr lang="en-US" sz="1600" b="1" dirty="0"/>
                        <a:t>Grade ≥ 3</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Grade 2</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Grade ≥ 3</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Grade 2</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Grade ≥ 3</a:t>
                      </a:r>
                    </a:p>
                  </a:txBody>
                  <a:tcPr marL="121920" marR="121920" marT="60960" marB="60960"/>
                </a:tc>
                <a:extLst>
                  <a:ext uri="{0D108BD9-81ED-4DB2-BD59-A6C34878D82A}">
                    <a16:rowId xmlns:a16="http://schemas.microsoft.com/office/drawing/2014/main" val="3205982153"/>
                  </a:ext>
                </a:extLst>
              </a:tr>
              <a:tr h="365760">
                <a:tc vMerge="1">
                  <a:txBody>
                    <a:bodyPr/>
                    <a:lstStyle/>
                    <a:p>
                      <a:endParaRPr lang="en-US" dirty="0"/>
                    </a:p>
                  </a:txBody>
                  <a:tcPr/>
                </a:tc>
                <a:tc gridSpan="2">
                  <a:txBody>
                    <a:bodyPr/>
                    <a:lstStyle/>
                    <a:p>
                      <a:pPr algn="ctr"/>
                      <a:r>
                        <a:rPr lang="en-US" sz="1600" dirty="0"/>
                        <a:t>n (%)</a:t>
                      </a:r>
                    </a:p>
                  </a:txBody>
                  <a:tcPr marL="121920" marR="121920" marT="60960" marB="60960"/>
                </a:tc>
                <a:tc hMerge="1">
                  <a:txBody>
                    <a:bodyPr/>
                    <a:lstStyle/>
                    <a:p>
                      <a:pPr algn="ctr"/>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n (%)</a:t>
                      </a:r>
                    </a:p>
                  </a:txBody>
                  <a:tcPr marL="121920" marR="121920" marT="60960" marB="60960"/>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n (%)</a:t>
                      </a:r>
                    </a:p>
                  </a:txBody>
                  <a:tcPr marL="121920" marR="121920" marT="60960" marB="60960"/>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p>
                  </a:txBody>
                  <a:tcPr/>
                </a:tc>
                <a:extLst>
                  <a:ext uri="{0D108BD9-81ED-4DB2-BD59-A6C34878D82A}">
                    <a16:rowId xmlns:a16="http://schemas.microsoft.com/office/drawing/2014/main" val="1027024517"/>
                  </a:ext>
                </a:extLst>
              </a:tr>
              <a:tr h="365760">
                <a:tc>
                  <a:txBody>
                    <a:bodyPr/>
                    <a:lstStyle/>
                    <a:p>
                      <a:pPr marL="234950" indent="0">
                        <a:tabLst/>
                      </a:pPr>
                      <a:r>
                        <a:rPr lang="en-US" sz="1600" b="1" dirty="0"/>
                        <a:t>Hypertension</a:t>
                      </a:r>
                    </a:p>
                  </a:txBody>
                  <a:tcPr marL="121920" marR="121920" marT="60960" marB="60960"/>
                </a:tc>
                <a:tc>
                  <a:txBody>
                    <a:bodyPr/>
                    <a:lstStyle/>
                    <a:p>
                      <a:pPr algn="ctr"/>
                      <a:r>
                        <a:rPr lang="en-US" sz="1600" dirty="0"/>
                        <a:t>19 (12)</a:t>
                      </a:r>
                    </a:p>
                  </a:txBody>
                  <a:tcPr marL="121920" marR="121920" marT="60960" marB="60960"/>
                </a:tc>
                <a:tc>
                  <a:txBody>
                    <a:bodyPr/>
                    <a:lstStyle/>
                    <a:p>
                      <a:pPr algn="ctr"/>
                      <a:r>
                        <a:rPr lang="en-US" sz="1600" dirty="0"/>
                        <a:t>12 (8)</a:t>
                      </a:r>
                    </a:p>
                  </a:txBody>
                  <a:tcPr marL="121920" marR="121920" marT="60960" marB="60960"/>
                </a:tc>
                <a:tc>
                  <a:txBody>
                    <a:bodyPr/>
                    <a:lstStyle/>
                    <a:p>
                      <a:pPr algn="ctr"/>
                      <a:r>
                        <a:rPr lang="en-US" sz="1600" dirty="0"/>
                        <a:t>25 (15)</a:t>
                      </a:r>
                    </a:p>
                  </a:txBody>
                  <a:tcPr marL="121920" marR="121920" marT="60960" marB="60960"/>
                </a:tc>
                <a:tc>
                  <a:txBody>
                    <a:bodyPr/>
                    <a:lstStyle/>
                    <a:p>
                      <a:pPr algn="ctr"/>
                      <a:r>
                        <a:rPr lang="en-US" sz="1600" dirty="0"/>
                        <a:t>12 (7)</a:t>
                      </a:r>
                    </a:p>
                  </a:txBody>
                  <a:tcPr marL="121920" marR="121920" marT="60960" marB="60960"/>
                </a:tc>
                <a:tc>
                  <a:txBody>
                    <a:bodyPr/>
                    <a:lstStyle/>
                    <a:p>
                      <a:pPr algn="ctr"/>
                      <a:r>
                        <a:rPr lang="en-US" sz="1600" dirty="0"/>
                        <a:t>18 (11)</a:t>
                      </a:r>
                    </a:p>
                  </a:txBody>
                  <a:tcPr marL="121920" marR="121920" marT="60960" marB="60960"/>
                </a:tc>
                <a:tc>
                  <a:txBody>
                    <a:bodyPr/>
                    <a:lstStyle/>
                    <a:p>
                      <a:pPr algn="ctr"/>
                      <a:r>
                        <a:rPr lang="en-US" sz="1600" dirty="0"/>
                        <a:t>31 (19)</a:t>
                      </a:r>
                    </a:p>
                  </a:txBody>
                  <a:tcPr marL="121920" marR="121920" marT="60960" marB="60960"/>
                </a:tc>
                <a:extLst>
                  <a:ext uri="{0D108BD9-81ED-4DB2-BD59-A6C34878D82A}">
                    <a16:rowId xmlns:a16="http://schemas.microsoft.com/office/drawing/2014/main" val="967136457"/>
                  </a:ext>
                </a:extLst>
              </a:tr>
              <a:tr h="365760">
                <a:tc>
                  <a:txBody>
                    <a:bodyPr/>
                    <a:lstStyle/>
                    <a:p>
                      <a:pPr marL="234950" indent="0">
                        <a:tabLst/>
                      </a:pPr>
                      <a:r>
                        <a:rPr lang="en-US" sz="1600" b="1" dirty="0"/>
                        <a:t>Hot flashes</a:t>
                      </a:r>
                    </a:p>
                  </a:txBody>
                  <a:tcPr marL="121920" marR="121920" marT="60960" marB="60960"/>
                </a:tc>
                <a:tc>
                  <a:txBody>
                    <a:bodyPr/>
                    <a:lstStyle/>
                    <a:p>
                      <a:pPr algn="ctr"/>
                      <a:r>
                        <a:rPr lang="en-US" sz="1600" dirty="0"/>
                        <a:t>19 (12)</a:t>
                      </a:r>
                    </a:p>
                  </a:txBody>
                  <a:tcPr marL="121920" marR="121920" marT="60960" marB="60960"/>
                </a:tc>
                <a:tc>
                  <a:txBody>
                    <a:bodyPr/>
                    <a:lstStyle/>
                    <a:p>
                      <a:pPr algn="ctr"/>
                      <a:r>
                        <a:rPr lang="en-US" sz="1600" dirty="0"/>
                        <a:t>1 (1)</a:t>
                      </a:r>
                    </a:p>
                  </a:txBody>
                  <a:tcPr marL="121920" marR="121920" marT="60960" marB="60960"/>
                </a:tc>
                <a:tc>
                  <a:txBody>
                    <a:bodyPr/>
                    <a:lstStyle/>
                    <a:p>
                      <a:pPr algn="ctr"/>
                      <a:r>
                        <a:rPr lang="en-US" sz="1600" dirty="0"/>
                        <a:t>8 (5)</a:t>
                      </a:r>
                    </a:p>
                  </a:txBody>
                  <a:tcPr marL="121920" marR="121920" marT="60960" marB="60960"/>
                </a:tc>
                <a:tc>
                  <a:txBody>
                    <a:bodyPr/>
                    <a:lstStyle/>
                    <a:p>
                      <a:pPr algn="ctr"/>
                      <a:r>
                        <a:rPr lang="en-US" sz="1600" dirty="0"/>
                        <a:t>0</a:t>
                      </a:r>
                    </a:p>
                  </a:txBody>
                  <a:tcPr marL="121920" marR="121920" marT="60960" marB="60960"/>
                </a:tc>
                <a:tc>
                  <a:txBody>
                    <a:bodyPr/>
                    <a:lstStyle/>
                    <a:p>
                      <a:pPr algn="ctr"/>
                      <a:r>
                        <a:rPr lang="en-US" sz="1600" dirty="0"/>
                        <a:t>23 (14)</a:t>
                      </a:r>
                    </a:p>
                  </a:txBody>
                  <a:tcPr marL="121920" marR="121920" marT="60960" marB="60960"/>
                </a:tc>
                <a:tc>
                  <a:txBody>
                    <a:bodyPr/>
                    <a:lstStyle/>
                    <a:p>
                      <a:pPr algn="ctr"/>
                      <a:r>
                        <a:rPr lang="en-US" sz="1600" dirty="0"/>
                        <a:t>0</a:t>
                      </a:r>
                    </a:p>
                  </a:txBody>
                  <a:tcPr marL="121920" marR="121920" marT="60960" marB="60960"/>
                </a:tc>
                <a:extLst>
                  <a:ext uri="{0D108BD9-81ED-4DB2-BD59-A6C34878D82A}">
                    <a16:rowId xmlns:a16="http://schemas.microsoft.com/office/drawing/2014/main" val="3511409014"/>
                  </a:ext>
                </a:extLst>
              </a:tr>
              <a:tr h="365760">
                <a:tc>
                  <a:txBody>
                    <a:bodyPr/>
                    <a:lstStyle/>
                    <a:p>
                      <a:pPr marL="234950" indent="0">
                        <a:tabLst/>
                      </a:pPr>
                      <a:r>
                        <a:rPr lang="en-US" sz="1600" b="1" dirty="0"/>
                        <a:t>Fatigue </a:t>
                      </a:r>
                    </a:p>
                  </a:txBody>
                  <a:tcPr marL="121920" marR="121920" marT="60960" marB="60960"/>
                </a:tc>
                <a:tc>
                  <a:txBody>
                    <a:bodyPr/>
                    <a:lstStyle/>
                    <a:p>
                      <a:pPr algn="ctr"/>
                      <a:r>
                        <a:rPr lang="en-US" sz="1600" dirty="0"/>
                        <a:t>14 (9)</a:t>
                      </a:r>
                    </a:p>
                  </a:txBody>
                  <a:tcPr marL="121920" marR="121920" marT="60960" marB="60960"/>
                </a:tc>
                <a:tc>
                  <a:txBody>
                    <a:bodyPr/>
                    <a:lstStyle/>
                    <a:p>
                      <a:pPr algn="ctr"/>
                      <a:r>
                        <a:rPr lang="en-US" sz="1600" dirty="0"/>
                        <a:t>0</a:t>
                      </a:r>
                    </a:p>
                  </a:txBody>
                  <a:tcPr marL="121920" marR="121920" marT="60960" marB="60960"/>
                </a:tc>
                <a:tc>
                  <a:txBody>
                    <a:bodyPr/>
                    <a:lstStyle/>
                    <a:p>
                      <a:pPr algn="ctr"/>
                      <a:r>
                        <a:rPr lang="en-US" sz="1600" dirty="0"/>
                        <a:t>8 (5)</a:t>
                      </a:r>
                    </a:p>
                  </a:txBody>
                  <a:tcPr marL="121920" marR="121920" marT="60960" marB="60960"/>
                </a:tc>
                <a:tc>
                  <a:txBody>
                    <a:bodyPr/>
                    <a:lstStyle/>
                    <a:p>
                      <a:pPr algn="ctr"/>
                      <a:r>
                        <a:rPr lang="en-US" sz="1600" dirty="0"/>
                        <a:t>3 (2)</a:t>
                      </a:r>
                    </a:p>
                  </a:txBody>
                  <a:tcPr marL="121920" marR="121920" marT="60960" marB="60960"/>
                </a:tc>
                <a:tc>
                  <a:txBody>
                    <a:bodyPr/>
                    <a:lstStyle/>
                    <a:p>
                      <a:pPr algn="ctr"/>
                      <a:r>
                        <a:rPr lang="en-US" sz="1600" dirty="0"/>
                        <a:t>16 (10)</a:t>
                      </a:r>
                    </a:p>
                  </a:txBody>
                  <a:tcPr marL="121920" marR="121920" marT="60960" marB="60960"/>
                </a:tc>
                <a:tc>
                  <a:txBody>
                    <a:bodyPr/>
                    <a:lstStyle/>
                    <a:p>
                      <a:pPr algn="ctr"/>
                      <a:r>
                        <a:rPr lang="en-US" sz="1600" dirty="0"/>
                        <a:t>2 (1)</a:t>
                      </a:r>
                    </a:p>
                  </a:txBody>
                  <a:tcPr marL="121920" marR="121920" marT="60960" marB="60960"/>
                </a:tc>
                <a:extLst>
                  <a:ext uri="{0D108BD9-81ED-4DB2-BD59-A6C34878D82A}">
                    <a16:rowId xmlns:a16="http://schemas.microsoft.com/office/drawing/2014/main" val="4117676888"/>
                  </a:ext>
                </a:extLst>
              </a:tr>
              <a:tr h="365760">
                <a:tc>
                  <a:txBody>
                    <a:bodyPr/>
                    <a:lstStyle/>
                    <a:p>
                      <a:pPr marL="234950" indent="0">
                        <a:tabLst/>
                      </a:pPr>
                      <a:r>
                        <a:rPr lang="en-US" sz="1600" b="1" dirty="0"/>
                        <a:t>Injection site reaction</a:t>
                      </a:r>
                    </a:p>
                  </a:txBody>
                  <a:tcPr marL="121920" marR="121920" marT="60960" marB="60960"/>
                </a:tc>
                <a:tc>
                  <a:txBody>
                    <a:bodyPr/>
                    <a:lstStyle/>
                    <a:p>
                      <a:pPr algn="ctr"/>
                      <a:r>
                        <a:rPr lang="en-US" sz="1600" dirty="0"/>
                        <a:t>9 (6)</a:t>
                      </a:r>
                    </a:p>
                  </a:txBody>
                  <a:tcPr marL="121920" marR="121920" marT="60960" marB="60960"/>
                </a:tc>
                <a:tc>
                  <a:txBody>
                    <a:bodyPr/>
                    <a:lstStyle/>
                    <a:p>
                      <a:pPr algn="ctr"/>
                      <a:r>
                        <a:rPr lang="en-US" sz="1600" dirty="0"/>
                        <a:t>0</a:t>
                      </a:r>
                    </a:p>
                  </a:txBody>
                  <a:tcPr marL="121920" marR="121920" marT="60960" marB="60960"/>
                </a:tc>
                <a:tc>
                  <a:txBody>
                    <a:bodyPr/>
                    <a:lstStyle/>
                    <a:p>
                      <a:pPr algn="ctr"/>
                      <a:r>
                        <a:rPr lang="en-US" sz="1600" dirty="0"/>
                        <a:t>10 (6)</a:t>
                      </a:r>
                    </a:p>
                  </a:txBody>
                  <a:tcPr marL="121920" marR="121920" marT="60960" marB="60960"/>
                </a:tc>
                <a:tc>
                  <a:txBody>
                    <a:bodyPr/>
                    <a:lstStyle/>
                    <a:p>
                      <a:pPr algn="ctr"/>
                      <a:r>
                        <a:rPr lang="en-US" sz="1600" dirty="0"/>
                        <a:t>0</a:t>
                      </a:r>
                    </a:p>
                  </a:txBody>
                  <a:tcPr marL="121920" marR="121920" marT="60960" marB="60960"/>
                </a:tc>
                <a:tc>
                  <a:txBody>
                    <a:bodyPr/>
                    <a:lstStyle/>
                    <a:p>
                      <a:pPr algn="ctr"/>
                      <a:r>
                        <a:rPr lang="en-US" sz="1600" dirty="0"/>
                        <a:t>11 (7)</a:t>
                      </a:r>
                    </a:p>
                  </a:txBody>
                  <a:tcPr marL="121920" marR="121920" marT="60960" marB="60960"/>
                </a:tc>
                <a:tc>
                  <a:txBody>
                    <a:bodyPr/>
                    <a:lstStyle/>
                    <a:p>
                      <a:pPr algn="ctr"/>
                      <a:r>
                        <a:rPr lang="en-US" sz="1600" dirty="0"/>
                        <a:t>0</a:t>
                      </a:r>
                    </a:p>
                  </a:txBody>
                  <a:tcPr marL="121920" marR="121920" marT="60960" marB="60960"/>
                </a:tc>
                <a:extLst>
                  <a:ext uri="{0D108BD9-81ED-4DB2-BD59-A6C34878D82A}">
                    <a16:rowId xmlns:a16="http://schemas.microsoft.com/office/drawing/2014/main" val="615443520"/>
                  </a:ext>
                </a:extLst>
              </a:tr>
              <a:tr h="365760">
                <a:tc>
                  <a:txBody>
                    <a:bodyPr/>
                    <a:lstStyle/>
                    <a:p>
                      <a:pPr marL="234950" indent="0">
                        <a:tabLst/>
                      </a:pPr>
                      <a:r>
                        <a:rPr lang="en-US" sz="1600" b="1" dirty="0"/>
                        <a:t>Insomnia </a:t>
                      </a:r>
                    </a:p>
                  </a:txBody>
                  <a:tcPr marL="121920" marR="121920" marT="60960" marB="60960"/>
                </a:tc>
                <a:tc>
                  <a:txBody>
                    <a:bodyPr/>
                    <a:lstStyle/>
                    <a:p>
                      <a:pPr algn="ctr"/>
                      <a:r>
                        <a:rPr lang="en-US" sz="1600" dirty="0"/>
                        <a:t>9 (6)</a:t>
                      </a:r>
                    </a:p>
                  </a:txBody>
                  <a:tcPr marL="121920" marR="121920" marT="60960" marB="60960"/>
                </a:tc>
                <a:tc>
                  <a:txBody>
                    <a:bodyPr/>
                    <a:lstStyle/>
                    <a:p>
                      <a:pPr algn="ctr"/>
                      <a:r>
                        <a:rPr lang="en-US" sz="1600" dirty="0"/>
                        <a:t>0</a:t>
                      </a:r>
                    </a:p>
                  </a:txBody>
                  <a:tcPr marL="121920" marR="121920" marT="60960" marB="60960"/>
                </a:tc>
                <a:tc>
                  <a:txBody>
                    <a:bodyPr/>
                    <a:lstStyle/>
                    <a:p>
                      <a:pPr algn="ctr"/>
                      <a:r>
                        <a:rPr lang="en-US" sz="1600" dirty="0"/>
                        <a:t>5 (3)</a:t>
                      </a:r>
                    </a:p>
                  </a:txBody>
                  <a:tcPr marL="121920" marR="121920" marT="60960" marB="60960"/>
                </a:tc>
                <a:tc>
                  <a:txBody>
                    <a:bodyPr/>
                    <a:lstStyle/>
                    <a:p>
                      <a:pPr algn="ctr"/>
                      <a:r>
                        <a:rPr lang="en-US" sz="1600" dirty="0"/>
                        <a:t>0</a:t>
                      </a:r>
                    </a:p>
                  </a:txBody>
                  <a:tcPr marL="121920" marR="121920" marT="60960" marB="60960"/>
                </a:tc>
                <a:tc>
                  <a:txBody>
                    <a:bodyPr/>
                    <a:lstStyle/>
                    <a:p>
                      <a:pPr algn="ctr"/>
                      <a:r>
                        <a:rPr lang="en-US" sz="1600" dirty="0"/>
                        <a:t>8 (5)</a:t>
                      </a:r>
                    </a:p>
                  </a:txBody>
                  <a:tcPr marL="121920" marR="121920" marT="60960" marB="60960"/>
                </a:tc>
                <a:tc>
                  <a:txBody>
                    <a:bodyPr/>
                    <a:lstStyle/>
                    <a:p>
                      <a:pPr algn="ctr"/>
                      <a:r>
                        <a:rPr lang="en-US" sz="1600" dirty="0"/>
                        <a:t>0</a:t>
                      </a:r>
                    </a:p>
                  </a:txBody>
                  <a:tcPr marL="121920" marR="121920" marT="60960" marB="60960"/>
                </a:tc>
                <a:extLst>
                  <a:ext uri="{0D108BD9-81ED-4DB2-BD59-A6C34878D82A}">
                    <a16:rowId xmlns:a16="http://schemas.microsoft.com/office/drawing/2014/main" val="2242560918"/>
                  </a:ext>
                </a:extLst>
              </a:tr>
              <a:tr h="365760">
                <a:tc>
                  <a:txBody>
                    <a:bodyPr/>
                    <a:lstStyle/>
                    <a:p>
                      <a:pPr marL="234950" indent="0">
                        <a:tabLst/>
                      </a:pPr>
                      <a:r>
                        <a:rPr lang="en-US" sz="1600" b="1" dirty="0"/>
                        <a:t>Hyperglycemia </a:t>
                      </a:r>
                    </a:p>
                  </a:txBody>
                  <a:tcPr marL="121920" marR="121920" marT="60960" marB="60960"/>
                </a:tc>
                <a:tc>
                  <a:txBody>
                    <a:bodyPr/>
                    <a:lstStyle/>
                    <a:p>
                      <a:pPr algn="ctr"/>
                      <a:r>
                        <a:rPr lang="en-US" sz="1600" dirty="0"/>
                        <a:t>0</a:t>
                      </a:r>
                    </a:p>
                  </a:txBody>
                  <a:tcPr marL="121920" marR="121920" marT="60960" marB="60960"/>
                </a:tc>
                <a:tc>
                  <a:txBody>
                    <a:bodyPr/>
                    <a:lstStyle/>
                    <a:p>
                      <a:pPr algn="ctr"/>
                      <a:r>
                        <a:rPr lang="en-US" sz="1600" dirty="0"/>
                        <a:t>3 (2)</a:t>
                      </a:r>
                    </a:p>
                  </a:txBody>
                  <a:tcPr marL="121920" marR="121920" marT="60960" marB="60960"/>
                </a:tc>
                <a:tc>
                  <a:txBody>
                    <a:bodyPr/>
                    <a:lstStyle/>
                    <a:p>
                      <a:pPr algn="ctr"/>
                      <a:r>
                        <a:rPr lang="en-US" sz="1600" dirty="0"/>
                        <a:t>6 (4)</a:t>
                      </a:r>
                    </a:p>
                  </a:txBody>
                  <a:tcPr marL="121920" marR="121920" marT="60960" marB="60960"/>
                </a:tc>
                <a:tc>
                  <a:txBody>
                    <a:bodyPr/>
                    <a:lstStyle/>
                    <a:p>
                      <a:pPr algn="ctr"/>
                      <a:r>
                        <a:rPr lang="en-US" sz="1600" dirty="0"/>
                        <a:t>2 (1)</a:t>
                      </a:r>
                    </a:p>
                  </a:txBody>
                  <a:tcPr marL="121920" marR="121920" marT="60960" marB="60960"/>
                </a:tc>
                <a:tc>
                  <a:txBody>
                    <a:bodyPr/>
                    <a:lstStyle/>
                    <a:p>
                      <a:pPr algn="ctr"/>
                      <a:r>
                        <a:rPr lang="en-US" sz="1600" dirty="0"/>
                        <a:t>6 (4)</a:t>
                      </a:r>
                    </a:p>
                  </a:txBody>
                  <a:tcPr marL="121920" marR="121920" marT="60960" marB="60960"/>
                </a:tc>
                <a:tc>
                  <a:txBody>
                    <a:bodyPr/>
                    <a:lstStyle/>
                    <a:p>
                      <a:pPr algn="ctr"/>
                      <a:r>
                        <a:rPr lang="en-US" sz="1600" dirty="0"/>
                        <a:t>5 (3)</a:t>
                      </a:r>
                    </a:p>
                  </a:txBody>
                  <a:tcPr marL="121920" marR="121920" marT="60960" marB="60960"/>
                </a:tc>
                <a:extLst>
                  <a:ext uri="{0D108BD9-81ED-4DB2-BD59-A6C34878D82A}">
                    <a16:rowId xmlns:a16="http://schemas.microsoft.com/office/drawing/2014/main" val="3827855301"/>
                  </a:ext>
                </a:extLst>
              </a:tr>
              <a:tr h="365760">
                <a:tc>
                  <a:txBody>
                    <a:bodyPr/>
                    <a:lstStyle/>
                    <a:p>
                      <a:pPr marL="234950" indent="0">
                        <a:tabLst/>
                      </a:pPr>
                      <a:r>
                        <a:rPr lang="en-US" sz="1600" b="1" dirty="0"/>
                        <a:t>Rash </a:t>
                      </a:r>
                    </a:p>
                  </a:txBody>
                  <a:tcPr marL="121920" marR="121920" marT="60960" marB="60960"/>
                </a:tc>
                <a:tc>
                  <a:txBody>
                    <a:bodyPr/>
                    <a:lstStyle/>
                    <a:p>
                      <a:pPr algn="ctr"/>
                      <a:r>
                        <a:rPr lang="en-US" sz="1600" dirty="0"/>
                        <a:t>2 (1)</a:t>
                      </a:r>
                    </a:p>
                  </a:txBody>
                  <a:tcPr marL="121920" marR="121920" marT="60960" marB="60960"/>
                </a:tc>
                <a:tc>
                  <a:txBody>
                    <a:bodyPr/>
                    <a:lstStyle/>
                    <a:p>
                      <a:pPr algn="ctr"/>
                      <a:r>
                        <a:rPr lang="en-US" sz="1600" dirty="0"/>
                        <a:t>1 (1)</a:t>
                      </a:r>
                    </a:p>
                  </a:txBody>
                  <a:tcPr marL="121920" marR="121920" marT="60960" marB="60960"/>
                </a:tc>
                <a:tc>
                  <a:txBody>
                    <a:bodyPr/>
                    <a:lstStyle/>
                    <a:p>
                      <a:pPr algn="ctr"/>
                      <a:r>
                        <a:rPr lang="en-US" sz="1600" dirty="0"/>
                        <a:t>7 (4)</a:t>
                      </a:r>
                    </a:p>
                  </a:txBody>
                  <a:tcPr marL="121920" marR="121920" marT="60960" marB="60960"/>
                </a:tc>
                <a:tc>
                  <a:txBody>
                    <a:bodyPr/>
                    <a:lstStyle/>
                    <a:p>
                      <a:pPr algn="ctr"/>
                      <a:r>
                        <a:rPr lang="en-US" sz="1600" dirty="0"/>
                        <a:t>3 (2)</a:t>
                      </a:r>
                    </a:p>
                  </a:txBody>
                  <a:tcPr marL="121920" marR="121920" marT="60960" marB="60960"/>
                </a:tc>
                <a:tc>
                  <a:txBody>
                    <a:bodyPr/>
                    <a:lstStyle/>
                    <a:p>
                      <a:pPr algn="ctr"/>
                      <a:r>
                        <a:rPr lang="en-US" sz="1600" dirty="0"/>
                        <a:t>3 (2)</a:t>
                      </a:r>
                    </a:p>
                  </a:txBody>
                  <a:tcPr marL="121920" marR="121920" marT="60960" marB="60960"/>
                </a:tc>
                <a:tc>
                  <a:txBody>
                    <a:bodyPr/>
                    <a:lstStyle/>
                    <a:p>
                      <a:pPr algn="ctr"/>
                      <a:r>
                        <a:rPr lang="en-US" sz="1600" dirty="0"/>
                        <a:t>5 (3)</a:t>
                      </a:r>
                    </a:p>
                  </a:txBody>
                  <a:tcPr marL="121920" marR="121920" marT="60960" marB="60960"/>
                </a:tc>
                <a:extLst>
                  <a:ext uri="{0D108BD9-81ED-4DB2-BD59-A6C34878D82A}">
                    <a16:rowId xmlns:a16="http://schemas.microsoft.com/office/drawing/2014/main" val="1595072009"/>
                  </a:ext>
                </a:extLst>
              </a:tr>
              <a:tr h="365760">
                <a:tc>
                  <a:txBody>
                    <a:bodyPr/>
                    <a:lstStyle/>
                    <a:p>
                      <a:pPr marL="234950" indent="0">
                        <a:tabLst/>
                      </a:pPr>
                      <a:r>
                        <a:rPr lang="en-US" sz="1600" b="1" dirty="0"/>
                        <a:t>Erectile dysfunction</a:t>
                      </a:r>
                    </a:p>
                  </a:txBody>
                  <a:tcPr marL="121920" marR="121920" marT="60960" marB="60960"/>
                </a:tc>
                <a:tc>
                  <a:txBody>
                    <a:bodyPr/>
                    <a:lstStyle/>
                    <a:p>
                      <a:pPr algn="ctr"/>
                      <a:r>
                        <a:rPr lang="en-US" sz="1600" dirty="0"/>
                        <a:t>10 (6)</a:t>
                      </a:r>
                    </a:p>
                  </a:txBody>
                  <a:tcPr marL="121920" marR="121920" marT="60960" marB="60960"/>
                </a:tc>
                <a:tc>
                  <a:txBody>
                    <a:bodyPr/>
                    <a:lstStyle/>
                    <a:p>
                      <a:pPr algn="ctr"/>
                      <a:r>
                        <a:rPr lang="en-US" sz="1600" dirty="0"/>
                        <a:t>1 (1)</a:t>
                      </a:r>
                    </a:p>
                  </a:txBody>
                  <a:tcPr marL="121920" marR="121920" marT="60960" marB="60960"/>
                </a:tc>
                <a:tc>
                  <a:txBody>
                    <a:bodyPr/>
                    <a:lstStyle/>
                    <a:p>
                      <a:pPr algn="ctr"/>
                      <a:r>
                        <a:rPr lang="en-US" sz="1600" dirty="0"/>
                        <a:t>6 (4)</a:t>
                      </a:r>
                    </a:p>
                  </a:txBody>
                  <a:tcPr marL="121920" marR="121920" marT="60960" marB="60960"/>
                </a:tc>
                <a:tc>
                  <a:txBody>
                    <a:bodyPr/>
                    <a:lstStyle/>
                    <a:p>
                      <a:pPr algn="ctr"/>
                      <a:r>
                        <a:rPr lang="en-US" sz="1600" dirty="0"/>
                        <a:t>1 (1)</a:t>
                      </a:r>
                    </a:p>
                  </a:txBody>
                  <a:tcPr marL="121920" marR="121920" marT="60960" marB="60960"/>
                </a:tc>
                <a:tc>
                  <a:txBody>
                    <a:bodyPr/>
                    <a:lstStyle/>
                    <a:p>
                      <a:pPr algn="ctr"/>
                      <a:r>
                        <a:rPr lang="en-US" sz="1600" dirty="0"/>
                        <a:t>2 (1)</a:t>
                      </a:r>
                    </a:p>
                  </a:txBody>
                  <a:tcPr marL="121920" marR="121920" marT="60960" marB="60960"/>
                </a:tc>
                <a:tc>
                  <a:txBody>
                    <a:bodyPr/>
                    <a:lstStyle/>
                    <a:p>
                      <a:pPr algn="ctr"/>
                      <a:r>
                        <a:rPr lang="en-US" sz="1600" dirty="0"/>
                        <a:t>0</a:t>
                      </a:r>
                    </a:p>
                  </a:txBody>
                  <a:tcPr marL="121920" marR="121920" marT="60960" marB="60960"/>
                </a:tc>
                <a:extLst>
                  <a:ext uri="{0D108BD9-81ED-4DB2-BD59-A6C34878D82A}">
                    <a16:rowId xmlns:a16="http://schemas.microsoft.com/office/drawing/2014/main" val="2929877760"/>
                  </a:ext>
                </a:extLst>
              </a:tr>
              <a:tr h="365760">
                <a:tc>
                  <a:txBody>
                    <a:bodyPr/>
                    <a:lstStyle/>
                    <a:p>
                      <a:pPr marL="0" indent="234950">
                        <a:tabLst/>
                      </a:pPr>
                      <a:r>
                        <a:rPr lang="en-US" sz="1600" b="1" dirty="0"/>
                        <a:t>Arthralgia</a:t>
                      </a:r>
                    </a:p>
                  </a:txBody>
                  <a:tcPr marL="121920" marR="121920" marT="60960" marB="60960"/>
                </a:tc>
                <a:tc>
                  <a:txBody>
                    <a:bodyPr/>
                    <a:lstStyle/>
                    <a:p>
                      <a:pPr algn="ctr"/>
                      <a:r>
                        <a:rPr lang="en-US" sz="1600" dirty="0"/>
                        <a:t>4 (3)</a:t>
                      </a:r>
                    </a:p>
                  </a:txBody>
                  <a:tcPr marL="121920" marR="121920" marT="60960" marB="60960"/>
                </a:tc>
                <a:tc>
                  <a:txBody>
                    <a:bodyPr/>
                    <a:lstStyle/>
                    <a:p>
                      <a:pPr algn="ctr"/>
                      <a:r>
                        <a:rPr lang="en-US" sz="1600" dirty="0"/>
                        <a:t>1 (1)</a:t>
                      </a:r>
                    </a:p>
                  </a:txBody>
                  <a:tcPr marL="121920" marR="121920" marT="60960" marB="60960"/>
                </a:tc>
                <a:tc>
                  <a:txBody>
                    <a:bodyPr/>
                    <a:lstStyle/>
                    <a:p>
                      <a:pPr algn="ctr"/>
                      <a:r>
                        <a:rPr lang="en-US" sz="1600" dirty="0"/>
                        <a:t>6 (4)</a:t>
                      </a:r>
                    </a:p>
                  </a:txBody>
                  <a:tcPr marL="121920" marR="121920" marT="60960" marB="60960"/>
                </a:tc>
                <a:tc>
                  <a:txBody>
                    <a:bodyPr/>
                    <a:lstStyle/>
                    <a:p>
                      <a:pPr algn="ctr"/>
                      <a:r>
                        <a:rPr lang="en-US" sz="1600" dirty="0"/>
                        <a:t>1 (1)</a:t>
                      </a:r>
                    </a:p>
                  </a:txBody>
                  <a:tcPr marL="121920" marR="121920" marT="60960" marB="60960"/>
                </a:tc>
                <a:tc>
                  <a:txBody>
                    <a:bodyPr/>
                    <a:lstStyle/>
                    <a:p>
                      <a:pPr algn="ctr"/>
                      <a:r>
                        <a:rPr lang="en-US" sz="1600" dirty="0"/>
                        <a:t>3 (2)</a:t>
                      </a:r>
                    </a:p>
                  </a:txBody>
                  <a:tcPr marL="121920" marR="121920" marT="60960" marB="60960"/>
                </a:tc>
                <a:tc>
                  <a:txBody>
                    <a:bodyPr/>
                    <a:lstStyle/>
                    <a:p>
                      <a:pPr algn="ctr"/>
                      <a:r>
                        <a:rPr lang="en-US" sz="1600" dirty="0"/>
                        <a:t>2 (1)</a:t>
                      </a:r>
                    </a:p>
                  </a:txBody>
                  <a:tcPr marL="121920" marR="121920" marT="60960" marB="60960"/>
                </a:tc>
                <a:extLst>
                  <a:ext uri="{0D108BD9-81ED-4DB2-BD59-A6C34878D82A}">
                    <a16:rowId xmlns:a16="http://schemas.microsoft.com/office/drawing/2014/main" val="2097063975"/>
                  </a:ext>
                </a:extLst>
              </a:tr>
              <a:tr h="365760">
                <a:tc>
                  <a:txBody>
                    <a:bodyPr/>
                    <a:lstStyle/>
                    <a:p>
                      <a:pPr marL="234950" indent="0">
                        <a:tabLst/>
                      </a:pPr>
                      <a:r>
                        <a:rPr lang="en-US" sz="1600" b="1" dirty="0"/>
                        <a:t>Elevated ALT</a:t>
                      </a:r>
                    </a:p>
                  </a:txBody>
                  <a:tcPr marL="121920" marR="121920" marT="60960" marB="60960"/>
                </a:tc>
                <a:tc>
                  <a:txBody>
                    <a:bodyPr/>
                    <a:lstStyle/>
                    <a:p>
                      <a:pPr algn="ctr"/>
                      <a:r>
                        <a:rPr lang="en-US" sz="1600" dirty="0"/>
                        <a:t>1 (1)</a:t>
                      </a:r>
                    </a:p>
                  </a:txBody>
                  <a:tcPr marL="121920" marR="121920" marT="60960" marB="60960"/>
                </a:tc>
                <a:tc>
                  <a:txBody>
                    <a:bodyPr/>
                    <a:lstStyle/>
                    <a:p>
                      <a:pPr algn="ctr"/>
                      <a:r>
                        <a:rPr lang="en-US" sz="1600" dirty="0"/>
                        <a:t>0</a:t>
                      </a:r>
                    </a:p>
                  </a:txBody>
                  <a:tcPr marL="121920" marR="121920" marT="60960" marB="60960"/>
                </a:tc>
                <a:tc>
                  <a:txBody>
                    <a:bodyPr/>
                    <a:lstStyle/>
                    <a:p>
                      <a:pPr algn="ctr"/>
                      <a:r>
                        <a:rPr lang="en-US" sz="1600" dirty="0"/>
                        <a:t>1 (1)</a:t>
                      </a:r>
                    </a:p>
                  </a:txBody>
                  <a:tcPr marL="121920" marR="121920" marT="60960" marB="60960"/>
                </a:tc>
                <a:tc>
                  <a:txBody>
                    <a:bodyPr/>
                    <a:lstStyle/>
                    <a:p>
                      <a:pPr algn="ctr"/>
                      <a:r>
                        <a:rPr lang="en-US" sz="1600" dirty="0"/>
                        <a:t>0</a:t>
                      </a:r>
                    </a:p>
                  </a:txBody>
                  <a:tcPr marL="121920" marR="121920" marT="60960" marB="60960"/>
                </a:tc>
                <a:tc>
                  <a:txBody>
                    <a:bodyPr/>
                    <a:lstStyle/>
                    <a:p>
                      <a:pPr algn="ctr"/>
                      <a:r>
                        <a:rPr lang="en-US" sz="1600" dirty="0"/>
                        <a:t>2 (1)</a:t>
                      </a:r>
                    </a:p>
                  </a:txBody>
                  <a:tcPr marL="121920" marR="121920" marT="60960" marB="60960"/>
                </a:tc>
                <a:tc>
                  <a:txBody>
                    <a:bodyPr/>
                    <a:lstStyle/>
                    <a:p>
                      <a:pPr algn="ctr"/>
                      <a:r>
                        <a:rPr lang="en-US" sz="1600" dirty="0"/>
                        <a:t>0</a:t>
                      </a:r>
                    </a:p>
                  </a:txBody>
                  <a:tcPr marL="121920" marR="121920" marT="60960" marB="60960"/>
                </a:tc>
                <a:extLst>
                  <a:ext uri="{0D108BD9-81ED-4DB2-BD59-A6C34878D82A}">
                    <a16:rowId xmlns:a16="http://schemas.microsoft.com/office/drawing/2014/main" val="1897261890"/>
                  </a:ext>
                </a:extLst>
              </a:tr>
            </a:tbl>
          </a:graphicData>
        </a:graphic>
      </p:graphicFrame>
      <p:sp>
        <p:nvSpPr>
          <p:cNvPr id="6" name="Title 2">
            <a:extLst>
              <a:ext uri="{FF2B5EF4-FFF2-40B4-BE49-F238E27FC236}">
                <a16:creationId xmlns:a16="http://schemas.microsoft.com/office/drawing/2014/main" id="{CE1B0483-3183-0D29-FCF5-7539AD0542E6}"/>
              </a:ext>
            </a:extLst>
          </p:cNvPr>
          <p:cNvSpPr>
            <a:spLocks noGrp="1"/>
          </p:cNvSpPr>
          <p:nvPr>
            <p:ph type="ctrTitle"/>
          </p:nvPr>
        </p:nvSpPr>
        <p:spPr>
          <a:xfrm>
            <a:off x="479999" y="370472"/>
            <a:ext cx="11213020" cy="576000"/>
          </a:xfrm>
        </p:spPr>
        <p:txBody>
          <a:bodyPr>
            <a:normAutofit fontScale="90000"/>
          </a:bodyPr>
          <a:lstStyle/>
          <a:p>
            <a:r>
              <a:rPr lang="en-US" dirty="0"/>
              <a:t>Most Common Grade ≥ 2 Adverse Events (N = 484)</a:t>
            </a:r>
          </a:p>
        </p:txBody>
      </p:sp>
      <p:sp>
        <p:nvSpPr>
          <p:cNvPr id="7" name="Rectangle 6">
            <a:extLst>
              <a:ext uri="{FF2B5EF4-FFF2-40B4-BE49-F238E27FC236}">
                <a16:creationId xmlns:a16="http://schemas.microsoft.com/office/drawing/2014/main" id="{9221D4FC-3358-DF0C-2542-60C1DAEF803C}"/>
              </a:ext>
            </a:extLst>
          </p:cNvPr>
          <p:cNvSpPr/>
          <p:nvPr/>
        </p:nvSpPr>
        <p:spPr>
          <a:xfrm>
            <a:off x="529041" y="2742910"/>
            <a:ext cx="11114935" cy="314227"/>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a:extLst>
              <a:ext uri="{FF2B5EF4-FFF2-40B4-BE49-F238E27FC236}">
                <a16:creationId xmlns:a16="http://schemas.microsoft.com/office/drawing/2014/main" id="{99E10ED3-F845-6A6E-50F9-AEDCD45BDDC2}"/>
              </a:ext>
            </a:extLst>
          </p:cNvPr>
          <p:cNvSpPr txBox="1"/>
          <p:nvPr/>
        </p:nvSpPr>
        <p:spPr>
          <a:xfrm>
            <a:off x="9255227" y="6451301"/>
            <a:ext cx="2842713" cy="246221"/>
          </a:xfrm>
          <a:prstGeom prst="rect">
            <a:avLst/>
          </a:prstGeom>
          <a:noFill/>
        </p:spPr>
        <p:txBody>
          <a:bodyPr wrap="square" rtlCol="0">
            <a:spAutoFit/>
          </a:bodyPr>
          <a:lstStyle/>
          <a:p>
            <a:pPr algn="r"/>
            <a:r>
              <a:rPr lang="en-US" sz="1000" i="1" dirty="0">
                <a:solidFill>
                  <a:schemeClr val="bg1"/>
                </a:solidFill>
              </a:rPr>
              <a:t>Aggarwal R et al. ESMO 2022;Abstract LBA63.</a:t>
            </a:r>
            <a:endParaRPr lang="en-US" sz="1000" dirty="0">
              <a:solidFill>
                <a:schemeClr val="bg1"/>
              </a:solidFill>
              <a:latin typeface="Calibri"/>
            </a:endParaRPr>
          </a:p>
        </p:txBody>
      </p:sp>
    </p:spTree>
    <p:extLst>
      <p:ext uri="{BB962C8B-B14F-4D97-AF65-F5344CB8AC3E}">
        <p14:creationId xmlns:p14="http://schemas.microsoft.com/office/powerpoint/2010/main" val="3062677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CE1B0483-3183-0D29-FCF5-7539AD0542E6}"/>
              </a:ext>
            </a:extLst>
          </p:cNvPr>
          <p:cNvSpPr>
            <a:spLocks noGrp="1"/>
          </p:cNvSpPr>
          <p:nvPr>
            <p:ph type="ctrTitle"/>
          </p:nvPr>
        </p:nvSpPr>
        <p:spPr>
          <a:xfrm>
            <a:off x="479999" y="370472"/>
            <a:ext cx="11213020" cy="576000"/>
          </a:xfrm>
        </p:spPr>
        <p:txBody>
          <a:bodyPr>
            <a:normAutofit fontScale="90000"/>
          </a:bodyPr>
          <a:lstStyle/>
          <a:p>
            <a:r>
              <a:rPr lang="en-US" dirty="0"/>
              <a:t>Summary of Adverse Events (N = 484)</a:t>
            </a:r>
          </a:p>
        </p:txBody>
      </p:sp>
      <p:sp>
        <p:nvSpPr>
          <p:cNvPr id="8" name="TextBox 7">
            <a:extLst>
              <a:ext uri="{FF2B5EF4-FFF2-40B4-BE49-F238E27FC236}">
                <a16:creationId xmlns:a16="http://schemas.microsoft.com/office/drawing/2014/main" id="{99E10ED3-F845-6A6E-50F9-AEDCD45BDDC2}"/>
              </a:ext>
            </a:extLst>
          </p:cNvPr>
          <p:cNvSpPr txBox="1"/>
          <p:nvPr/>
        </p:nvSpPr>
        <p:spPr>
          <a:xfrm>
            <a:off x="9255227" y="6451301"/>
            <a:ext cx="2842713" cy="246221"/>
          </a:xfrm>
          <a:prstGeom prst="rect">
            <a:avLst/>
          </a:prstGeom>
          <a:noFill/>
        </p:spPr>
        <p:txBody>
          <a:bodyPr wrap="square" rtlCol="0">
            <a:spAutoFit/>
          </a:bodyPr>
          <a:lstStyle/>
          <a:p>
            <a:pPr algn="r"/>
            <a:r>
              <a:rPr lang="en-US" sz="1000" i="1" dirty="0">
                <a:solidFill>
                  <a:schemeClr val="bg1"/>
                </a:solidFill>
              </a:rPr>
              <a:t>Aggarwal R et al. ESMO 2022;Abstract LBA63.</a:t>
            </a:r>
            <a:endParaRPr lang="en-US" sz="1000" dirty="0">
              <a:solidFill>
                <a:schemeClr val="bg1"/>
              </a:solidFill>
              <a:latin typeface="Calibri"/>
            </a:endParaRPr>
          </a:p>
        </p:txBody>
      </p:sp>
      <p:graphicFrame>
        <p:nvGraphicFramePr>
          <p:cNvPr id="2" name="Table 6">
            <a:extLst>
              <a:ext uri="{FF2B5EF4-FFF2-40B4-BE49-F238E27FC236}">
                <a16:creationId xmlns:a16="http://schemas.microsoft.com/office/drawing/2014/main" id="{9088D4A7-82CA-69DB-DC41-D5E00029B369}"/>
              </a:ext>
            </a:extLst>
          </p:cNvPr>
          <p:cNvGraphicFramePr>
            <a:graphicFrameLocks noGrp="1"/>
          </p:cNvGraphicFramePr>
          <p:nvPr/>
        </p:nvGraphicFramePr>
        <p:xfrm>
          <a:off x="650679" y="1573736"/>
          <a:ext cx="10871660" cy="4409439"/>
        </p:xfrm>
        <a:graphic>
          <a:graphicData uri="http://schemas.openxmlformats.org/drawingml/2006/table">
            <a:tbl>
              <a:tblPr firstRow="1" bandRow="1">
                <a:tableStyleId>{5C22544A-7EE6-4342-B048-85BDC9FD1C3A}</a:tableStyleId>
              </a:tblPr>
              <a:tblGrid>
                <a:gridCol w="2893547">
                  <a:extLst>
                    <a:ext uri="{9D8B030D-6E8A-4147-A177-3AD203B41FA5}">
                      <a16:colId xmlns:a16="http://schemas.microsoft.com/office/drawing/2014/main" val="2697948683"/>
                    </a:ext>
                  </a:extLst>
                </a:gridCol>
                <a:gridCol w="2542283">
                  <a:extLst>
                    <a:ext uri="{9D8B030D-6E8A-4147-A177-3AD203B41FA5}">
                      <a16:colId xmlns:a16="http://schemas.microsoft.com/office/drawing/2014/main" val="3870465767"/>
                    </a:ext>
                  </a:extLst>
                </a:gridCol>
                <a:gridCol w="2717915">
                  <a:extLst>
                    <a:ext uri="{9D8B030D-6E8A-4147-A177-3AD203B41FA5}">
                      <a16:colId xmlns:a16="http://schemas.microsoft.com/office/drawing/2014/main" val="2720989520"/>
                    </a:ext>
                  </a:extLst>
                </a:gridCol>
                <a:gridCol w="2717915">
                  <a:extLst>
                    <a:ext uri="{9D8B030D-6E8A-4147-A177-3AD203B41FA5}">
                      <a16:colId xmlns:a16="http://schemas.microsoft.com/office/drawing/2014/main" val="3549285993"/>
                    </a:ext>
                  </a:extLst>
                </a:gridCol>
              </a:tblGrid>
              <a:tr h="853440">
                <a:tc>
                  <a:txBody>
                    <a:bodyPr/>
                    <a:lstStyle/>
                    <a:p>
                      <a:endParaRPr lang="en-US" sz="2400"/>
                    </a:p>
                  </a:txBody>
                  <a:tcPr marL="121920" marR="121920" marT="60960" marB="60960"/>
                </a:tc>
                <a:tc>
                  <a:txBody>
                    <a:bodyPr/>
                    <a:lstStyle/>
                    <a:p>
                      <a:pPr algn="ctr"/>
                      <a:r>
                        <a:rPr lang="en-US" sz="2400" dirty="0"/>
                        <a:t>Arm A </a:t>
                      </a:r>
                    </a:p>
                    <a:p>
                      <a:pPr algn="ctr"/>
                      <a:r>
                        <a:rPr lang="en-US" sz="2400" dirty="0"/>
                        <a:t>(n=160)</a:t>
                      </a:r>
                    </a:p>
                  </a:txBody>
                  <a:tcPr marL="121920" marR="121920" marT="60960" marB="60960"/>
                </a:tc>
                <a:tc>
                  <a:txBody>
                    <a:bodyPr/>
                    <a:lstStyle/>
                    <a:p>
                      <a:pPr algn="ctr"/>
                      <a:r>
                        <a:rPr lang="en-US" sz="2400" dirty="0"/>
                        <a:t>Arm B</a:t>
                      </a:r>
                    </a:p>
                    <a:p>
                      <a:pPr algn="ctr"/>
                      <a:r>
                        <a:rPr lang="en-US" sz="2400" dirty="0"/>
                        <a:t>(n=163)</a:t>
                      </a:r>
                    </a:p>
                  </a:txBody>
                  <a:tcPr marL="121920" marR="121920" marT="60960" marB="60960"/>
                </a:tc>
                <a:tc>
                  <a:txBody>
                    <a:bodyPr/>
                    <a:lstStyle/>
                    <a:p>
                      <a:pPr algn="ctr"/>
                      <a:r>
                        <a:rPr lang="en-US" sz="2400" dirty="0"/>
                        <a:t>Arm C</a:t>
                      </a:r>
                    </a:p>
                    <a:p>
                      <a:pPr algn="ctr"/>
                      <a:r>
                        <a:rPr lang="en-US" sz="2400" dirty="0"/>
                        <a:t>(n=161)</a:t>
                      </a:r>
                    </a:p>
                  </a:txBody>
                  <a:tcPr marL="121920" marR="121920" marT="60960" marB="60960"/>
                </a:tc>
                <a:extLst>
                  <a:ext uri="{0D108BD9-81ED-4DB2-BD59-A6C34878D82A}">
                    <a16:rowId xmlns:a16="http://schemas.microsoft.com/office/drawing/2014/main" val="3845760543"/>
                  </a:ext>
                </a:extLst>
              </a:tr>
              <a:tr h="853440">
                <a:tc>
                  <a:txBody>
                    <a:bodyPr/>
                    <a:lstStyle/>
                    <a:p>
                      <a:r>
                        <a:rPr lang="en-US" sz="2400" dirty="0"/>
                        <a:t>Adverse Events (AE)</a:t>
                      </a:r>
                    </a:p>
                  </a:txBody>
                  <a:tcPr marL="121920" marR="121920" marT="60960" marB="60960"/>
                </a:tc>
                <a:tc>
                  <a:txBody>
                    <a:bodyPr/>
                    <a:lstStyle/>
                    <a:p>
                      <a:pPr algn="ctr"/>
                      <a:r>
                        <a:rPr lang="en-US" sz="2400" dirty="0"/>
                        <a:t>n (%)</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n (%)</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n (%)</a:t>
                      </a:r>
                    </a:p>
                  </a:txBody>
                  <a:tcPr marL="121920" marR="121920" marT="60960" marB="60960"/>
                </a:tc>
                <a:extLst>
                  <a:ext uri="{0D108BD9-81ED-4DB2-BD59-A6C34878D82A}">
                    <a16:rowId xmlns:a16="http://schemas.microsoft.com/office/drawing/2014/main" val="3205982153"/>
                  </a:ext>
                </a:extLst>
              </a:tr>
              <a:tr h="494453">
                <a:tc>
                  <a:txBody>
                    <a:bodyPr/>
                    <a:lstStyle/>
                    <a:p>
                      <a:pPr marL="234950" indent="0">
                        <a:tabLst/>
                      </a:pPr>
                      <a:r>
                        <a:rPr lang="en-US" sz="2400" dirty="0"/>
                        <a:t>Any AE</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dirty="0">
                          <a:ln>
                            <a:noFill/>
                          </a:ln>
                          <a:solidFill>
                            <a:srgbClr val="000000"/>
                          </a:solidFill>
                          <a:effectLst/>
                          <a:uLnTx/>
                          <a:uFillTx/>
                          <a:latin typeface="Arial"/>
                          <a:ea typeface="+mn-ea"/>
                          <a:cs typeface="+mn-cs"/>
                          <a:sym typeface="Arial"/>
                        </a:rPr>
                        <a:t>145 (90.6)</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dirty="0">
                          <a:ln>
                            <a:noFill/>
                          </a:ln>
                          <a:solidFill>
                            <a:srgbClr val="000000"/>
                          </a:solidFill>
                          <a:effectLst/>
                          <a:uLnTx/>
                          <a:uFillTx/>
                          <a:latin typeface="Arial"/>
                          <a:ea typeface="+mn-ea"/>
                          <a:cs typeface="+mn-cs"/>
                          <a:sym typeface="Arial"/>
                        </a:rPr>
                        <a:t>148 (90.8)</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dirty="0">
                          <a:ln>
                            <a:noFill/>
                          </a:ln>
                          <a:solidFill>
                            <a:srgbClr val="000000"/>
                          </a:solidFill>
                          <a:effectLst/>
                          <a:uLnTx/>
                          <a:uFillTx/>
                          <a:latin typeface="Arial"/>
                          <a:ea typeface="+mn-ea"/>
                          <a:cs typeface="+mn-cs"/>
                          <a:sym typeface="Arial"/>
                        </a:rPr>
                        <a:t>155 (96.3)</a:t>
                      </a:r>
                    </a:p>
                  </a:txBody>
                  <a:tcPr marL="121920" marR="121920" marT="60960" marB="60960"/>
                </a:tc>
                <a:extLst>
                  <a:ext uri="{0D108BD9-81ED-4DB2-BD59-A6C34878D82A}">
                    <a16:rowId xmlns:a16="http://schemas.microsoft.com/office/drawing/2014/main" val="967136457"/>
                  </a:ext>
                </a:extLst>
              </a:tr>
              <a:tr h="494453">
                <a:tc>
                  <a:txBody>
                    <a:bodyPr/>
                    <a:lstStyle/>
                    <a:p>
                      <a:pPr marL="234950" indent="0">
                        <a:tabLst/>
                      </a:pPr>
                      <a:r>
                        <a:rPr lang="en-US" sz="2400" dirty="0"/>
                        <a:t>Grade 3 or 4 AE</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dirty="0">
                          <a:ln>
                            <a:noFill/>
                          </a:ln>
                          <a:solidFill>
                            <a:srgbClr val="000000"/>
                          </a:solidFill>
                          <a:effectLst/>
                          <a:uLnTx/>
                          <a:uFillTx/>
                          <a:latin typeface="Arial"/>
                          <a:ea typeface="+mn-ea"/>
                          <a:cs typeface="+mn-cs"/>
                          <a:sym typeface="Arial"/>
                        </a:rPr>
                        <a:t>30 (18.8)</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dirty="0">
                          <a:ln>
                            <a:noFill/>
                          </a:ln>
                          <a:solidFill>
                            <a:srgbClr val="000000"/>
                          </a:solidFill>
                          <a:effectLst/>
                          <a:uLnTx/>
                          <a:uFillTx/>
                          <a:latin typeface="Arial"/>
                          <a:ea typeface="+mn-ea"/>
                          <a:cs typeface="+mn-cs"/>
                          <a:sym typeface="Arial"/>
                        </a:rPr>
                        <a:t>41 (25.2)</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dirty="0">
                          <a:ln>
                            <a:noFill/>
                          </a:ln>
                          <a:solidFill>
                            <a:srgbClr val="000000"/>
                          </a:solidFill>
                          <a:effectLst/>
                          <a:uLnTx/>
                          <a:uFillTx/>
                          <a:latin typeface="Arial"/>
                          <a:ea typeface="+mn-ea"/>
                          <a:cs typeface="+mn-cs"/>
                          <a:sym typeface="Arial"/>
                        </a:rPr>
                        <a:t>61 (37.9)</a:t>
                      </a:r>
                    </a:p>
                  </a:txBody>
                  <a:tcPr marL="121920" marR="121920" marT="60960" marB="60960"/>
                </a:tc>
                <a:extLst>
                  <a:ext uri="{0D108BD9-81ED-4DB2-BD59-A6C34878D82A}">
                    <a16:rowId xmlns:a16="http://schemas.microsoft.com/office/drawing/2014/main" val="3511409014"/>
                  </a:ext>
                </a:extLst>
              </a:tr>
              <a:tr h="494453">
                <a:tc>
                  <a:txBody>
                    <a:bodyPr/>
                    <a:lstStyle/>
                    <a:p>
                      <a:pPr marL="0" indent="234950">
                        <a:tabLst/>
                      </a:pPr>
                      <a:r>
                        <a:rPr lang="en-US" sz="2400" dirty="0"/>
                        <a:t>Any Serious AE</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dirty="0">
                          <a:ln>
                            <a:noFill/>
                          </a:ln>
                          <a:solidFill>
                            <a:srgbClr val="000000"/>
                          </a:solidFill>
                          <a:effectLst/>
                          <a:uLnTx/>
                          <a:uFillTx/>
                          <a:latin typeface="Arial"/>
                          <a:ea typeface="+mn-ea"/>
                          <a:cs typeface="+mn-cs"/>
                          <a:sym typeface="Arial"/>
                        </a:rPr>
                        <a:t>13 (8.1)</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dirty="0">
                          <a:ln>
                            <a:noFill/>
                          </a:ln>
                          <a:solidFill>
                            <a:srgbClr val="000000"/>
                          </a:solidFill>
                          <a:effectLst/>
                          <a:uLnTx/>
                          <a:uFillTx/>
                          <a:latin typeface="Arial"/>
                          <a:ea typeface="+mn-ea"/>
                          <a:cs typeface="+mn-cs"/>
                          <a:sym typeface="Arial"/>
                        </a:rPr>
                        <a:t>14 (8.6)</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dirty="0">
                          <a:ln>
                            <a:noFill/>
                          </a:ln>
                          <a:solidFill>
                            <a:srgbClr val="000000"/>
                          </a:solidFill>
                          <a:effectLst/>
                          <a:uLnTx/>
                          <a:uFillTx/>
                          <a:latin typeface="Arial"/>
                          <a:ea typeface="+mn-ea"/>
                          <a:cs typeface="+mn-cs"/>
                          <a:sym typeface="Arial"/>
                        </a:rPr>
                        <a:t>28 (17.4)</a:t>
                      </a:r>
                    </a:p>
                  </a:txBody>
                  <a:tcPr marL="121920" marR="121920" marT="60960" marB="60960"/>
                </a:tc>
                <a:extLst>
                  <a:ext uri="{0D108BD9-81ED-4DB2-BD59-A6C34878D82A}">
                    <a16:rowId xmlns:a16="http://schemas.microsoft.com/office/drawing/2014/main" val="2097063975"/>
                  </a:ext>
                </a:extLst>
              </a:tr>
              <a:tr h="1219200">
                <a:tc>
                  <a:txBody>
                    <a:bodyPr/>
                    <a:lstStyle/>
                    <a:p>
                      <a:pPr marL="234950" indent="0">
                        <a:tabLst/>
                      </a:pPr>
                      <a:r>
                        <a:rPr lang="en-US" sz="2400" dirty="0"/>
                        <a:t>AE leading to treatment discontinuation</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dirty="0">
                          <a:ln>
                            <a:noFill/>
                          </a:ln>
                          <a:solidFill>
                            <a:srgbClr val="000000"/>
                          </a:solidFill>
                          <a:effectLst/>
                          <a:uLnTx/>
                          <a:uFillTx/>
                          <a:latin typeface="Arial"/>
                          <a:ea typeface="+mn-ea"/>
                          <a:cs typeface="+mn-cs"/>
                          <a:sym typeface="Arial"/>
                        </a:rPr>
                        <a:t>0 (0.0)</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dirty="0">
                          <a:ln>
                            <a:noFill/>
                          </a:ln>
                          <a:solidFill>
                            <a:srgbClr val="000000"/>
                          </a:solidFill>
                          <a:effectLst/>
                          <a:uLnTx/>
                          <a:uFillTx/>
                          <a:latin typeface="Arial"/>
                          <a:ea typeface="+mn-ea"/>
                          <a:cs typeface="+mn-cs"/>
                          <a:sym typeface="Arial"/>
                        </a:rPr>
                        <a:t>3 (1.8)</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dirty="0">
                          <a:ln>
                            <a:noFill/>
                          </a:ln>
                          <a:solidFill>
                            <a:srgbClr val="000000"/>
                          </a:solidFill>
                          <a:effectLst/>
                          <a:uLnTx/>
                          <a:uFillTx/>
                          <a:latin typeface="Arial"/>
                          <a:ea typeface="+mn-ea"/>
                          <a:cs typeface="+mn-cs"/>
                          <a:sym typeface="Arial"/>
                        </a:rPr>
                        <a:t>5 (3.1)</a:t>
                      </a:r>
                    </a:p>
                  </a:txBody>
                  <a:tcPr marL="121920" marR="121920" marT="60960" marB="60960"/>
                </a:tc>
                <a:extLst>
                  <a:ext uri="{0D108BD9-81ED-4DB2-BD59-A6C34878D82A}">
                    <a16:rowId xmlns:a16="http://schemas.microsoft.com/office/drawing/2014/main" val="1999033790"/>
                  </a:ext>
                </a:extLst>
              </a:tr>
            </a:tbl>
          </a:graphicData>
        </a:graphic>
      </p:graphicFrame>
    </p:spTree>
    <p:extLst>
      <p:ext uri="{BB962C8B-B14F-4D97-AF65-F5344CB8AC3E}">
        <p14:creationId xmlns:p14="http://schemas.microsoft.com/office/powerpoint/2010/main" val="1803108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CE1B0483-3183-0D29-FCF5-7539AD0542E6}"/>
              </a:ext>
            </a:extLst>
          </p:cNvPr>
          <p:cNvSpPr>
            <a:spLocks noGrp="1"/>
          </p:cNvSpPr>
          <p:nvPr>
            <p:ph type="ctrTitle"/>
          </p:nvPr>
        </p:nvSpPr>
        <p:spPr>
          <a:xfrm>
            <a:off x="479999" y="370472"/>
            <a:ext cx="11213020" cy="576000"/>
          </a:xfrm>
        </p:spPr>
        <p:txBody>
          <a:bodyPr>
            <a:normAutofit fontScale="90000"/>
          </a:bodyPr>
          <a:lstStyle/>
          <a:p>
            <a:r>
              <a:rPr lang="en-US" dirty="0"/>
              <a:t>Limitations</a:t>
            </a:r>
          </a:p>
        </p:txBody>
      </p:sp>
      <p:sp>
        <p:nvSpPr>
          <p:cNvPr id="8" name="TextBox 7">
            <a:extLst>
              <a:ext uri="{FF2B5EF4-FFF2-40B4-BE49-F238E27FC236}">
                <a16:creationId xmlns:a16="http://schemas.microsoft.com/office/drawing/2014/main" id="{99E10ED3-F845-6A6E-50F9-AEDCD45BDDC2}"/>
              </a:ext>
            </a:extLst>
          </p:cNvPr>
          <p:cNvSpPr txBox="1"/>
          <p:nvPr/>
        </p:nvSpPr>
        <p:spPr>
          <a:xfrm>
            <a:off x="9255227" y="6451301"/>
            <a:ext cx="2842713" cy="246221"/>
          </a:xfrm>
          <a:prstGeom prst="rect">
            <a:avLst/>
          </a:prstGeom>
          <a:noFill/>
        </p:spPr>
        <p:txBody>
          <a:bodyPr wrap="square" rtlCol="0">
            <a:spAutoFit/>
          </a:bodyPr>
          <a:lstStyle/>
          <a:p>
            <a:pPr algn="r"/>
            <a:r>
              <a:rPr lang="en-US" sz="1000" i="1" dirty="0">
                <a:solidFill>
                  <a:schemeClr val="bg1"/>
                </a:solidFill>
              </a:rPr>
              <a:t>Aggarwal R et al. ESMO 2022;Abstract LBA63.</a:t>
            </a:r>
            <a:endParaRPr lang="en-US" sz="1000" dirty="0">
              <a:solidFill>
                <a:schemeClr val="bg1"/>
              </a:solidFill>
              <a:latin typeface="Calibri"/>
            </a:endParaRPr>
          </a:p>
        </p:txBody>
      </p:sp>
      <p:sp>
        <p:nvSpPr>
          <p:cNvPr id="3" name="Text Placeholder 3">
            <a:extLst>
              <a:ext uri="{FF2B5EF4-FFF2-40B4-BE49-F238E27FC236}">
                <a16:creationId xmlns:a16="http://schemas.microsoft.com/office/drawing/2014/main" id="{7385BD1D-B3CC-F785-2E15-3A8FF4E7B0FE}"/>
              </a:ext>
            </a:extLst>
          </p:cNvPr>
          <p:cNvSpPr txBox="1">
            <a:spLocks/>
          </p:cNvSpPr>
          <p:nvPr/>
        </p:nvSpPr>
        <p:spPr>
          <a:xfrm>
            <a:off x="338752" y="1494993"/>
            <a:ext cx="11363848" cy="3600000"/>
          </a:xfrm>
          <a:prstGeom prst="rect">
            <a:avLst/>
          </a:prstGeom>
        </p:spPr>
        <p:txBody>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783" indent="-380990"/>
            <a:r>
              <a:rPr lang="en-US"/>
              <a:t>PSA-based rather than metastasis-free survival primary endpoint</a:t>
            </a:r>
          </a:p>
          <a:p>
            <a:pPr marL="1295368" lvl="1" indent="-380990">
              <a:buFont typeface="Arial" panose="020B0604020202020204" pitchFamily="34" charset="0"/>
              <a:buChar char="•"/>
            </a:pPr>
            <a:r>
              <a:rPr lang="en-US"/>
              <a:t>Follow up is ongoing to estimate median metastasis-free survival in each study arm</a:t>
            </a:r>
          </a:p>
          <a:p>
            <a:pPr marL="1295368" lvl="1" indent="-380990">
              <a:buFont typeface="Arial" panose="020B0604020202020204" pitchFamily="34" charset="0"/>
              <a:buChar char="•"/>
            </a:pPr>
            <a:endParaRPr lang="en-US"/>
          </a:p>
          <a:p>
            <a:pPr marL="685783" indent="-380990"/>
            <a:r>
              <a:rPr lang="en-US"/>
              <a:t>Metabolic imaging (e.g. fluciclovine or PSMA PET) not required at screening</a:t>
            </a:r>
          </a:p>
          <a:p>
            <a:pPr marL="1295368" lvl="1" indent="-380990">
              <a:buFont typeface="Arial" panose="020B0604020202020204" pitchFamily="34" charset="0"/>
              <a:buChar char="•"/>
            </a:pPr>
            <a:r>
              <a:rPr lang="en-US"/>
              <a:t>Truly M0 biochemically recurrent CSPC population shrinking with stage migration </a:t>
            </a:r>
          </a:p>
          <a:p>
            <a:pPr marL="1295368" lvl="1" indent="-380990">
              <a:buFont typeface="Arial" panose="020B0604020202020204" pitchFamily="34" charset="0"/>
              <a:buChar char="•"/>
            </a:pPr>
            <a:r>
              <a:rPr lang="en-US">
                <a:sym typeface="Wingdings" pitchFamily="2" charset="2"/>
              </a:rPr>
              <a:t>Role of metastasis-directed therapy in oligometastatic CSPC in conjunction with ADT remains to be defined</a:t>
            </a:r>
          </a:p>
          <a:p>
            <a:pPr marL="1295368" lvl="1" indent="-380990">
              <a:buFont typeface="Arial" panose="020B0604020202020204" pitchFamily="34" charset="0"/>
              <a:buChar char="•"/>
            </a:pPr>
            <a:endParaRPr lang="en-US">
              <a:sym typeface="Wingdings" pitchFamily="2" charset="2"/>
            </a:endParaRPr>
          </a:p>
        </p:txBody>
      </p:sp>
    </p:spTree>
    <p:extLst>
      <p:ext uri="{BB962C8B-B14F-4D97-AF65-F5344CB8AC3E}">
        <p14:creationId xmlns:p14="http://schemas.microsoft.com/office/powerpoint/2010/main" val="4068132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CE1B0483-3183-0D29-FCF5-7539AD0542E6}"/>
              </a:ext>
            </a:extLst>
          </p:cNvPr>
          <p:cNvSpPr>
            <a:spLocks noGrp="1"/>
          </p:cNvSpPr>
          <p:nvPr>
            <p:ph type="ctrTitle"/>
          </p:nvPr>
        </p:nvSpPr>
        <p:spPr>
          <a:xfrm>
            <a:off x="479999" y="370472"/>
            <a:ext cx="11213020" cy="576000"/>
          </a:xfrm>
        </p:spPr>
        <p:txBody>
          <a:bodyPr>
            <a:normAutofit fontScale="90000"/>
          </a:bodyPr>
          <a:lstStyle/>
          <a:p>
            <a:r>
              <a:rPr lang="en-US" dirty="0"/>
              <a:t>Conclusions</a:t>
            </a:r>
          </a:p>
        </p:txBody>
      </p:sp>
      <p:sp>
        <p:nvSpPr>
          <p:cNvPr id="8" name="TextBox 7">
            <a:extLst>
              <a:ext uri="{FF2B5EF4-FFF2-40B4-BE49-F238E27FC236}">
                <a16:creationId xmlns:a16="http://schemas.microsoft.com/office/drawing/2014/main" id="{99E10ED3-F845-6A6E-50F9-AEDCD45BDDC2}"/>
              </a:ext>
            </a:extLst>
          </p:cNvPr>
          <p:cNvSpPr txBox="1"/>
          <p:nvPr/>
        </p:nvSpPr>
        <p:spPr>
          <a:xfrm>
            <a:off x="9255227" y="6451301"/>
            <a:ext cx="2842713" cy="246221"/>
          </a:xfrm>
          <a:prstGeom prst="rect">
            <a:avLst/>
          </a:prstGeom>
          <a:noFill/>
        </p:spPr>
        <p:txBody>
          <a:bodyPr wrap="square" rtlCol="0">
            <a:spAutoFit/>
          </a:bodyPr>
          <a:lstStyle/>
          <a:p>
            <a:pPr algn="r"/>
            <a:r>
              <a:rPr lang="en-US" sz="1000" i="1" dirty="0">
                <a:solidFill>
                  <a:schemeClr val="bg1"/>
                </a:solidFill>
              </a:rPr>
              <a:t>Aggarwal R et al. ESMO 2022;Abstract LBA63.</a:t>
            </a:r>
            <a:endParaRPr lang="en-US" sz="1000" dirty="0">
              <a:solidFill>
                <a:schemeClr val="bg1"/>
              </a:solidFill>
              <a:latin typeface="Calibri"/>
            </a:endParaRPr>
          </a:p>
        </p:txBody>
      </p:sp>
      <p:sp>
        <p:nvSpPr>
          <p:cNvPr id="2" name="Text Placeholder 3">
            <a:extLst>
              <a:ext uri="{FF2B5EF4-FFF2-40B4-BE49-F238E27FC236}">
                <a16:creationId xmlns:a16="http://schemas.microsoft.com/office/drawing/2014/main" id="{E6AB3E54-6264-E349-176E-A6AFDA44D038}"/>
              </a:ext>
            </a:extLst>
          </p:cNvPr>
          <p:cNvSpPr txBox="1">
            <a:spLocks/>
          </p:cNvSpPr>
          <p:nvPr/>
        </p:nvSpPr>
        <p:spPr>
          <a:xfrm>
            <a:off x="479819" y="1440463"/>
            <a:ext cx="11213200" cy="3600000"/>
          </a:xfrm>
          <a:prstGeom prst="rect">
            <a:avLst/>
          </a:prstGeom>
        </p:spPr>
        <p:txBody>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783" indent="-380990"/>
            <a:r>
              <a:rPr lang="en-US" sz="2200" dirty="0"/>
              <a:t>PRESTO is the first phase 3 study to report results of ADT plus AR pathway inhibition in biochemically recurrent, non-metastatic, castration-sensitive prostate cancer</a:t>
            </a:r>
          </a:p>
          <a:p>
            <a:pPr marL="685783" indent="-380990"/>
            <a:endParaRPr lang="en-US" sz="2200" dirty="0"/>
          </a:p>
          <a:p>
            <a:pPr marL="685783" indent="-380990"/>
            <a:r>
              <a:rPr lang="en-US" sz="2200" dirty="0"/>
              <a:t>The addition of apalutamide to androgen deprivation for a finite duration of treatment leads to a statistically significant prolongation of PSA progression-free survival</a:t>
            </a:r>
          </a:p>
          <a:p>
            <a:pPr marL="1295368" lvl="1" indent="-380990">
              <a:buFont typeface="Arial" panose="020B0604020202020204" pitchFamily="34" charset="0"/>
              <a:buChar char="•"/>
            </a:pPr>
            <a:r>
              <a:rPr lang="en-US" sz="2200" dirty="0"/>
              <a:t>No adverse impact on time to testosterone recovery</a:t>
            </a:r>
          </a:p>
          <a:p>
            <a:pPr marL="1295368" lvl="1" indent="-380990">
              <a:buFont typeface="Arial" panose="020B0604020202020204" pitchFamily="34" charset="0"/>
              <a:buChar char="•"/>
            </a:pPr>
            <a:r>
              <a:rPr lang="en-US" sz="2200" dirty="0"/>
              <a:t>Safety profile consistent with prior studies</a:t>
            </a:r>
          </a:p>
          <a:p>
            <a:pPr marL="1295368" lvl="1" indent="-380990">
              <a:buFont typeface="Arial" panose="020B0604020202020204" pitchFamily="34" charset="0"/>
              <a:buChar char="•"/>
            </a:pPr>
            <a:endParaRPr lang="en-US" sz="2200" dirty="0"/>
          </a:p>
          <a:p>
            <a:pPr marL="685783" indent="-380990"/>
            <a:r>
              <a:rPr lang="en-US" sz="2200" dirty="0"/>
              <a:t>There does not appear to be further benefit with addition of abiraterone acetate + prednisone to apalutamide</a:t>
            </a:r>
          </a:p>
        </p:txBody>
      </p:sp>
    </p:spTree>
    <p:extLst>
      <p:ext uri="{BB962C8B-B14F-4D97-AF65-F5344CB8AC3E}">
        <p14:creationId xmlns:p14="http://schemas.microsoft.com/office/powerpoint/2010/main" val="198738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6DF6-9F94-4EBC-A4AA-F8A39EF5617D}"/>
              </a:ext>
            </a:extLst>
          </p:cNvPr>
          <p:cNvSpPr txBox="1">
            <a:spLocks/>
          </p:cNvSpPr>
          <p:nvPr/>
        </p:nvSpPr>
        <p:spPr>
          <a:xfrm>
            <a:off x="462834" y="182245"/>
            <a:ext cx="11291299" cy="1325563"/>
          </a:xfrm>
          <a:prstGeom prst="rect">
            <a:avLst/>
          </a:prstGeom>
        </p:spPr>
        <p:txBody>
          <a:bodyPr/>
          <a:lstStyle>
            <a:lvl1pPr algn="l" defTabSz="914400" rtl="0" eaLnBrk="1" latinLnBrk="0" hangingPunct="1">
              <a:lnSpc>
                <a:spcPct val="90000"/>
              </a:lnSpc>
              <a:spcBef>
                <a:spcPct val="0"/>
              </a:spcBef>
              <a:buNone/>
              <a:defRPr sz="4400" b="1" kern="1200">
                <a:solidFill>
                  <a:srgbClr val="15537A"/>
                </a:solidFill>
                <a:latin typeface="+mj-lt"/>
                <a:ea typeface="+mj-ea"/>
                <a:cs typeface="+mj-cs"/>
              </a:defRPr>
            </a:lvl1pPr>
          </a:lstStyle>
          <a:p>
            <a:pPr lvl="0" algn="ctr">
              <a:defRPr/>
            </a:pPr>
            <a:r>
              <a:rPr lang="en-US" sz="4000" dirty="0">
                <a:solidFill>
                  <a:schemeClr val="bg1"/>
                </a:solidFill>
              </a:rPr>
              <a:t>18 Months of ADT Provides Better Quality of Life Than 36 months of ADT</a:t>
            </a:r>
          </a:p>
        </p:txBody>
      </p:sp>
      <p:sp>
        <p:nvSpPr>
          <p:cNvPr id="4" name="TextBox 3">
            <a:extLst>
              <a:ext uri="{FF2B5EF4-FFF2-40B4-BE49-F238E27FC236}">
                <a16:creationId xmlns:a16="http://schemas.microsoft.com/office/drawing/2014/main" id="{54E3FEA8-3D80-4D7C-8FEB-0184A6526BE0}"/>
              </a:ext>
            </a:extLst>
          </p:cNvPr>
          <p:cNvSpPr txBox="1"/>
          <p:nvPr/>
        </p:nvSpPr>
        <p:spPr>
          <a:xfrm>
            <a:off x="9752804" y="6506478"/>
            <a:ext cx="2307042" cy="246221"/>
          </a:xfrm>
          <a:prstGeom prst="rect">
            <a:avLst/>
          </a:prstGeom>
          <a:noFill/>
        </p:spPr>
        <p:txBody>
          <a:bodyPr wrap="none" rtlCol="0">
            <a:spAutoFit/>
          </a:bodyPr>
          <a:lstStyle/>
          <a:p>
            <a:pPr algn="r"/>
            <a:r>
              <a:rPr lang="en-US" sz="1000" i="1" dirty="0" err="1">
                <a:solidFill>
                  <a:schemeClr val="bg1"/>
                </a:solidFill>
                <a:latin typeface="Calibri"/>
              </a:rPr>
              <a:t>Nabid</a:t>
            </a:r>
            <a:r>
              <a:rPr lang="en-US" sz="1000" i="1" dirty="0">
                <a:solidFill>
                  <a:schemeClr val="bg1"/>
                </a:solidFill>
                <a:latin typeface="Calibri"/>
              </a:rPr>
              <a:t> A European Urology 2018; 74:432.</a:t>
            </a:r>
            <a:endParaRPr lang="en-US" sz="1000" dirty="0">
              <a:solidFill>
                <a:schemeClr val="bg1"/>
              </a:solidFill>
              <a:latin typeface="Calibri"/>
            </a:endParaRPr>
          </a:p>
        </p:txBody>
      </p:sp>
      <p:graphicFrame>
        <p:nvGraphicFramePr>
          <p:cNvPr id="16" name="Table 15">
            <a:extLst>
              <a:ext uri="{FF2B5EF4-FFF2-40B4-BE49-F238E27FC236}">
                <a16:creationId xmlns:a16="http://schemas.microsoft.com/office/drawing/2014/main" id="{583BE339-2DD1-409D-A0C4-4721CF0B7596}"/>
              </a:ext>
            </a:extLst>
          </p:cNvPr>
          <p:cNvGraphicFramePr>
            <a:graphicFrameLocks noGrp="1"/>
          </p:cNvGraphicFramePr>
          <p:nvPr>
            <p:extLst>
              <p:ext uri="{D42A27DB-BD31-4B8C-83A1-F6EECF244321}">
                <p14:modId xmlns:p14="http://schemas.microsoft.com/office/powerpoint/2010/main" val="3975792027"/>
              </p:ext>
            </p:extLst>
          </p:nvPr>
        </p:nvGraphicFramePr>
        <p:xfrm>
          <a:off x="33690" y="5112240"/>
          <a:ext cx="12124620" cy="1188720"/>
        </p:xfrm>
        <a:graphic>
          <a:graphicData uri="http://schemas.openxmlformats.org/drawingml/2006/table">
            <a:tbl>
              <a:tblPr firstRow="1" bandRow="1">
                <a:tableStyleId>{5C22544A-7EE6-4342-B048-85BDC9FD1C3A}</a:tableStyleId>
              </a:tblPr>
              <a:tblGrid>
                <a:gridCol w="4041540">
                  <a:extLst>
                    <a:ext uri="{9D8B030D-6E8A-4147-A177-3AD203B41FA5}">
                      <a16:colId xmlns:a16="http://schemas.microsoft.com/office/drawing/2014/main" val="2502330236"/>
                    </a:ext>
                  </a:extLst>
                </a:gridCol>
                <a:gridCol w="4041540">
                  <a:extLst>
                    <a:ext uri="{9D8B030D-6E8A-4147-A177-3AD203B41FA5}">
                      <a16:colId xmlns:a16="http://schemas.microsoft.com/office/drawing/2014/main" val="20000"/>
                    </a:ext>
                  </a:extLst>
                </a:gridCol>
                <a:gridCol w="4041540">
                  <a:extLst>
                    <a:ext uri="{9D8B030D-6E8A-4147-A177-3AD203B41FA5}">
                      <a16:colId xmlns:a16="http://schemas.microsoft.com/office/drawing/2014/main" val="20001"/>
                    </a:ext>
                  </a:extLst>
                </a:gridCol>
              </a:tblGrid>
              <a:tr h="370840">
                <a:tc>
                  <a:txBody>
                    <a:bodyPr/>
                    <a:lstStyle/>
                    <a:p>
                      <a:pPr algn="ctr"/>
                      <a:r>
                        <a:rPr lang="en-US" sz="2400" u="sng" dirty="0">
                          <a:solidFill>
                            <a:schemeClr val="bg1"/>
                          </a:solidFill>
                        </a:rPr>
                        <a:t>More Frequent Biochemical Failure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u="sng" dirty="0">
                          <a:solidFill>
                            <a:schemeClr val="bg1"/>
                          </a:solidFill>
                        </a:rPr>
                        <a:t>No Difference</a:t>
                      </a:r>
                    </a:p>
                    <a:p>
                      <a:pPr algn="ctr"/>
                      <a:r>
                        <a:rPr lang="en-US" sz="2400" u="sng" dirty="0">
                          <a:solidFill>
                            <a:schemeClr val="bg1"/>
                          </a:solidFill>
                        </a:rPr>
                        <a:t>Disease-specific survival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u="sng" dirty="0">
                          <a:solidFill>
                            <a:schemeClr val="bg1"/>
                          </a:solidFill>
                        </a:rPr>
                        <a:t>No Difference in OS</a:t>
                      </a:r>
                    </a:p>
                    <a:p>
                      <a:pPr algn="ctr"/>
                      <a:r>
                        <a:rPr lang="en-US" sz="2400" u="sng" dirty="0">
                          <a:solidFill>
                            <a:schemeClr val="bg1"/>
                          </a:solidFill>
                        </a:rPr>
                        <a:t>BUT</a:t>
                      </a:r>
                      <a:r>
                        <a:rPr lang="en-US" sz="2400" u="none" dirty="0">
                          <a:solidFill>
                            <a:schemeClr val="bg1"/>
                          </a:solidFill>
                        </a:rPr>
                        <a:t> not a non-inferiority trial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5" name="Picture 4">
            <a:extLst>
              <a:ext uri="{FF2B5EF4-FFF2-40B4-BE49-F238E27FC236}">
                <a16:creationId xmlns:a16="http://schemas.microsoft.com/office/drawing/2014/main" id="{DFCC3A09-CB08-4A0A-8718-40F38440A92D}"/>
              </a:ext>
            </a:extLst>
          </p:cNvPr>
          <p:cNvPicPr>
            <a:picLocks noChangeAspect="1"/>
          </p:cNvPicPr>
          <p:nvPr/>
        </p:nvPicPr>
        <p:blipFill>
          <a:blip r:embed="rId3"/>
          <a:stretch>
            <a:fillRect/>
          </a:stretch>
        </p:blipFill>
        <p:spPr>
          <a:xfrm>
            <a:off x="8112817" y="2515249"/>
            <a:ext cx="3818573" cy="2596991"/>
          </a:xfrm>
          <a:prstGeom prst="rect">
            <a:avLst/>
          </a:prstGeom>
        </p:spPr>
      </p:pic>
      <p:pic>
        <p:nvPicPr>
          <p:cNvPr id="8" name="Picture 7">
            <a:extLst>
              <a:ext uri="{FF2B5EF4-FFF2-40B4-BE49-F238E27FC236}">
                <a16:creationId xmlns:a16="http://schemas.microsoft.com/office/drawing/2014/main" id="{A1591002-CFA9-4045-B811-DAE67C1FB64E}"/>
              </a:ext>
            </a:extLst>
          </p:cNvPr>
          <p:cNvPicPr>
            <a:picLocks noChangeAspect="1"/>
          </p:cNvPicPr>
          <p:nvPr/>
        </p:nvPicPr>
        <p:blipFill>
          <a:blip r:embed="rId4"/>
          <a:stretch>
            <a:fillRect/>
          </a:stretch>
        </p:blipFill>
        <p:spPr>
          <a:xfrm>
            <a:off x="130332" y="2501825"/>
            <a:ext cx="3782378" cy="2587943"/>
          </a:xfrm>
          <a:prstGeom prst="rect">
            <a:avLst/>
          </a:prstGeom>
        </p:spPr>
      </p:pic>
      <p:pic>
        <p:nvPicPr>
          <p:cNvPr id="9" name="Picture 8">
            <a:extLst>
              <a:ext uri="{FF2B5EF4-FFF2-40B4-BE49-F238E27FC236}">
                <a16:creationId xmlns:a16="http://schemas.microsoft.com/office/drawing/2014/main" id="{2D04FF37-8BA4-497E-A83C-31F3171BAC76}"/>
              </a:ext>
            </a:extLst>
          </p:cNvPr>
          <p:cNvPicPr>
            <a:picLocks noChangeAspect="1"/>
          </p:cNvPicPr>
          <p:nvPr/>
        </p:nvPicPr>
        <p:blipFill>
          <a:blip r:embed="rId5"/>
          <a:stretch>
            <a:fillRect/>
          </a:stretch>
        </p:blipFill>
        <p:spPr>
          <a:xfrm>
            <a:off x="4222908" y="2525498"/>
            <a:ext cx="3746183" cy="2569845"/>
          </a:xfrm>
          <a:prstGeom prst="rect">
            <a:avLst/>
          </a:prstGeom>
        </p:spPr>
      </p:pic>
      <p:sp>
        <p:nvSpPr>
          <p:cNvPr id="17" name="Rectangle 16">
            <a:extLst>
              <a:ext uri="{FF2B5EF4-FFF2-40B4-BE49-F238E27FC236}">
                <a16:creationId xmlns:a16="http://schemas.microsoft.com/office/drawing/2014/main" id="{4FCC5DDA-9556-4B51-A5FB-A26F31FE25DF}"/>
              </a:ext>
            </a:extLst>
          </p:cNvPr>
          <p:cNvSpPr/>
          <p:nvPr/>
        </p:nvSpPr>
        <p:spPr>
          <a:xfrm>
            <a:off x="130332" y="4997587"/>
            <a:ext cx="528048" cy="92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787D765-BAE3-4388-B186-6367C9D03513}"/>
              </a:ext>
            </a:extLst>
          </p:cNvPr>
          <p:cNvSpPr/>
          <p:nvPr/>
        </p:nvSpPr>
        <p:spPr>
          <a:xfrm>
            <a:off x="4222908" y="4969734"/>
            <a:ext cx="512639" cy="120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79D3FAE-B849-4868-A364-43BDEED567EC}"/>
              </a:ext>
            </a:extLst>
          </p:cNvPr>
          <p:cNvSpPr/>
          <p:nvPr/>
        </p:nvSpPr>
        <p:spPr>
          <a:xfrm>
            <a:off x="8112817" y="4958714"/>
            <a:ext cx="590779" cy="153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B368BB-4ACF-8E7D-BF25-8E5AF6A26CFE}"/>
              </a:ext>
            </a:extLst>
          </p:cNvPr>
          <p:cNvSpPr txBox="1"/>
          <p:nvPr/>
        </p:nvSpPr>
        <p:spPr>
          <a:xfrm>
            <a:off x="4465420" y="1481596"/>
            <a:ext cx="3286125" cy="523220"/>
          </a:xfrm>
          <a:prstGeom prst="rect">
            <a:avLst/>
          </a:prstGeom>
          <a:noFill/>
        </p:spPr>
        <p:txBody>
          <a:bodyPr wrap="square" rtlCol="0">
            <a:spAutoFit/>
          </a:bodyPr>
          <a:lstStyle/>
          <a:p>
            <a:r>
              <a:rPr lang="en-US" sz="2800" b="0" u="sng" dirty="0">
                <a:solidFill>
                  <a:schemeClr val="bg1"/>
                </a:solidFill>
              </a:rPr>
              <a:t>PCS IV, 2000-2008</a:t>
            </a:r>
            <a:endParaRPr lang="en-US" sz="2800" dirty="0">
              <a:solidFill>
                <a:schemeClr val="bg1"/>
              </a:solidFill>
            </a:endParaRPr>
          </a:p>
        </p:txBody>
      </p:sp>
    </p:spTree>
    <p:extLst>
      <p:ext uri="{BB962C8B-B14F-4D97-AF65-F5344CB8AC3E}">
        <p14:creationId xmlns:p14="http://schemas.microsoft.com/office/powerpoint/2010/main" val="3122688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CE1B0483-3183-0D29-FCF5-7539AD0542E6}"/>
              </a:ext>
            </a:extLst>
          </p:cNvPr>
          <p:cNvSpPr>
            <a:spLocks noGrp="1"/>
          </p:cNvSpPr>
          <p:nvPr>
            <p:ph type="ctrTitle"/>
          </p:nvPr>
        </p:nvSpPr>
        <p:spPr>
          <a:xfrm>
            <a:off x="479999" y="370472"/>
            <a:ext cx="11213020" cy="576000"/>
          </a:xfrm>
        </p:spPr>
        <p:txBody>
          <a:bodyPr>
            <a:normAutofit fontScale="90000"/>
          </a:bodyPr>
          <a:lstStyle/>
          <a:p>
            <a:r>
              <a:rPr lang="en-US" dirty="0"/>
              <a:t>Conclusions (continued)</a:t>
            </a:r>
          </a:p>
        </p:txBody>
      </p:sp>
      <p:sp>
        <p:nvSpPr>
          <p:cNvPr id="8" name="TextBox 7">
            <a:extLst>
              <a:ext uri="{FF2B5EF4-FFF2-40B4-BE49-F238E27FC236}">
                <a16:creationId xmlns:a16="http://schemas.microsoft.com/office/drawing/2014/main" id="{99E10ED3-F845-6A6E-50F9-AEDCD45BDDC2}"/>
              </a:ext>
            </a:extLst>
          </p:cNvPr>
          <p:cNvSpPr txBox="1"/>
          <p:nvPr/>
        </p:nvSpPr>
        <p:spPr>
          <a:xfrm>
            <a:off x="9255227" y="6451301"/>
            <a:ext cx="2842713" cy="246221"/>
          </a:xfrm>
          <a:prstGeom prst="rect">
            <a:avLst/>
          </a:prstGeom>
          <a:noFill/>
        </p:spPr>
        <p:txBody>
          <a:bodyPr wrap="square" rtlCol="0">
            <a:spAutoFit/>
          </a:bodyPr>
          <a:lstStyle/>
          <a:p>
            <a:pPr algn="r"/>
            <a:r>
              <a:rPr lang="en-US" sz="1000" i="1" dirty="0">
                <a:solidFill>
                  <a:schemeClr val="bg1"/>
                </a:solidFill>
              </a:rPr>
              <a:t>Aggarwal R et al. ESMO 2022;Abstract LBA63.</a:t>
            </a:r>
            <a:endParaRPr lang="en-US" sz="1000" dirty="0">
              <a:solidFill>
                <a:schemeClr val="bg1"/>
              </a:solidFill>
              <a:latin typeface="Calibri"/>
            </a:endParaRPr>
          </a:p>
        </p:txBody>
      </p:sp>
      <p:sp>
        <p:nvSpPr>
          <p:cNvPr id="3" name="Text Placeholder 3">
            <a:extLst>
              <a:ext uri="{FF2B5EF4-FFF2-40B4-BE49-F238E27FC236}">
                <a16:creationId xmlns:a16="http://schemas.microsoft.com/office/drawing/2014/main" id="{3B0C96E3-F365-9C9E-017C-ACBFF015C8C5}"/>
              </a:ext>
            </a:extLst>
          </p:cNvPr>
          <p:cNvSpPr txBox="1">
            <a:spLocks/>
          </p:cNvSpPr>
          <p:nvPr/>
        </p:nvSpPr>
        <p:spPr>
          <a:xfrm>
            <a:off x="479819" y="1528447"/>
            <a:ext cx="11213200" cy="3600000"/>
          </a:xfrm>
          <a:prstGeom prst="rect">
            <a:avLst/>
          </a:prstGeom>
        </p:spPr>
        <p:txBody>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783" indent="-380990"/>
            <a:endParaRPr lang="en-US" sz="2200" dirty="0"/>
          </a:p>
          <a:p>
            <a:pPr marL="685783" indent="-380990"/>
            <a:r>
              <a:rPr lang="en-US" sz="2200" dirty="0"/>
              <a:t>Follow up is ongoing to estimate the impact of ADT plus AR pathway inhibition on patient-reported outcomes, time to subsequent therapy, and metastasis-free survival</a:t>
            </a:r>
          </a:p>
          <a:p>
            <a:pPr marL="685783" indent="-380990"/>
            <a:endParaRPr lang="en-US" sz="2200" dirty="0"/>
          </a:p>
          <a:p>
            <a:pPr marL="685783" indent="-380990"/>
            <a:r>
              <a:rPr lang="en-US" sz="2200" dirty="0"/>
              <a:t>Given that treatment decisions in biochemically recurrent prostate cancer are often predicated on PSA kinetics alone, ADT plus apalutamide for a finite treatment period could be considered for high-risk patients with a short PSA doubling time</a:t>
            </a:r>
          </a:p>
          <a:p>
            <a:pPr marL="685783" indent="-380990"/>
            <a:endParaRPr lang="en-US" dirty="0"/>
          </a:p>
          <a:p>
            <a:pPr marL="685783" indent="-380990"/>
            <a:endParaRPr lang="en-US" dirty="0"/>
          </a:p>
          <a:p>
            <a:pPr marL="304792" indent="0"/>
            <a:endParaRPr lang="en-US" dirty="0"/>
          </a:p>
          <a:p>
            <a:pPr marL="685783" indent="-380990"/>
            <a:endParaRPr lang="en-US" dirty="0"/>
          </a:p>
        </p:txBody>
      </p:sp>
    </p:spTree>
    <p:extLst>
      <p:ext uri="{BB962C8B-B14F-4D97-AF65-F5344CB8AC3E}">
        <p14:creationId xmlns:p14="http://schemas.microsoft.com/office/powerpoint/2010/main" val="4259978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629F7-7B46-D549-AEBE-00609F940BB6}"/>
              </a:ext>
            </a:extLst>
          </p:cNvPr>
          <p:cNvSpPr>
            <a:spLocks noGrp="1"/>
          </p:cNvSpPr>
          <p:nvPr>
            <p:ph type="ctrTitle"/>
          </p:nvPr>
        </p:nvSpPr>
        <p:spPr>
          <a:xfrm>
            <a:off x="445699" y="2036755"/>
            <a:ext cx="6285841" cy="1383559"/>
          </a:xfrm>
        </p:spPr>
        <p:txBody>
          <a:bodyPr>
            <a:noAutofit/>
          </a:bodyPr>
          <a:lstStyle/>
          <a:p>
            <a:r>
              <a:rPr lang="en-US" sz="2000" b="1" kern="1400" dirty="0">
                <a:effectLst/>
                <a:latin typeface="Arial" panose="020B0604020202020204" pitchFamily="34" charset="0"/>
                <a:ea typeface="Arial" panose="020B0604020202020204" pitchFamily="34" charset="0"/>
                <a:cs typeface="Arial" panose="020B0604020202020204" pitchFamily="34" charset="0"/>
              </a:rPr>
              <a:t>EMBARK: A Phase 3 Randomized Study of Enzalutamide or Placebo Plus Leuprolide Acetate and Enzalutamide Monotherapy in High-Risk Biochemically Recurrent Prostate Cancer</a:t>
            </a:r>
            <a:endParaRPr lang="en-US" sz="2000" dirty="0"/>
          </a:p>
        </p:txBody>
      </p:sp>
      <p:sp>
        <p:nvSpPr>
          <p:cNvPr id="3" name="Subtitle 2">
            <a:extLst>
              <a:ext uri="{FF2B5EF4-FFF2-40B4-BE49-F238E27FC236}">
                <a16:creationId xmlns:a16="http://schemas.microsoft.com/office/drawing/2014/main" id="{5BE56FF9-BBD3-1F43-A3F1-DC6942D42A16}"/>
              </a:ext>
            </a:extLst>
          </p:cNvPr>
          <p:cNvSpPr>
            <a:spLocks noGrp="1"/>
          </p:cNvSpPr>
          <p:nvPr>
            <p:ph type="subTitle" idx="1"/>
          </p:nvPr>
        </p:nvSpPr>
        <p:spPr>
          <a:xfrm>
            <a:off x="445699" y="3386937"/>
            <a:ext cx="6285841" cy="884713"/>
          </a:xfrm>
        </p:spPr>
        <p:txBody>
          <a:bodyPr>
            <a:noAutofit/>
          </a:bodyPr>
          <a:lstStyle/>
          <a:p>
            <a:pPr algn="l">
              <a:lnSpc>
                <a:spcPct val="120000"/>
              </a:lnSpc>
              <a:spcBef>
                <a:spcPts val="0"/>
              </a:spcBef>
              <a:spcAft>
                <a:spcPts val="1200"/>
              </a:spcAft>
            </a:pPr>
            <a:r>
              <a:rPr lang="en-US" sz="1100" u="sng" dirty="0">
                <a:solidFill>
                  <a:schemeClr val="accent1"/>
                </a:solidFill>
                <a:effectLst/>
                <a:latin typeface="Arial" panose="020B0604020202020204" pitchFamily="34" charset="0"/>
                <a:ea typeface="Arial" panose="020B0604020202020204" pitchFamily="34" charset="0"/>
                <a:cs typeface="Arial" panose="020B0604020202020204" pitchFamily="34" charset="0"/>
              </a:rPr>
              <a:t>Neal D. Shore</a:t>
            </a:r>
            <a:r>
              <a:rPr lang="en-US" sz="1100" dirty="0">
                <a:solidFill>
                  <a:schemeClr val="accent1"/>
                </a:solidFill>
                <a:effectLst/>
                <a:latin typeface="Arial" panose="020B0604020202020204" pitchFamily="34" charset="0"/>
                <a:ea typeface="Arial" panose="020B0604020202020204" pitchFamily="34" charset="0"/>
                <a:cs typeface="Arial" panose="020B0604020202020204" pitchFamily="34" charset="0"/>
              </a:rPr>
              <a:t>,</a:t>
            </a:r>
            <a:r>
              <a:rPr lang="en-US" sz="1100" baseline="30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1</a:t>
            </a:r>
            <a:r>
              <a:rPr lang="en-US" sz="11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a:t>
            </a:r>
            <a:r>
              <a:rPr lang="en-US" sz="1100" dirty="0" err="1">
                <a:solidFill>
                  <a:schemeClr val="accent1"/>
                </a:solidFill>
                <a:effectLst/>
                <a:latin typeface="Arial" panose="020B0604020202020204" pitchFamily="34" charset="0"/>
                <a:ea typeface="Arial" panose="020B0604020202020204" pitchFamily="34" charset="0"/>
                <a:cs typeface="Arial" panose="020B0604020202020204" pitchFamily="34" charset="0"/>
              </a:rPr>
              <a:t>Murilo</a:t>
            </a:r>
            <a:r>
              <a:rPr lang="en-US" sz="11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de Almeida Luz,</a:t>
            </a:r>
            <a:r>
              <a:rPr lang="en-US" sz="1100" baseline="30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2 </a:t>
            </a:r>
            <a:r>
              <a:rPr lang="en-US" sz="1100" dirty="0">
                <a:solidFill>
                  <a:schemeClr val="accent1"/>
                </a:solidFill>
                <a:effectLst/>
                <a:latin typeface="Arial" panose="020B0604020202020204" pitchFamily="34" charset="0"/>
                <a:ea typeface="Arial" panose="020B0604020202020204" pitchFamily="34" charset="0"/>
                <a:cs typeface="Arial" panose="020B0604020202020204" pitchFamily="34" charset="0"/>
              </a:rPr>
              <a:t>Ugo De Giorgi,</a:t>
            </a:r>
            <a:r>
              <a:rPr lang="en-US" sz="1100" baseline="30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3</a:t>
            </a:r>
            <a:r>
              <a:rPr lang="en-US" sz="11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Martin Gleave,</a:t>
            </a:r>
            <a:r>
              <a:rPr lang="en-US" sz="1100" baseline="30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4</a:t>
            </a:r>
            <a:r>
              <a:rPr lang="en-US" sz="11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Geoffrey T. Gotto,</a:t>
            </a:r>
            <a:r>
              <a:rPr lang="en-US" sz="1100" baseline="30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5</a:t>
            </a:r>
            <a:r>
              <a:rPr lang="en-US" sz="11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Gabriel P. Haas,</a:t>
            </a:r>
            <a:r>
              <a:rPr lang="en-US" sz="1100" baseline="30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6</a:t>
            </a:r>
            <a:r>
              <a:rPr lang="en-US" sz="11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Miguel Ramirez-Backhaus,</a:t>
            </a:r>
            <a:r>
              <a:rPr lang="en-US" sz="1100" baseline="30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7 </a:t>
            </a:r>
            <a:r>
              <a:rPr lang="en-US" sz="1100" dirty="0">
                <a:solidFill>
                  <a:schemeClr val="accent1"/>
                </a:solidFill>
                <a:effectLst/>
                <a:latin typeface="Arial" panose="020B0604020202020204" pitchFamily="34" charset="0"/>
                <a:ea typeface="Arial" panose="020B0604020202020204" pitchFamily="34" charset="0"/>
                <a:cs typeface="Arial" panose="020B0604020202020204" pitchFamily="34" charset="0"/>
              </a:rPr>
              <a:t>Antti Rannikko,</a:t>
            </a:r>
            <a:r>
              <a:rPr lang="en-US" sz="1100" baseline="30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8</a:t>
            </a:r>
            <a:r>
              <a:rPr lang="en-US" sz="11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Jamal Tarazi,</a:t>
            </a:r>
            <a:r>
              <a:rPr lang="en-US" sz="1100" baseline="30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9</a:t>
            </a:r>
            <a:r>
              <a:rPr lang="en-US" sz="11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Swetha Sridharan,</a:t>
            </a:r>
            <a:r>
              <a:rPr lang="en-US" sz="1100" baseline="30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10</a:t>
            </a:r>
            <a:r>
              <a:rPr lang="en-US" sz="11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Jennifer Sugg,</a:t>
            </a:r>
            <a:r>
              <a:rPr lang="en-US" sz="1100" baseline="30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6</a:t>
            </a:r>
            <a:r>
              <a:rPr lang="en-US" sz="11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a:t>
            </a:r>
            <a:r>
              <a:rPr lang="en-US" sz="1100" dirty="0" err="1">
                <a:solidFill>
                  <a:schemeClr val="accent1"/>
                </a:solidFill>
                <a:effectLst/>
                <a:latin typeface="Arial" panose="020B0604020202020204" pitchFamily="34" charset="0"/>
                <a:ea typeface="Arial" panose="020B0604020202020204" pitchFamily="34" charset="0"/>
                <a:cs typeface="Arial" panose="020B0604020202020204" pitchFamily="34" charset="0"/>
              </a:rPr>
              <a:t>Yiyun</a:t>
            </a:r>
            <a:r>
              <a:rPr lang="en-US" sz="11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Tang,</a:t>
            </a:r>
            <a:r>
              <a:rPr lang="en-US" sz="1100" baseline="30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11</a:t>
            </a:r>
            <a:r>
              <a:rPr lang="en-US" sz="11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Ronald F. </a:t>
            </a:r>
            <a:r>
              <a:rPr lang="en-US" sz="1100" dirty="0" err="1">
                <a:solidFill>
                  <a:schemeClr val="accent1"/>
                </a:solidFill>
                <a:effectLst/>
                <a:latin typeface="Arial" panose="020B0604020202020204" pitchFamily="34" charset="0"/>
                <a:ea typeface="Arial" panose="020B0604020202020204" pitchFamily="34" charset="0"/>
                <a:cs typeface="Arial" panose="020B0604020202020204" pitchFamily="34" charset="0"/>
              </a:rPr>
              <a:t>Tutrone</a:t>
            </a:r>
            <a:r>
              <a:rPr lang="en-US" sz="11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Jr.,</a:t>
            </a:r>
            <a:r>
              <a:rPr lang="en-US" sz="1100" baseline="30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12</a:t>
            </a:r>
            <a:r>
              <a:rPr lang="en-US" sz="11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Balaji Venugopal,</a:t>
            </a:r>
            <a:r>
              <a:rPr lang="en-US" sz="1100" baseline="30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13</a:t>
            </a:r>
            <a:r>
              <a:rPr lang="en-US" sz="11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a:t>
            </a:r>
            <a:r>
              <a:rPr lang="en-US" sz="1100" dirty="0" err="1">
                <a:solidFill>
                  <a:schemeClr val="accent1"/>
                </a:solidFill>
                <a:effectLst/>
                <a:latin typeface="Arial" panose="020B0604020202020204" pitchFamily="34" charset="0"/>
                <a:ea typeface="Arial" panose="020B0604020202020204" pitchFamily="34" charset="0"/>
                <a:cs typeface="Arial" panose="020B0604020202020204" pitchFamily="34" charset="0"/>
              </a:rPr>
              <a:t>Arnauld</a:t>
            </a:r>
            <a:r>
              <a:rPr lang="en-US" sz="11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Villers,</a:t>
            </a:r>
            <a:r>
              <a:rPr lang="en-US" sz="1100" baseline="30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14</a:t>
            </a:r>
            <a:r>
              <a:rPr lang="en-US" sz="11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Henry H. Woo,</a:t>
            </a:r>
            <a:r>
              <a:rPr lang="en-US" sz="1100" baseline="30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15</a:t>
            </a:r>
            <a:r>
              <a:rPr lang="en-US" sz="11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Fabian Zohren,</a:t>
            </a:r>
            <a:r>
              <a:rPr lang="en-US" sz="1100" baseline="30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16</a:t>
            </a:r>
            <a:r>
              <a:rPr lang="en-US" sz="11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Stephen J. Freedland</a:t>
            </a:r>
            <a:r>
              <a:rPr lang="en-US" sz="1100" baseline="30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17</a:t>
            </a:r>
            <a:endParaRPr lang="en-US" sz="900" dirty="0">
              <a:solidFill>
                <a:schemeClr val="accent1"/>
              </a:solidFill>
              <a:effectLst/>
              <a:latin typeface="Arial" panose="020B0604020202020204" pitchFamily="34" charset="0"/>
              <a:ea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3F5B2EF8-B3A6-9FFA-F3DB-A98BF76228BF}"/>
              </a:ext>
            </a:extLst>
          </p:cNvPr>
          <p:cNvSpPr txBox="1">
            <a:spLocks/>
          </p:cNvSpPr>
          <p:nvPr/>
        </p:nvSpPr>
        <p:spPr>
          <a:xfrm>
            <a:off x="445698" y="4234596"/>
            <a:ext cx="5447843" cy="11756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sz="800" i="1" baseline="30000" dirty="0">
                <a:solidFill>
                  <a:schemeClr val="accent1"/>
                </a:solidFill>
                <a:latin typeface="Arial" panose="020B0604020202020204" pitchFamily="34" charset="0"/>
                <a:ea typeface="Arial" panose="020B0604020202020204" pitchFamily="34" charset="0"/>
                <a:cs typeface="Arial" panose="020B0604020202020204" pitchFamily="34" charset="0"/>
              </a:rPr>
              <a:t>1</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Carolina Urologic Research Center/</a:t>
            </a:r>
            <a:r>
              <a:rPr lang="en-US" sz="800" i="1" dirty="0" err="1">
                <a:solidFill>
                  <a:schemeClr val="accent1"/>
                </a:solidFill>
                <a:latin typeface="Arial" panose="020B0604020202020204" pitchFamily="34" charset="0"/>
                <a:ea typeface="Arial" panose="020B0604020202020204" pitchFamily="34" charset="0"/>
                <a:cs typeface="Arial" panose="020B0604020202020204" pitchFamily="34" charset="0"/>
              </a:rPr>
              <a:t>GenesisCare</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 US, Myrtle Beach, SC, USA;</a:t>
            </a:r>
            <a:r>
              <a:rPr lang="en-US" sz="800" i="1" baseline="30000" dirty="0">
                <a:solidFill>
                  <a:schemeClr val="accent1"/>
                </a:solidFill>
                <a:latin typeface="Arial" panose="020B0604020202020204" pitchFamily="34" charset="0"/>
                <a:ea typeface="Arial" panose="020B0604020202020204" pitchFamily="34" charset="0"/>
                <a:cs typeface="Arial" panose="020B0604020202020204" pitchFamily="34" charset="0"/>
              </a:rPr>
              <a:t> 2</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Erasto Gaertner Hospital, Curitiba, Brazil; </a:t>
            </a:r>
            <a:r>
              <a:rPr lang="en-US" sz="800" i="1" baseline="30000" dirty="0">
                <a:solidFill>
                  <a:schemeClr val="accent1"/>
                </a:solidFill>
                <a:latin typeface="Arial" panose="020B0604020202020204" pitchFamily="34" charset="0"/>
                <a:ea typeface="Arial" panose="020B0604020202020204" pitchFamily="34" charset="0"/>
                <a:cs typeface="Arial" panose="020B0604020202020204" pitchFamily="34" charset="0"/>
              </a:rPr>
              <a:t>3</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IRCCS </a:t>
            </a:r>
            <a:r>
              <a:rPr lang="en-US" sz="800" i="1" dirty="0" err="1">
                <a:solidFill>
                  <a:schemeClr val="accent1"/>
                </a:solidFill>
                <a:latin typeface="Arial" panose="020B0604020202020204" pitchFamily="34" charset="0"/>
                <a:ea typeface="Arial" panose="020B0604020202020204" pitchFamily="34" charset="0"/>
                <a:cs typeface="Arial" panose="020B0604020202020204" pitchFamily="34" charset="0"/>
              </a:rPr>
              <a:t>Istituto</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 Romagnolo per lo Studio </a:t>
            </a:r>
            <a:r>
              <a:rPr lang="en-US" sz="800" i="1" dirty="0" err="1">
                <a:solidFill>
                  <a:schemeClr val="accent1"/>
                </a:solidFill>
                <a:latin typeface="Arial" panose="020B0604020202020204" pitchFamily="34" charset="0"/>
                <a:ea typeface="Arial" panose="020B0604020202020204" pitchFamily="34" charset="0"/>
                <a:cs typeface="Arial" panose="020B0604020202020204" pitchFamily="34" charset="0"/>
              </a:rPr>
              <a:t>dei</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 </a:t>
            </a:r>
            <a:r>
              <a:rPr lang="en-US" sz="800" i="1" dirty="0" err="1">
                <a:solidFill>
                  <a:schemeClr val="accent1"/>
                </a:solidFill>
                <a:latin typeface="Arial" panose="020B0604020202020204" pitchFamily="34" charset="0"/>
                <a:ea typeface="Arial" panose="020B0604020202020204" pitchFamily="34" charset="0"/>
                <a:cs typeface="Arial" panose="020B0604020202020204" pitchFamily="34" charset="0"/>
              </a:rPr>
              <a:t>Tumori</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 (IRST) Dino </a:t>
            </a:r>
            <a:r>
              <a:rPr lang="en-US" sz="800" i="1" dirty="0" err="1">
                <a:solidFill>
                  <a:schemeClr val="accent1"/>
                </a:solidFill>
                <a:latin typeface="Arial" panose="020B0604020202020204" pitchFamily="34" charset="0"/>
                <a:ea typeface="Arial" panose="020B0604020202020204" pitchFamily="34" charset="0"/>
                <a:cs typeface="Arial" panose="020B0604020202020204" pitchFamily="34" charset="0"/>
              </a:rPr>
              <a:t>Amadori</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 </a:t>
            </a:r>
            <a:r>
              <a:rPr lang="en-US" sz="800" i="1" dirty="0" err="1">
                <a:solidFill>
                  <a:schemeClr val="accent1"/>
                </a:solidFill>
                <a:latin typeface="Arial" panose="020B0604020202020204" pitchFamily="34" charset="0"/>
                <a:ea typeface="Arial" panose="020B0604020202020204" pitchFamily="34" charset="0"/>
                <a:cs typeface="Arial" panose="020B0604020202020204" pitchFamily="34" charset="0"/>
              </a:rPr>
              <a:t>Meldola</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 Italy;</a:t>
            </a:r>
            <a:r>
              <a:rPr lang="en-US" sz="800" i="1" baseline="30000" dirty="0">
                <a:solidFill>
                  <a:schemeClr val="accent1"/>
                </a:solidFill>
                <a:latin typeface="Arial" panose="020B0604020202020204" pitchFamily="34" charset="0"/>
                <a:ea typeface="Arial" panose="020B0604020202020204" pitchFamily="34" charset="0"/>
                <a:cs typeface="Arial" panose="020B0604020202020204" pitchFamily="34" charset="0"/>
              </a:rPr>
              <a:t> 4</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University of British Columbia, Vancouver, BC, Canada;</a:t>
            </a:r>
            <a:r>
              <a:rPr lang="en-US" sz="800" i="1" baseline="30000" dirty="0">
                <a:solidFill>
                  <a:schemeClr val="accent1"/>
                </a:solidFill>
                <a:latin typeface="Arial" panose="020B0604020202020204" pitchFamily="34" charset="0"/>
                <a:ea typeface="Arial" panose="020B0604020202020204" pitchFamily="34" charset="0"/>
                <a:cs typeface="Arial" panose="020B0604020202020204" pitchFamily="34" charset="0"/>
              </a:rPr>
              <a:t> 5</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University of Calgary, Calgary, AB, Canada;</a:t>
            </a:r>
            <a:r>
              <a:rPr lang="en-US" sz="800" i="1" baseline="30000" dirty="0">
                <a:solidFill>
                  <a:schemeClr val="accent1"/>
                </a:solidFill>
                <a:latin typeface="Arial" panose="020B0604020202020204" pitchFamily="34" charset="0"/>
                <a:ea typeface="Arial" panose="020B0604020202020204" pitchFamily="34" charset="0"/>
                <a:cs typeface="Arial" panose="020B0604020202020204" pitchFamily="34" charset="0"/>
              </a:rPr>
              <a:t> 6</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Astellas Pharma Inc., Northbrook, IL, USA;</a:t>
            </a:r>
            <a:r>
              <a:rPr lang="en-US" sz="800" i="1" baseline="30000" dirty="0">
                <a:solidFill>
                  <a:schemeClr val="accent1"/>
                </a:solidFill>
                <a:latin typeface="Arial" panose="020B0604020202020204" pitchFamily="34" charset="0"/>
                <a:ea typeface="Arial" panose="020B0604020202020204" pitchFamily="34" charset="0"/>
                <a:cs typeface="Arial" panose="020B0604020202020204" pitchFamily="34" charset="0"/>
              </a:rPr>
              <a:t> 7</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Servicio de </a:t>
            </a:r>
            <a:r>
              <a:rPr lang="en-US" sz="800" i="1" dirty="0" err="1">
                <a:solidFill>
                  <a:schemeClr val="accent1"/>
                </a:solidFill>
                <a:latin typeface="Arial" panose="020B0604020202020204" pitchFamily="34" charset="0"/>
                <a:ea typeface="Arial" panose="020B0604020202020204" pitchFamily="34" charset="0"/>
                <a:cs typeface="Arial" panose="020B0604020202020204" pitchFamily="34" charset="0"/>
              </a:rPr>
              <a:t>Urología</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 Fundación Instituto Valenciano de </a:t>
            </a:r>
            <a:r>
              <a:rPr lang="en-US" sz="800" i="1" dirty="0" err="1">
                <a:solidFill>
                  <a:schemeClr val="accent1"/>
                </a:solidFill>
                <a:latin typeface="Arial" panose="020B0604020202020204" pitchFamily="34" charset="0"/>
                <a:ea typeface="Arial" panose="020B0604020202020204" pitchFamily="34" charset="0"/>
                <a:cs typeface="Arial" panose="020B0604020202020204" pitchFamily="34" charset="0"/>
              </a:rPr>
              <a:t>Oncología</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 Valencia, Spain;</a:t>
            </a:r>
            <a:r>
              <a:rPr lang="en-US" sz="800" i="1" baseline="30000" dirty="0">
                <a:solidFill>
                  <a:schemeClr val="accent1"/>
                </a:solidFill>
                <a:latin typeface="Arial" panose="020B0604020202020204" pitchFamily="34" charset="0"/>
                <a:ea typeface="Arial" panose="020B0604020202020204" pitchFamily="34" charset="0"/>
                <a:cs typeface="Arial" panose="020B0604020202020204" pitchFamily="34" charset="0"/>
              </a:rPr>
              <a:t> 8</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University of Helsinki and Helsinki University Hospital, Helsinki, Finland; </a:t>
            </a:r>
            <a:r>
              <a:rPr lang="en-US" sz="800" i="1" baseline="30000" dirty="0">
                <a:solidFill>
                  <a:schemeClr val="accent1"/>
                </a:solidFill>
                <a:latin typeface="Arial" panose="020B0604020202020204" pitchFamily="34" charset="0"/>
                <a:ea typeface="Arial" panose="020B0604020202020204" pitchFamily="34" charset="0"/>
                <a:cs typeface="Arial" panose="020B0604020202020204" pitchFamily="34" charset="0"/>
              </a:rPr>
              <a:t>9</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Pfizer Inc., Collegeville, PA, USA;</a:t>
            </a:r>
            <a:r>
              <a:rPr lang="en-US" sz="800" i="1" baseline="30000" dirty="0">
                <a:solidFill>
                  <a:schemeClr val="accent1"/>
                </a:solidFill>
                <a:latin typeface="Arial" panose="020B0604020202020204" pitchFamily="34" charset="0"/>
                <a:ea typeface="Arial" panose="020B0604020202020204" pitchFamily="34" charset="0"/>
                <a:cs typeface="Arial" panose="020B0604020202020204" pitchFamily="34" charset="0"/>
              </a:rPr>
              <a:t> 10</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Calvary Mater, Newcastle, NSW, Australia;</a:t>
            </a:r>
            <a:r>
              <a:rPr lang="en-US" sz="800" i="1" baseline="30000" dirty="0">
                <a:solidFill>
                  <a:schemeClr val="accent1"/>
                </a:solidFill>
                <a:latin typeface="Arial" panose="020B0604020202020204" pitchFamily="34" charset="0"/>
                <a:ea typeface="Arial" panose="020B0604020202020204" pitchFamily="34" charset="0"/>
                <a:cs typeface="Arial" panose="020B0604020202020204" pitchFamily="34" charset="0"/>
              </a:rPr>
              <a:t> 11</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Pfizer Inc., San Francisco, CA, USA;</a:t>
            </a:r>
            <a:r>
              <a:rPr lang="en-US" sz="800" i="1" baseline="30000" dirty="0">
                <a:solidFill>
                  <a:schemeClr val="accent1"/>
                </a:solidFill>
                <a:latin typeface="Arial" panose="020B0604020202020204" pitchFamily="34" charset="0"/>
                <a:ea typeface="Arial" panose="020B0604020202020204" pitchFamily="34" charset="0"/>
                <a:cs typeface="Arial" panose="020B0604020202020204" pitchFamily="34" charset="0"/>
              </a:rPr>
              <a:t> 12</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Chesapeake Urology Research Associates, Towson, MD, USA;</a:t>
            </a:r>
            <a:r>
              <a:rPr lang="en-US" sz="800" i="1" baseline="30000" dirty="0">
                <a:solidFill>
                  <a:schemeClr val="accent1"/>
                </a:solidFill>
                <a:latin typeface="Arial" panose="020B0604020202020204" pitchFamily="34" charset="0"/>
                <a:ea typeface="Arial" panose="020B0604020202020204" pitchFamily="34" charset="0"/>
                <a:cs typeface="Arial" panose="020B0604020202020204" pitchFamily="34" charset="0"/>
              </a:rPr>
              <a:t> 13</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Beatson West of Scotland Cancer Centre, University of Glasgow, Glasgow, UK;</a:t>
            </a:r>
            <a:r>
              <a:rPr lang="en-US" sz="800" i="1" baseline="30000" dirty="0">
                <a:solidFill>
                  <a:schemeClr val="accent1"/>
                </a:solidFill>
                <a:latin typeface="Arial" panose="020B0604020202020204" pitchFamily="34" charset="0"/>
                <a:ea typeface="Arial" panose="020B0604020202020204" pitchFamily="34" charset="0"/>
                <a:cs typeface="Arial" panose="020B0604020202020204" pitchFamily="34" charset="0"/>
              </a:rPr>
              <a:t> 14</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University of Lille, Department of Urology, Claude </a:t>
            </a:r>
            <a:r>
              <a:rPr lang="en-US" sz="800" i="1" dirty="0" err="1">
                <a:solidFill>
                  <a:schemeClr val="accent1"/>
                </a:solidFill>
                <a:latin typeface="Arial" panose="020B0604020202020204" pitchFamily="34" charset="0"/>
                <a:ea typeface="Arial" panose="020B0604020202020204" pitchFamily="34" charset="0"/>
                <a:cs typeface="Arial" panose="020B0604020202020204" pitchFamily="34" charset="0"/>
              </a:rPr>
              <a:t>Huriez</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 Hospital, CHU LILLE, Lille, France;</a:t>
            </a:r>
            <a:r>
              <a:rPr lang="en-US" sz="800" i="1" baseline="30000" dirty="0">
                <a:solidFill>
                  <a:schemeClr val="accent1"/>
                </a:solidFill>
                <a:latin typeface="Arial" panose="020B0604020202020204" pitchFamily="34" charset="0"/>
                <a:ea typeface="Arial" panose="020B0604020202020204" pitchFamily="34" charset="0"/>
                <a:cs typeface="Arial" panose="020B0604020202020204" pitchFamily="34" charset="0"/>
              </a:rPr>
              <a:t> 15</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Sydney Adventist Hospital, Sydney, NSW, Australia;</a:t>
            </a:r>
            <a:r>
              <a:rPr lang="en-US" sz="800" i="1" baseline="30000" dirty="0">
                <a:solidFill>
                  <a:schemeClr val="accent1"/>
                </a:solidFill>
                <a:latin typeface="Arial" panose="020B0604020202020204" pitchFamily="34" charset="0"/>
                <a:ea typeface="Arial" panose="020B0604020202020204" pitchFamily="34" charset="0"/>
                <a:cs typeface="Arial" panose="020B0604020202020204" pitchFamily="34" charset="0"/>
              </a:rPr>
              <a:t> 16</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Pfizer Inc., Cambridge, MA, USA;</a:t>
            </a:r>
            <a:r>
              <a:rPr lang="en-US" sz="800" i="1" baseline="30000" dirty="0">
                <a:solidFill>
                  <a:schemeClr val="accent1"/>
                </a:solidFill>
                <a:latin typeface="Arial" panose="020B0604020202020204" pitchFamily="34" charset="0"/>
                <a:ea typeface="Arial" panose="020B0604020202020204" pitchFamily="34" charset="0"/>
                <a:cs typeface="Arial" panose="020B0604020202020204" pitchFamily="34" charset="0"/>
              </a:rPr>
              <a:t> 17</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Samuel </a:t>
            </a:r>
            <a:r>
              <a:rPr lang="en-US" sz="800" i="1" dirty="0" err="1">
                <a:solidFill>
                  <a:schemeClr val="accent1"/>
                </a:solidFill>
                <a:latin typeface="Arial" panose="020B0604020202020204" pitchFamily="34" charset="0"/>
                <a:ea typeface="Arial" panose="020B0604020202020204" pitchFamily="34" charset="0"/>
                <a:cs typeface="Arial" panose="020B0604020202020204" pitchFamily="34" charset="0"/>
              </a:rPr>
              <a:t>Oschin</a:t>
            </a: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 Comprehensive Cancer Institute, </a:t>
            </a:r>
            <a:b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br>
            <a:r>
              <a:rPr lang="en-US" sz="800" i="1" dirty="0">
                <a:solidFill>
                  <a:schemeClr val="accent1"/>
                </a:solidFill>
                <a:latin typeface="Arial" panose="020B0604020202020204" pitchFamily="34" charset="0"/>
                <a:ea typeface="Arial" panose="020B0604020202020204" pitchFamily="34" charset="0"/>
                <a:cs typeface="Arial" panose="020B0604020202020204" pitchFamily="34" charset="0"/>
              </a:rPr>
              <a:t>Cedars-Sinai Medical Center, Los Angeles, CA, USA</a:t>
            </a:r>
            <a:endParaRPr lang="en-US" sz="800" dirty="0">
              <a:solidFill>
                <a:schemeClr val="accent1"/>
              </a:solidFill>
              <a:latin typeface="Arial" panose="020B0604020202020204" pitchFamily="34" charset="0"/>
              <a:ea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B51402-E512-9FA0-8050-42F416535C79}"/>
              </a:ext>
            </a:extLst>
          </p:cNvPr>
          <p:cNvSpPr txBox="1"/>
          <p:nvPr/>
        </p:nvSpPr>
        <p:spPr>
          <a:xfrm>
            <a:off x="3194462" y="6329548"/>
            <a:ext cx="4144489" cy="439387"/>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754049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7893A0-911F-49F3-04CB-0C9B7AADA34F}"/>
              </a:ext>
            </a:extLst>
          </p:cNvPr>
          <p:cNvSpPr>
            <a:spLocks noGrp="1"/>
          </p:cNvSpPr>
          <p:nvPr>
            <p:ph sz="half" idx="1"/>
          </p:nvPr>
        </p:nvSpPr>
        <p:spPr/>
        <p:txBody>
          <a:bodyPr/>
          <a:lstStyle/>
          <a:p>
            <a:pPr>
              <a:lnSpc>
                <a:spcPct val="150000"/>
              </a:lnSpc>
            </a:pPr>
            <a:r>
              <a:rPr lang="en-US" dirty="0"/>
              <a:t>Within 10 years following definitive therapy, between 20–50% of patients experience disease recurrence characterized by rising PSA levels.</a:t>
            </a:r>
            <a:r>
              <a:rPr lang="en-US" baseline="30000" dirty="0"/>
              <a:t>1-3</a:t>
            </a:r>
          </a:p>
          <a:p>
            <a:pPr>
              <a:lnSpc>
                <a:spcPct val="150000"/>
              </a:lnSpc>
            </a:pPr>
            <a:r>
              <a:rPr lang="en-US" dirty="0"/>
              <a:t>Limited level 1 clinical data exist for the treatment of patients with BCR.</a:t>
            </a:r>
          </a:p>
          <a:p>
            <a:pPr>
              <a:lnSpc>
                <a:spcPct val="150000"/>
              </a:lnSpc>
            </a:pPr>
            <a:r>
              <a:rPr lang="en-US" dirty="0"/>
              <a:t>Patients with high-risk BCR are at increased risk of prostate cancer-specific mortality.</a:t>
            </a:r>
            <a:r>
              <a:rPr lang="en-US" baseline="30000" dirty="0"/>
              <a:t>3-5</a:t>
            </a:r>
          </a:p>
          <a:p>
            <a:pPr>
              <a:lnSpc>
                <a:spcPct val="150000"/>
              </a:lnSpc>
            </a:pPr>
            <a:r>
              <a:rPr lang="en-US" dirty="0"/>
              <a:t>Evidence from phase 3 clinical trials demonstrates that treatment intensification with ARSI, such as enzalutamide, consistently improves patient outcomes across the prostate cancer continuum.</a:t>
            </a:r>
            <a:r>
              <a:rPr lang="en-US" baseline="30000" dirty="0"/>
              <a:t>6-10</a:t>
            </a:r>
          </a:p>
        </p:txBody>
      </p:sp>
      <p:sp>
        <p:nvSpPr>
          <p:cNvPr id="2" name="Title 1">
            <a:extLst>
              <a:ext uri="{FF2B5EF4-FFF2-40B4-BE49-F238E27FC236}">
                <a16:creationId xmlns:a16="http://schemas.microsoft.com/office/drawing/2014/main" id="{89E9A802-FDE6-10FA-DD45-29C95604F08C}"/>
              </a:ext>
            </a:extLst>
          </p:cNvPr>
          <p:cNvSpPr>
            <a:spLocks noGrp="1"/>
          </p:cNvSpPr>
          <p:nvPr>
            <p:ph type="title"/>
          </p:nvPr>
        </p:nvSpPr>
        <p:spPr>
          <a:xfrm>
            <a:off x="2774718" y="166255"/>
            <a:ext cx="6580776" cy="919267"/>
          </a:xfrm>
        </p:spPr>
        <p:txBody>
          <a:bodyPr/>
          <a:lstStyle/>
          <a:p>
            <a:r>
              <a:rPr lang="en-US" dirty="0"/>
              <a:t>Introduction</a:t>
            </a:r>
          </a:p>
        </p:txBody>
      </p:sp>
      <p:sp>
        <p:nvSpPr>
          <p:cNvPr id="4" name="object 5">
            <a:extLst>
              <a:ext uri="{FF2B5EF4-FFF2-40B4-BE49-F238E27FC236}">
                <a16:creationId xmlns:a16="http://schemas.microsoft.com/office/drawing/2014/main" id="{2B53E5D8-CE3D-9162-18E7-D0B69C65C49B}"/>
              </a:ext>
            </a:extLst>
          </p:cNvPr>
          <p:cNvSpPr txBox="1"/>
          <p:nvPr/>
        </p:nvSpPr>
        <p:spPr>
          <a:xfrm>
            <a:off x="261937" y="6079421"/>
            <a:ext cx="11666536" cy="377147"/>
          </a:xfrm>
          <a:prstGeom prst="rect">
            <a:avLst/>
          </a:prstGeom>
        </p:spPr>
        <p:txBody>
          <a:bodyPr vert="horz" wrap="square" lIns="0" tIns="0" rIns="0" bIns="0" rtlCol="0" anchor="b">
            <a:spAutoFit/>
          </a:bodyPr>
          <a:lstStyle/>
          <a:p>
            <a:pPr>
              <a:spcBef>
                <a:spcPts val="0"/>
              </a:spcBef>
            </a:pPr>
            <a:r>
              <a:rPr lang="en-US" sz="800" dirty="0">
                <a:solidFill>
                  <a:schemeClr val="bg2"/>
                </a:solidFill>
              </a:rPr>
              <a:t>1. </a:t>
            </a:r>
            <a:r>
              <a:rPr lang="en-US" sz="800" dirty="0" err="1">
                <a:solidFill>
                  <a:schemeClr val="bg2"/>
                </a:solidFill>
              </a:rPr>
              <a:t>Kupelian</a:t>
            </a:r>
            <a:r>
              <a:rPr lang="en-US" sz="800" dirty="0">
                <a:solidFill>
                  <a:schemeClr val="bg2"/>
                </a:solidFill>
              </a:rPr>
              <a:t> PA, et al. </a:t>
            </a:r>
            <a:r>
              <a:rPr lang="en-US" sz="800" i="1" dirty="0">
                <a:solidFill>
                  <a:schemeClr val="bg2"/>
                </a:solidFill>
              </a:rPr>
              <a:t>Cancer. </a:t>
            </a:r>
            <a:r>
              <a:rPr lang="en-US" sz="800" dirty="0">
                <a:solidFill>
                  <a:schemeClr val="bg2"/>
                </a:solidFill>
              </a:rPr>
              <a:t>2002;95:2302</a:t>
            </a:r>
            <a:r>
              <a:rPr lang="en-US" sz="800" dirty="0">
                <a:solidFill>
                  <a:schemeClr val="bg2"/>
                </a:solidFill>
                <a:cs typeface="Arial" panose="020B0604020202020204" pitchFamily="34" charset="0"/>
              </a:rPr>
              <a:t>–7. 2. </a:t>
            </a:r>
            <a:r>
              <a:rPr lang="en-US" sz="800" dirty="0" err="1">
                <a:solidFill>
                  <a:schemeClr val="bg2"/>
                </a:solidFill>
                <a:cs typeface="Arial" panose="020B0604020202020204" pitchFamily="34" charset="0"/>
              </a:rPr>
              <a:t>Kupelian</a:t>
            </a:r>
            <a:r>
              <a:rPr lang="en-US" sz="800" dirty="0">
                <a:solidFill>
                  <a:schemeClr val="bg2"/>
                </a:solidFill>
                <a:cs typeface="Arial" panose="020B0604020202020204" pitchFamily="34" charset="0"/>
              </a:rPr>
              <a:t> PA et al. </a:t>
            </a:r>
            <a:r>
              <a:rPr lang="en-US" sz="800" i="1" dirty="0">
                <a:solidFill>
                  <a:schemeClr val="bg2"/>
                </a:solidFill>
                <a:cs typeface="Arial" panose="020B0604020202020204" pitchFamily="34" charset="0"/>
              </a:rPr>
              <a:t>Urology</a:t>
            </a:r>
            <a:r>
              <a:rPr lang="en-US" sz="800" dirty="0">
                <a:solidFill>
                  <a:schemeClr val="bg2"/>
                </a:solidFill>
                <a:cs typeface="Arial" panose="020B0604020202020204" pitchFamily="34" charset="0"/>
              </a:rPr>
              <a:t>. 2006;68;593–8. 3. Freedland SJ et al. </a:t>
            </a:r>
            <a:r>
              <a:rPr lang="en-US" sz="800" i="1" dirty="0">
                <a:solidFill>
                  <a:schemeClr val="bg2"/>
                </a:solidFill>
                <a:cs typeface="Arial" panose="020B0604020202020204" pitchFamily="34" charset="0"/>
              </a:rPr>
              <a:t>JAMA</a:t>
            </a:r>
            <a:r>
              <a:rPr lang="en-US" sz="800" dirty="0">
                <a:solidFill>
                  <a:schemeClr val="bg2"/>
                </a:solidFill>
                <a:cs typeface="Arial" panose="020B0604020202020204" pitchFamily="34" charset="0"/>
              </a:rPr>
              <a:t>. 2005;294:433–9. 4. Freedland SJ, et al. </a:t>
            </a:r>
            <a:r>
              <a:rPr lang="en-US" sz="800" i="1" dirty="0">
                <a:solidFill>
                  <a:schemeClr val="bg2"/>
                </a:solidFill>
                <a:cs typeface="Arial" panose="020B0604020202020204" pitchFamily="34" charset="0"/>
              </a:rPr>
              <a:t>J Clin Oncol</a:t>
            </a:r>
            <a:r>
              <a:rPr lang="en-US" sz="800" dirty="0">
                <a:solidFill>
                  <a:schemeClr val="bg2"/>
                </a:solidFill>
                <a:cs typeface="Arial" panose="020B0604020202020204" pitchFamily="34" charset="0"/>
              </a:rPr>
              <a:t>. 2007; 25:1765–71. 5. </a:t>
            </a:r>
            <a:r>
              <a:rPr lang="en-US" sz="800" dirty="0" err="1">
                <a:solidFill>
                  <a:schemeClr val="bg2"/>
                </a:solidFill>
                <a:cs typeface="Arial" panose="020B0604020202020204" pitchFamily="34" charset="0"/>
              </a:rPr>
              <a:t>Markowski</a:t>
            </a:r>
            <a:r>
              <a:rPr lang="en-US" sz="800" dirty="0">
                <a:solidFill>
                  <a:schemeClr val="bg2"/>
                </a:solidFill>
                <a:cs typeface="Arial" panose="020B0604020202020204" pitchFamily="34" charset="0"/>
              </a:rPr>
              <a:t> MC, et al. </a:t>
            </a:r>
            <a:r>
              <a:rPr lang="en-US" sz="800" i="1" dirty="0">
                <a:solidFill>
                  <a:schemeClr val="bg2"/>
                </a:solidFill>
                <a:cs typeface="Arial" panose="020B0604020202020204" pitchFamily="34" charset="0"/>
              </a:rPr>
              <a:t>Clin </a:t>
            </a:r>
            <a:r>
              <a:rPr lang="en-US" sz="800" i="1" dirty="0" err="1">
                <a:solidFill>
                  <a:schemeClr val="bg2"/>
                </a:solidFill>
                <a:cs typeface="Arial" panose="020B0604020202020204" pitchFamily="34" charset="0"/>
              </a:rPr>
              <a:t>Genitourin</a:t>
            </a:r>
            <a:r>
              <a:rPr lang="en-US" sz="800" i="1" dirty="0">
                <a:solidFill>
                  <a:schemeClr val="bg2"/>
                </a:solidFill>
                <a:cs typeface="Arial" panose="020B0604020202020204" pitchFamily="34" charset="0"/>
              </a:rPr>
              <a:t> Cancer. </a:t>
            </a:r>
            <a:r>
              <a:rPr lang="en-US" sz="800" dirty="0">
                <a:solidFill>
                  <a:schemeClr val="bg2"/>
                </a:solidFill>
                <a:cs typeface="Arial" panose="020B0604020202020204" pitchFamily="34" charset="0"/>
              </a:rPr>
              <a:t>2019;17:470–1. 6. </a:t>
            </a:r>
            <a:r>
              <a:rPr lang="en-US" sz="800" dirty="0">
                <a:solidFill>
                  <a:schemeClr val="bg2"/>
                </a:solidFill>
              </a:rPr>
              <a:t>Scher HI, et al. </a:t>
            </a:r>
            <a:r>
              <a:rPr lang="en-US" sz="800" i="1" dirty="0">
                <a:solidFill>
                  <a:schemeClr val="bg2"/>
                </a:solidFill>
              </a:rPr>
              <a:t>N </a:t>
            </a:r>
            <a:r>
              <a:rPr lang="en-US" sz="800" i="1" dirty="0" err="1">
                <a:solidFill>
                  <a:schemeClr val="bg2"/>
                </a:solidFill>
              </a:rPr>
              <a:t>Engl</a:t>
            </a:r>
            <a:r>
              <a:rPr lang="en-US" sz="800" i="1" dirty="0">
                <a:solidFill>
                  <a:schemeClr val="bg2"/>
                </a:solidFill>
              </a:rPr>
              <a:t> J Med. </a:t>
            </a:r>
            <a:r>
              <a:rPr lang="en-US" sz="800" dirty="0">
                <a:solidFill>
                  <a:schemeClr val="bg2"/>
                </a:solidFill>
              </a:rPr>
              <a:t>2012;367:1187</a:t>
            </a:r>
            <a:r>
              <a:rPr lang="en-US" sz="800" dirty="0">
                <a:solidFill>
                  <a:schemeClr val="bg2"/>
                </a:solidFill>
                <a:cs typeface="Arial" panose="020B0604020202020204" pitchFamily="34" charset="0"/>
              </a:rPr>
              <a:t>–97. 7. Beer TM, et al. </a:t>
            </a:r>
            <a:r>
              <a:rPr lang="en-US" sz="800" i="1" dirty="0">
                <a:solidFill>
                  <a:schemeClr val="bg2"/>
                </a:solidFill>
                <a:cs typeface="Arial" panose="020B0604020202020204" pitchFamily="34" charset="0"/>
              </a:rPr>
              <a:t>N </a:t>
            </a:r>
            <a:r>
              <a:rPr lang="en-US" sz="800" i="1" dirty="0" err="1">
                <a:solidFill>
                  <a:schemeClr val="bg2"/>
                </a:solidFill>
                <a:cs typeface="Arial" panose="020B0604020202020204" pitchFamily="34" charset="0"/>
              </a:rPr>
              <a:t>Engl</a:t>
            </a:r>
            <a:r>
              <a:rPr lang="en-US" sz="800" i="1" dirty="0">
                <a:solidFill>
                  <a:schemeClr val="bg2"/>
                </a:solidFill>
                <a:cs typeface="Arial" panose="020B0604020202020204" pitchFamily="34" charset="0"/>
              </a:rPr>
              <a:t> J Med. </a:t>
            </a:r>
            <a:r>
              <a:rPr lang="en-US" sz="800" dirty="0">
                <a:solidFill>
                  <a:schemeClr val="bg2"/>
                </a:solidFill>
                <a:cs typeface="Arial" panose="020B0604020202020204" pitchFamily="34" charset="0"/>
              </a:rPr>
              <a:t>2014;371:424–33. 8. Hussain M, et al. </a:t>
            </a:r>
            <a:r>
              <a:rPr lang="en-US" sz="800" i="1" dirty="0">
                <a:solidFill>
                  <a:schemeClr val="bg2"/>
                </a:solidFill>
                <a:cs typeface="Arial" panose="020B0604020202020204" pitchFamily="34" charset="0"/>
              </a:rPr>
              <a:t>N </a:t>
            </a:r>
            <a:r>
              <a:rPr lang="en-US" sz="800" i="1" dirty="0" err="1">
                <a:solidFill>
                  <a:schemeClr val="bg2"/>
                </a:solidFill>
                <a:cs typeface="Arial" panose="020B0604020202020204" pitchFamily="34" charset="0"/>
              </a:rPr>
              <a:t>Engl</a:t>
            </a:r>
            <a:r>
              <a:rPr lang="en-US" sz="800" i="1" dirty="0">
                <a:solidFill>
                  <a:schemeClr val="bg2"/>
                </a:solidFill>
                <a:cs typeface="Arial" panose="020B0604020202020204" pitchFamily="34" charset="0"/>
              </a:rPr>
              <a:t> J Med</a:t>
            </a:r>
            <a:r>
              <a:rPr lang="en-US" sz="800" dirty="0">
                <a:solidFill>
                  <a:schemeClr val="bg2"/>
                </a:solidFill>
                <a:cs typeface="Arial" panose="020B0604020202020204" pitchFamily="34" charset="0"/>
              </a:rPr>
              <a:t>. 2018;378:2465–</a:t>
            </a:r>
            <a:r>
              <a:rPr lang="en-US" sz="800" dirty="0">
                <a:solidFill>
                  <a:schemeClr val="bg2"/>
                </a:solidFill>
              </a:rPr>
              <a:t>74. 9. Armstrong AJ, et al. </a:t>
            </a:r>
            <a:r>
              <a:rPr lang="en-US" sz="800" i="1" dirty="0">
                <a:solidFill>
                  <a:schemeClr val="bg2"/>
                </a:solidFill>
              </a:rPr>
              <a:t>J Clin Oncol. </a:t>
            </a:r>
            <a:r>
              <a:rPr lang="en-US" sz="800" dirty="0">
                <a:solidFill>
                  <a:schemeClr val="bg2"/>
                </a:solidFill>
              </a:rPr>
              <a:t>2019;37:2974</a:t>
            </a:r>
            <a:r>
              <a:rPr lang="en-US" sz="800" dirty="0">
                <a:solidFill>
                  <a:schemeClr val="bg2"/>
                </a:solidFill>
                <a:cs typeface="Arial" panose="020B0604020202020204" pitchFamily="34" charset="0"/>
              </a:rPr>
              <a:t>–86. 10. Davis ID, et al. </a:t>
            </a:r>
            <a:r>
              <a:rPr lang="en-US" sz="800" i="1" dirty="0">
                <a:solidFill>
                  <a:schemeClr val="bg2"/>
                </a:solidFill>
                <a:cs typeface="Arial" panose="020B0604020202020204" pitchFamily="34" charset="0"/>
              </a:rPr>
              <a:t>N </a:t>
            </a:r>
            <a:r>
              <a:rPr lang="en-US" sz="800" i="1" dirty="0" err="1">
                <a:solidFill>
                  <a:schemeClr val="bg2"/>
                </a:solidFill>
                <a:cs typeface="Arial" panose="020B0604020202020204" pitchFamily="34" charset="0"/>
              </a:rPr>
              <a:t>Engl</a:t>
            </a:r>
            <a:r>
              <a:rPr lang="en-US" sz="800" i="1" dirty="0">
                <a:solidFill>
                  <a:schemeClr val="bg2"/>
                </a:solidFill>
                <a:cs typeface="Arial" panose="020B0604020202020204" pitchFamily="34" charset="0"/>
              </a:rPr>
              <a:t> J Med. </a:t>
            </a:r>
            <a:r>
              <a:rPr lang="en-US" sz="800" dirty="0">
                <a:solidFill>
                  <a:schemeClr val="bg2"/>
                </a:solidFill>
                <a:cs typeface="Arial" panose="020B0604020202020204" pitchFamily="34" charset="0"/>
              </a:rPr>
              <a:t>2019;381:121–31. ARSI, androgen receptor signaling inhibitor; BCR, biochemical recurrence; PSA, prostate-specific antigen</a:t>
            </a:r>
            <a:r>
              <a:rPr lang="en-US" sz="800" dirty="0">
                <a:solidFill>
                  <a:schemeClr val="bg2"/>
                </a:solidFill>
              </a:rPr>
              <a:t>. </a:t>
            </a:r>
          </a:p>
        </p:txBody>
      </p:sp>
      <p:sp>
        <p:nvSpPr>
          <p:cNvPr id="21" name="TextBox 20">
            <a:extLst>
              <a:ext uri="{FF2B5EF4-FFF2-40B4-BE49-F238E27FC236}">
                <a16:creationId xmlns:a16="http://schemas.microsoft.com/office/drawing/2014/main" id="{CC2D4E3E-26E5-997C-5B99-B6400B9F62B4}"/>
              </a:ext>
            </a:extLst>
          </p:cNvPr>
          <p:cNvSpPr txBox="1"/>
          <p:nvPr/>
        </p:nvSpPr>
        <p:spPr>
          <a:xfrm>
            <a:off x="261938" y="5120309"/>
            <a:ext cx="11666537" cy="707886"/>
          </a:xfrm>
          <a:prstGeom prst="rect">
            <a:avLst/>
          </a:prstGeom>
          <a:solidFill>
            <a:schemeClr val="accent4"/>
          </a:solidFill>
        </p:spPr>
        <p:txBody>
          <a:bodyPr wrap="square" rtlCol="0">
            <a:spAutoFit/>
          </a:bodyPr>
          <a:lstStyle/>
          <a:p>
            <a:pPr algn="ctr"/>
            <a:r>
              <a:rPr lang="en-US" sz="2000" dirty="0"/>
              <a:t>The objective of EMBARK was to evaluate enzalutamide in combination with leuprolide acetate </a:t>
            </a:r>
            <a:br>
              <a:rPr lang="en-US" sz="2000" dirty="0"/>
            </a:br>
            <a:r>
              <a:rPr lang="en-US" sz="2000" dirty="0"/>
              <a:t>and enzalutamide monotherapy in patients with high-risk BCR.</a:t>
            </a:r>
          </a:p>
        </p:txBody>
      </p:sp>
      <p:sp>
        <p:nvSpPr>
          <p:cNvPr id="5" name="TextBox 4">
            <a:extLst>
              <a:ext uri="{FF2B5EF4-FFF2-40B4-BE49-F238E27FC236}">
                <a16:creationId xmlns:a16="http://schemas.microsoft.com/office/drawing/2014/main" id="{E3D77B6F-0420-23B6-6181-35D157F5FA2B}"/>
              </a:ext>
            </a:extLst>
          </p:cNvPr>
          <p:cNvSpPr txBox="1"/>
          <p:nvPr/>
        </p:nvSpPr>
        <p:spPr>
          <a:xfrm>
            <a:off x="9255227" y="6534426"/>
            <a:ext cx="2842713" cy="246221"/>
          </a:xfrm>
          <a:prstGeom prst="rect">
            <a:avLst/>
          </a:prstGeom>
          <a:noFill/>
        </p:spPr>
        <p:txBody>
          <a:bodyPr wrap="square" rtlCol="0">
            <a:spAutoFit/>
          </a:bodyPr>
          <a:lstStyle/>
          <a:p>
            <a:pPr algn="r"/>
            <a:r>
              <a:rPr lang="en-US" sz="1000" i="1" dirty="0">
                <a:solidFill>
                  <a:schemeClr val="bg1"/>
                </a:solidFill>
              </a:rPr>
              <a:t>Shore N et al. AUA 2023;Abstract LBA02-09.</a:t>
            </a:r>
            <a:endParaRPr lang="en-US" sz="1000" dirty="0">
              <a:solidFill>
                <a:schemeClr val="bg1"/>
              </a:solidFill>
              <a:latin typeface="Calibri"/>
            </a:endParaRPr>
          </a:p>
        </p:txBody>
      </p:sp>
    </p:spTree>
    <p:custDataLst>
      <p:tags r:id="rId1"/>
    </p:custDataLst>
    <p:extLst>
      <p:ext uri="{BB962C8B-B14F-4D97-AF65-F5344CB8AC3E}">
        <p14:creationId xmlns:p14="http://schemas.microsoft.com/office/powerpoint/2010/main" val="251400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9A813-D723-9586-5966-927D03A361EA}"/>
              </a:ext>
            </a:extLst>
          </p:cNvPr>
          <p:cNvSpPr>
            <a:spLocks noGrp="1"/>
          </p:cNvSpPr>
          <p:nvPr>
            <p:ph type="title"/>
          </p:nvPr>
        </p:nvSpPr>
        <p:spPr>
          <a:xfrm>
            <a:off x="2774718" y="155415"/>
            <a:ext cx="6580776" cy="930107"/>
          </a:xfrm>
        </p:spPr>
        <p:txBody>
          <a:bodyPr/>
          <a:lstStyle/>
          <a:p>
            <a:r>
              <a:rPr lang="en-US" dirty="0"/>
              <a:t>EMBARK study design</a:t>
            </a:r>
          </a:p>
        </p:txBody>
      </p:sp>
      <p:sp>
        <p:nvSpPr>
          <p:cNvPr id="4" name="object 5">
            <a:extLst>
              <a:ext uri="{FF2B5EF4-FFF2-40B4-BE49-F238E27FC236}">
                <a16:creationId xmlns:a16="http://schemas.microsoft.com/office/drawing/2014/main" id="{AEE15929-CB97-DD7E-73D7-0F9C7E15AEF5}"/>
              </a:ext>
            </a:extLst>
          </p:cNvPr>
          <p:cNvSpPr txBox="1"/>
          <p:nvPr/>
        </p:nvSpPr>
        <p:spPr>
          <a:xfrm>
            <a:off x="261937" y="6071006"/>
            <a:ext cx="11666536" cy="492443"/>
          </a:xfrm>
          <a:prstGeom prst="rect">
            <a:avLst/>
          </a:prstGeom>
        </p:spPr>
        <p:txBody>
          <a:bodyPr vert="horz" wrap="square" lIns="0" tIns="0" rIns="0" bIns="0" rtlCol="0" anchor="b">
            <a:spAutoFit/>
          </a:bodyPr>
          <a:lstStyle/>
          <a:p>
            <a:r>
              <a:rPr lang="en-US" sz="800" baseline="30000" dirty="0" err="1">
                <a:solidFill>
                  <a:schemeClr val="bg2"/>
                </a:solidFill>
                <a:ea typeface="Arial" panose="020B0604020202020204" pitchFamily="34" charset="0"/>
                <a:cs typeface="Arial" panose="020B0604020202020204" pitchFamily="34" charset="0"/>
              </a:rPr>
              <a:t>a</a:t>
            </a:r>
            <a:r>
              <a:rPr lang="en-US" sz="800" dirty="0" err="1">
                <a:solidFill>
                  <a:schemeClr val="bg2"/>
                </a:solidFill>
                <a:effectLst/>
                <a:ea typeface="Arial" panose="020B0604020202020204" pitchFamily="34" charset="0"/>
                <a:cs typeface="Arial" panose="020B0604020202020204" pitchFamily="34" charset="0"/>
              </a:rPr>
              <a:t>Study</a:t>
            </a:r>
            <a:r>
              <a:rPr lang="en-US" sz="800" dirty="0">
                <a:solidFill>
                  <a:schemeClr val="bg2"/>
                </a:solidFill>
                <a:effectLst/>
                <a:ea typeface="Arial" panose="020B0604020202020204" pitchFamily="34" charset="0"/>
                <a:cs typeface="Arial" panose="020B0604020202020204" pitchFamily="34" charset="0"/>
              </a:rPr>
              <a:t> treatment was suspended once at week 37 if PSA was &lt;0.2 ng/mL and restarted when PSA was ≥5.0 ng/mL </a:t>
            </a:r>
            <a:r>
              <a:rPr lang="en-US" sz="800" dirty="0">
                <a:solidFill>
                  <a:schemeClr val="bg2"/>
                </a:solidFill>
                <a:ea typeface="Arial" panose="020B0604020202020204" pitchFamily="34" charset="0"/>
                <a:cs typeface="Arial" panose="020B0604020202020204" pitchFamily="34" charset="0"/>
              </a:rPr>
              <a:t>(</a:t>
            </a:r>
            <a:r>
              <a:rPr lang="en-US" sz="800" dirty="0">
                <a:solidFill>
                  <a:schemeClr val="bg2"/>
                </a:solidFill>
                <a:effectLst/>
                <a:ea typeface="Arial" panose="020B0604020202020204" pitchFamily="34" charset="0"/>
                <a:cs typeface="Arial" panose="020B0604020202020204" pitchFamily="34" charset="0"/>
              </a:rPr>
              <a:t>without prior RP) and </a:t>
            </a:r>
            <a:r>
              <a:rPr lang="en-US" sz="800" dirty="0">
                <a:solidFill>
                  <a:schemeClr val="bg2"/>
                </a:solidFill>
                <a:ea typeface="Arial" panose="020B0604020202020204" pitchFamily="34" charset="0"/>
                <a:cs typeface="Arial" panose="020B0604020202020204" pitchFamily="34" charset="0"/>
              </a:rPr>
              <a:t>≥</a:t>
            </a:r>
            <a:r>
              <a:rPr lang="en-US" sz="800" dirty="0">
                <a:solidFill>
                  <a:schemeClr val="bg2"/>
                </a:solidFill>
                <a:effectLst/>
                <a:ea typeface="Arial" panose="020B0604020202020204" pitchFamily="34" charset="0"/>
                <a:cs typeface="Arial" panose="020B0604020202020204" pitchFamily="34" charset="0"/>
              </a:rPr>
              <a:t>2 ng/mL </a:t>
            </a:r>
            <a:r>
              <a:rPr lang="en-US" sz="800" dirty="0">
                <a:solidFill>
                  <a:schemeClr val="bg2"/>
                </a:solidFill>
                <a:ea typeface="Arial" panose="020B0604020202020204" pitchFamily="34" charset="0"/>
                <a:cs typeface="Arial" panose="020B0604020202020204" pitchFamily="34" charset="0"/>
              </a:rPr>
              <a:t>(</a:t>
            </a:r>
            <a:r>
              <a:rPr lang="en-US" sz="800" dirty="0">
                <a:solidFill>
                  <a:schemeClr val="bg2"/>
                </a:solidFill>
                <a:effectLst/>
                <a:ea typeface="Arial" panose="020B0604020202020204" pitchFamily="34" charset="0"/>
                <a:cs typeface="Arial" panose="020B0604020202020204" pitchFamily="34" charset="0"/>
              </a:rPr>
              <a:t>prior RP). </a:t>
            </a:r>
            <a:r>
              <a:rPr lang="en-US" sz="800" baseline="30000" dirty="0" err="1">
                <a:solidFill>
                  <a:schemeClr val="bg2"/>
                </a:solidFill>
                <a:effectLst/>
                <a:ea typeface="Arial" panose="020B0604020202020204" pitchFamily="34" charset="0"/>
                <a:cs typeface="Arial" panose="020B0604020202020204" pitchFamily="34" charset="0"/>
              </a:rPr>
              <a:t>b</a:t>
            </a:r>
            <a:r>
              <a:rPr lang="en-US" sz="800" dirty="0" err="1">
                <a:solidFill>
                  <a:schemeClr val="bg2"/>
                </a:solidFill>
                <a:effectLst/>
                <a:ea typeface="Arial" panose="020B0604020202020204" pitchFamily="34" charset="0"/>
                <a:cs typeface="Arial" panose="020B0604020202020204" pitchFamily="34" charset="0"/>
              </a:rPr>
              <a:t>Intent</a:t>
            </a:r>
            <a:r>
              <a:rPr lang="en-US" sz="800" dirty="0">
                <a:solidFill>
                  <a:schemeClr val="bg2"/>
                </a:solidFill>
                <a:effectLst/>
                <a:ea typeface="Arial" panose="020B0604020202020204" pitchFamily="34" charset="0"/>
                <a:cs typeface="Arial" panose="020B0604020202020204" pitchFamily="34" charset="0"/>
              </a:rPr>
              <a:t>-to-treat population. </a:t>
            </a:r>
            <a:r>
              <a:rPr lang="en-US" sz="800" baseline="30000" dirty="0" err="1">
                <a:solidFill>
                  <a:schemeClr val="bg2"/>
                </a:solidFill>
                <a:effectLst/>
                <a:ea typeface="Arial" panose="020B0604020202020204" pitchFamily="34" charset="0"/>
                <a:cs typeface="Arial" panose="020B0604020202020204" pitchFamily="34" charset="0"/>
              </a:rPr>
              <a:t>c</a:t>
            </a:r>
            <a:r>
              <a:rPr lang="en-US" sz="800" dirty="0" err="1">
                <a:solidFill>
                  <a:schemeClr val="bg2"/>
                </a:solidFill>
                <a:effectLst/>
                <a:ea typeface="Arial" panose="020B0604020202020204" pitchFamily="34" charset="0"/>
                <a:cs typeface="Arial" panose="020B0604020202020204" pitchFamily="34" charset="0"/>
              </a:rPr>
              <a:t>Primary</a:t>
            </a:r>
            <a:r>
              <a:rPr lang="en-US" sz="800" dirty="0">
                <a:solidFill>
                  <a:schemeClr val="bg2"/>
                </a:solidFill>
                <a:effectLst/>
                <a:ea typeface="Arial" panose="020B0604020202020204" pitchFamily="34" charset="0"/>
                <a:cs typeface="Arial" panose="020B0604020202020204" pitchFamily="34" charset="0"/>
              </a:rPr>
              <a:t> endpoint and key secondary endpoints for enzalutamide combination and enzalutamide monotherapy are alpha-protected. </a:t>
            </a:r>
            <a:r>
              <a:rPr lang="en-US" sz="800" i="1" dirty="0">
                <a:solidFill>
                  <a:schemeClr val="bg2"/>
                </a:solidFill>
                <a:effectLst/>
                <a:ea typeface="Arial" panose="020B0604020202020204" pitchFamily="34" charset="0"/>
                <a:cs typeface="Arial" panose="020B0604020202020204" pitchFamily="34" charset="0"/>
              </a:rPr>
              <a:t>P</a:t>
            </a:r>
            <a:r>
              <a:rPr lang="en-US" sz="800" i="1" dirty="0">
                <a:solidFill>
                  <a:schemeClr val="bg2"/>
                </a:solidFill>
                <a:ea typeface="Arial" panose="020B0604020202020204" pitchFamily="34" charset="0"/>
                <a:cs typeface="Arial" panose="020B0604020202020204" pitchFamily="34" charset="0"/>
              </a:rPr>
              <a:t>-</a:t>
            </a:r>
            <a:r>
              <a:rPr lang="en-US" sz="800" dirty="0">
                <a:solidFill>
                  <a:schemeClr val="bg2"/>
                </a:solidFill>
                <a:effectLst/>
                <a:ea typeface="Arial" panose="020B0604020202020204" pitchFamily="34" charset="0"/>
                <a:cs typeface="Arial" panose="020B0604020202020204" pitchFamily="34" charset="0"/>
              </a:rPr>
              <a:t>value to determine significance for OS of combination and monotherapy treatment comparisons was dependent on outcomes of primary endpoint and key secondary endpoints. </a:t>
            </a:r>
            <a:r>
              <a:rPr lang="en-US" sz="800" baseline="30000" dirty="0" err="1">
                <a:solidFill>
                  <a:schemeClr val="bg2"/>
                </a:solidFill>
                <a:effectLst/>
                <a:ea typeface="Arial" panose="020B0604020202020204" pitchFamily="34" charset="0"/>
                <a:cs typeface="Arial" panose="020B0604020202020204" pitchFamily="34" charset="0"/>
              </a:rPr>
              <a:t>d</a:t>
            </a:r>
            <a:r>
              <a:rPr lang="en-US" sz="800" dirty="0" err="1">
                <a:solidFill>
                  <a:schemeClr val="bg2"/>
                </a:solidFill>
                <a:effectLst/>
                <a:ea typeface="Arial" panose="020B0604020202020204" pitchFamily="34" charset="0"/>
                <a:cs typeface="Arial" panose="020B0604020202020204" pitchFamily="34" charset="0"/>
              </a:rPr>
              <a:t>Safety</a:t>
            </a:r>
            <a:r>
              <a:rPr lang="en-US" sz="800" dirty="0">
                <a:solidFill>
                  <a:schemeClr val="bg2"/>
                </a:solidFill>
                <a:effectLst/>
                <a:ea typeface="Arial" panose="020B0604020202020204" pitchFamily="34" charset="0"/>
                <a:cs typeface="Arial" panose="020B0604020202020204" pitchFamily="34" charset="0"/>
              </a:rPr>
              <a:t> population. </a:t>
            </a:r>
            <a:r>
              <a:rPr lang="en-US" sz="800" dirty="0">
                <a:solidFill>
                  <a:schemeClr val="bg2"/>
                </a:solidFill>
              </a:rPr>
              <a:t>BICR, blinded independent central review; CT, computed tomography; d, day; EBRT, external beam radiotherapy; IM, intramuscular; MFS, metastasis-free survival; mo, month; MRI, magnetic resonance imaging; OS, overall survival; PSA, prostate-specific antigen; PSADT, PSA doubling time; q, every; R, randomization; RP, radical prostatectomy; w, weeks.</a:t>
            </a:r>
          </a:p>
        </p:txBody>
      </p:sp>
      <p:sp>
        <p:nvSpPr>
          <p:cNvPr id="60" name="Content Placeholder 2">
            <a:extLst>
              <a:ext uri="{FF2B5EF4-FFF2-40B4-BE49-F238E27FC236}">
                <a16:creationId xmlns:a16="http://schemas.microsoft.com/office/drawing/2014/main" id="{CD4E15BC-D793-986F-5B69-590CC2CD46FA}"/>
              </a:ext>
            </a:extLst>
          </p:cNvPr>
          <p:cNvSpPr txBox="1">
            <a:spLocks/>
          </p:cNvSpPr>
          <p:nvPr/>
        </p:nvSpPr>
        <p:spPr>
          <a:xfrm>
            <a:off x="9386458" y="2998758"/>
            <a:ext cx="2542422" cy="2323713"/>
          </a:xfrm>
          <a:prstGeom prst="rect">
            <a:avLst/>
          </a:prstGeom>
          <a:solidFill>
            <a:schemeClr val="accent4"/>
          </a:solidFill>
          <a:ln w="6350" cap="flat" cmpd="sng" algn="ctr">
            <a:noFill/>
            <a:prstDash val="solid"/>
            <a:miter lim="800000"/>
          </a:ln>
          <a:effectLst/>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fontAlgn="ctr">
              <a:lnSpc>
                <a:spcPct val="100000"/>
              </a:lnSpc>
              <a:spcBef>
                <a:spcPts val="0"/>
              </a:spcBef>
              <a:spcAft>
                <a:spcPts val="300"/>
              </a:spcAft>
              <a:buNone/>
              <a:defRPr/>
            </a:pPr>
            <a:r>
              <a:rPr kumimoji="0" lang="en-US" sz="1300" b="1" i="0" u="none" strike="noStrike" kern="1200" cap="none" spc="0" normalizeH="0" baseline="0" noProof="0" dirty="0">
                <a:ln>
                  <a:noFill/>
                </a:ln>
                <a:solidFill>
                  <a:schemeClr val="tx1"/>
                </a:solidFill>
                <a:effectLst/>
                <a:uLnTx/>
                <a:uFillTx/>
                <a:ea typeface="Arial" panose="020B0604020202020204" pitchFamily="34" charset="0"/>
                <a:cs typeface="Arial" panose="020B0604020202020204" pitchFamily="34" charset="0"/>
              </a:rPr>
              <a:t>Key secondary </a:t>
            </a:r>
            <a:r>
              <a:rPr kumimoji="0" lang="en-US" sz="1300" b="1" i="0" u="none" strike="noStrike" kern="1200" cap="none" spc="0" normalizeH="0" baseline="0" noProof="0" dirty="0" err="1">
                <a:ln>
                  <a:noFill/>
                </a:ln>
                <a:solidFill>
                  <a:schemeClr val="tx1"/>
                </a:solidFill>
                <a:effectLst/>
                <a:uLnTx/>
                <a:uFillTx/>
                <a:ea typeface="Arial" panose="020B0604020202020204" pitchFamily="34" charset="0"/>
                <a:cs typeface="Arial" panose="020B0604020202020204" pitchFamily="34" charset="0"/>
              </a:rPr>
              <a:t>endpoints</a:t>
            </a:r>
            <a:r>
              <a:rPr kumimoji="0" lang="en-US" sz="1300" b="0" i="0" u="none" strike="noStrike" kern="1200" cap="none" spc="0" normalizeH="0" baseline="30000" noProof="0" dirty="0" err="1">
                <a:ln>
                  <a:noFill/>
                </a:ln>
                <a:solidFill>
                  <a:schemeClr val="tx1"/>
                </a:solidFill>
                <a:effectLst/>
                <a:uLnTx/>
                <a:uFillTx/>
                <a:ea typeface="Arial" panose="020B0604020202020204" pitchFamily="34" charset="0"/>
                <a:cs typeface="Arial" panose="020B0604020202020204" pitchFamily="34" charset="0"/>
              </a:rPr>
              <a:t>b,c</a:t>
            </a:r>
            <a:r>
              <a:rPr kumimoji="0" lang="en-US" sz="1300" b="1" i="0" u="none" strike="noStrike" kern="1200" cap="none" spc="0" normalizeH="0" baseline="0" noProof="0" dirty="0">
                <a:ln>
                  <a:noFill/>
                </a:ln>
                <a:solidFill>
                  <a:schemeClr val="tx1"/>
                </a:solidFill>
                <a:effectLst/>
                <a:uLnTx/>
                <a:uFillTx/>
                <a:ea typeface="Arial" panose="020B0604020202020204" pitchFamily="34" charset="0"/>
                <a:cs typeface="Arial" panose="020B0604020202020204" pitchFamily="34" charset="0"/>
              </a:rPr>
              <a:t>:</a:t>
            </a:r>
            <a:r>
              <a:rPr kumimoji="0" lang="en-US" sz="1300" b="0" i="0" u="none" strike="noStrike" kern="1200" cap="none" spc="0" normalizeH="0" baseline="0" noProof="0" dirty="0">
                <a:ln>
                  <a:noFill/>
                </a:ln>
                <a:solidFill>
                  <a:schemeClr val="tx1"/>
                </a:solidFill>
                <a:effectLst/>
                <a:uLnTx/>
                <a:uFillTx/>
                <a:ea typeface="Arial" panose="020B0604020202020204" pitchFamily="34" charset="0"/>
                <a:cs typeface="Arial" panose="020B0604020202020204" pitchFamily="34" charset="0"/>
              </a:rPr>
              <a:t> </a:t>
            </a:r>
          </a:p>
          <a:p>
            <a:pPr marL="130175" marR="0" lvl="2" indent="-130175"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tab pos="457200" algn="l"/>
              </a:tabLst>
              <a:defRPr/>
            </a:pPr>
            <a:r>
              <a:rPr kumimoji="0" lang="en-US" sz="1300" b="0" i="0" u="none" strike="noStrike" kern="1200" cap="none" spc="0" normalizeH="0" baseline="0" noProof="0" dirty="0">
                <a:ln>
                  <a:noFill/>
                </a:ln>
                <a:solidFill>
                  <a:schemeClr val="tx1"/>
                </a:solidFill>
                <a:effectLst/>
                <a:uLnTx/>
                <a:uFillTx/>
                <a:ea typeface="Arial" panose="020B0604020202020204" pitchFamily="34" charset="0"/>
                <a:cs typeface="Arial" panose="020B0604020202020204" pitchFamily="34" charset="0"/>
              </a:rPr>
              <a:t>MFS by BICR, enzalutamide monotherapy vs. </a:t>
            </a:r>
            <a:r>
              <a:rPr lang="en-US" sz="1300" dirty="0">
                <a:solidFill>
                  <a:schemeClr val="tx1"/>
                </a:solidFill>
                <a:ea typeface="Arial" panose="020B0604020202020204" pitchFamily="34" charset="0"/>
                <a:cs typeface="Arial" panose="020B0604020202020204" pitchFamily="34" charset="0"/>
              </a:rPr>
              <a:t>leuprolide acetate alone</a:t>
            </a:r>
            <a:endParaRPr kumimoji="0" lang="en-US" sz="1300" b="0" i="0" u="none" strike="noStrike" kern="1200" cap="none" spc="0" normalizeH="0" baseline="0" noProof="0" dirty="0">
              <a:ln>
                <a:noFill/>
              </a:ln>
              <a:solidFill>
                <a:schemeClr val="tx1"/>
              </a:solidFill>
              <a:effectLst/>
              <a:uLnTx/>
              <a:uFillTx/>
              <a:ea typeface="Arial" panose="020B0604020202020204" pitchFamily="34" charset="0"/>
              <a:cs typeface="Arial" panose="020B0604020202020204" pitchFamily="34" charset="0"/>
            </a:endParaRPr>
          </a:p>
          <a:p>
            <a:pPr marL="130175" marR="0" lvl="2" indent="-130175"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tab pos="457200" algn="l"/>
              </a:tabLst>
              <a:defRPr/>
            </a:pPr>
            <a:r>
              <a:rPr kumimoji="0" lang="en-US" sz="1300" b="0" i="0" u="none" strike="noStrike" kern="1200" cap="none" spc="0" normalizeH="0" baseline="0" noProof="0" dirty="0">
                <a:ln>
                  <a:noFill/>
                </a:ln>
                <a:solidFill>
                  <a:schemeClr val="tx1"/>
                </a:solidFill>
                <a:effectLst/>
                <a:uLnTx/>
                <a:uFillTx/>
                <a:ea typeface="Arial" panose="020B0604020202020204" pitchFamily="34" charset="0"/>
                <a:cs typeface="Arial" panose="020B0604020202020204" pitchFamily="34" charset="0"/>
              </a:rPr>
              <a:t>Time to PSA progression</a:t>
            </a:r>
          </a:p>
          <a:p>
            <a:pPr marL="130175" marR="0" lvl="2" indent="-130175"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tab pos="457200" algn="l"/>
              </a:tabLst>
              <a:defRPr/>
            </a:pPr>
            <a:r>
              <a:rPr kumimoji="0" lang="en-US" sz="1300" b="0" i="0" u="none" strike="noStrike" kern="1200" cap="none" spc="0" normalizeH="0" baseline="0" noProof="0" dirty="0">
                <a:ln>
                  <a:noFill/>
                </a:ln>
                <a:solidFill>
                  <a:schemeClr val="tx1"/>
                </a:solidFill>
                <a:effectLst/>
                <a:uLnTx/>
                <a:uFillTx/>
                <a:ea typeface="Arial" panose="020B0604020202020204" pitchFamily="34" charset="0"/>
                <a:cs typeface="Arial" panose="020B0604020202020204" pitchFamily="34" charset="0"/>
              </a:rPr>
              <a:t>Time to first use of new antineoplastic therapy</a:t>
            </a:r>
          </a:p>
          <a:p>
            <a:pPr marL="130175" marR="0" lvl="2" indent="-130175"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tab pos="457200" algn="l"/>
              </a:tabLst>
              <a:defRPr/>
            </a:pPr>
            <a:r>
              <a:rPr kumimoji="0" lang="en-US" sz="1300" b="0" i="0" u="none" strike="noStrike" kern="1200" cap="none" spc="0" normalizeH="0" baseline="0" noProof="0" dirty="0" err="1">
                <a:ln>
                  <a:noFill/>
                </a:ln>
                <a:solidFill>
                  <a:schemeClr val="tx1"/>
                </a:solidFill>
                <a:effectLst/>
                <a:uLnTx/>
                <a:uFillTx/>
                <a:ea typeface="Arial" panose="020B0604020202020204" pitchFamily="34" charset="0"/>
                <a:cs typeface="Arial" panose="020B0604020202020204" pitchFamily="34" charset="0"/>
              </a:rPr>
              <a:t>OS</a:t>
            </a:r>
            <a:r>
              <a:rPr kumimoji="0" lang="en-US" sz="1300" b="0" i="0" u="none" strike="noStrike" kern="1200" cap="none" spc="0" normalizeH="0" baseline="30000" noProof="0" dirty="0" err="1">
                <a:ln>
                  <a:noFill/>
                </a:ln>
                <a:solidFill>
                  <a:schemeClr val="tx1"/>
                </a:solidFill>
                <a:effectLst/>
                <a:uLnTx/>
                <a:uFillTx/>
                <a:ea typeface="Arial" panose="020B0604020202020204" pitchFamily="34" charset="0"/>
                <a:cs typeface="Arial" panose="020B0604020202020204" pitchFamily="34" charset="0"/>
              </a:rPr>
              <a:t>c</a:t>
            </a:r>
            <a:endParaRPr kumimoji="0" lang="en-US" sz="1300" b="0" i="0" u="none" strike="noStrike" kern="1200" cap="none" spc="0" normalizeH="0" baseline="30000" noProof="0" dirty="0">
              <a:ln>
                <a:noFill/>
              </a:ln>
              <a:solidFill>
                <a:schemeClr val="tx1"/>
              </a:solidFill>
              <a:effectLst/>
              <a:uLnTx/>
              <a:uFillTx/>
              <a:ea typeface="Arial" panose="020B0604020202020204" pitchFamily="34" charset="0"/>
              <a:cs typeface="Arial" panose="020B0604020202020204" pitchFamily="34" charset="0"/>
            </a:endParaRPr>
          </a:p>
          <a:p>
            <a:pPr marL="0" marR="0" lvl="2" indent="0" algn="l" defTabSz="914400" rtl="0" eaLnBrk="1" fontAlgn="auto" latinLnBrk="0" hangingPunct="1">
              <a:lnSpc>
                <a:spcPct val="100000"/>
              </a:lnSpc>
              <a:spcBef>
                <a:spcPts val="0"/>
              </a:spcBef>
              <a:spcAft>
                <a:spcPts val="300"/>
              </a:spcAft>
              <a:buClr>
                <a:schemeClr val="tx1"/>
              </a:buClr>
              <a:buSzTx/>
              <a:buNone/>
              <a:tabLst>
                <a:tab pos="457200" algn="l"/>
              </a:tabLst>
              <a:defRPr/>
            </a:pPr>
            <a:r>
              <a:rPr kumimoji="0" lang="en-US" sz="1300" b="1" i="0" u="none" strike="noStrike" kern="1200" cap="none" spc="0" normalizeH="0" baseline="0" noProof="0" dirty="0">
                <a:ln>
                  <a:noFill/>
                </a:ln>
                <a:solidFill>
                  <a:schemeClr val="tx1"/>
                </a:solidFill>
                <a:effectLst/>
                <a:uLnTx/>
                <a:uFillTx/>
                <a:ea typeface="Arial" panose="020B0604020202020204" pitchFamily="34" charset="0"/>
                <a:cs typeface="Arial" panose="020B0604020202020204" pitchFamily="34" charset="0"/>
              </a:rPr>
              <a:t>Other secondary endpoints:</a:t>
            </a:r>
            <a:endParaRPr kumimoji="0" lang="en-US" sz="1300" b="0" i="0" u="none" strike="noStrike" kern="1200" cap="none" spc="0" normalizeH="0" baseline="0" noProof="0" dirty="0">
              <a:ln>
                <a:noFill/>
              </a:ln>
              <a:solidFill>
                <a:schemeClr val="tx1"/>
              </a:solidFill>
              <a:effectLst/>
              <a:uLnTx/>
              <a:uFillTx/>
              <a:ea typeface="Arial" panose="020B0604020202020204" pitchFamily="34" charset="0"/>
              <a:cs typeface="Arial" panose="020B0604020202020204" pitchFamily="34" charset="0"/>
            </a:endParaRPr>
          </a:p>
          <a:p>
            <a:pPr marL="130175" marR="0" lvl="2" indent="-130175" algn="l" defTabSz="914400" rtl="0" eaLnBrk="1" fontAlgn="auto" latinLnBrk="0" hangingPunct="1">
              <a:lnSpc>
                <a:spcPct val="100000"/>
              </a:lnSpc>
              <a:spcBef>
                <a:spcPts val="0"/>
              </a:spcBef>
              <a:spcAft>
                <a:spcPts val="300"/>
              </a:spcAft>
              <a:buClr>
                <a:srgbClr val="092640"/>
              </a:buClr>
              <a:buSzTx/>
              <a:buFont typeface="Arial" panose="020B0604020202020204" pitchFamily="34" charset="0"/>
              <a:buChar char="•"/>
              <a:tabLst>
                <a:tab pos="457200" algn="l"/>
              </a:tabLst>
              <a:defRPr/>
            </a:pPr>
            <a:r>
              <a:rPr kumimoji="0" lang="en-US" sz="1300" b="0" i="0" u="none" strike="noStrike" kern="1200" cap="none" spc="0" normalizeH="0" baseline="0" noProof="0" dirty="0" err="1">
                <a:ln>
                  <a:noFill/>
                </a:ln>
                <a:solidFill>
                  <a:schemeClr val="tx1"/>
                </a:solidFill>
                <a:effectLst/>
                <a:uLnTx/>
                <a:uFillTx/>
                <a:latin typeface="Arial" panose="020B0604020202020204"/>
                <a:ea typeface="Arial" panose="020B0604020202020204" pitchFamily="34" charset="0"/>
                <a:cs typeface="Arial" panose="020B0604020202020204" pitchFamily="34" charset="0"/>
              </a:rPr>
              <a:t>Safety</a:t>
            </a:r>
            <a:r>
              <a:rPr kumimoji="0" lang="en-US" sz="1300" b="0" i="0" u="none" strike="noStrike" kern="1200" cap="none" spc="0" normalizeH="0" baseline="30000" noProof="0" dirty="0" err="1">
                <a:ln>
                  <a:noFill/>
                </a:ln>
                <a:solidFill>
                  <a:schemeClr val="tx1"/>
                </a:solidFill>
                <a:effectLst/>
                <a:uLnTx/>
                <a:uFillTx/>
                <a:latin typeface="Arial" panose="020B0604020202020204"/>
                <a:ea typeface="Arial" panose="020B0604020202020204" pitchFamily="34" charset="0"/>
                <a:cs typeface="Arial" panose="020B0604020202020204" pitchFamily="34" charset="0"/>
              </a:rPr>
              <a:t>d</a:t>
            </a:r>
            <a:endParaRPr kumimoji="0" lang="en-US" sz="1300" b="0" i="0" u="none" strike="noStrike" kern="1200" cap="none" spc="0" normalizeH="0" baseline="30000" noProof="0" dirty="0">
              <a:ln>
                <a:noFill/>
              </a:ln>
              <a:solidFill>
                <a:schemeClr val="tx1"/>
              </a:solidFill>
              <a:effectLst/>
              <a:uLnTx/>
              <a:uFillTx/>
              <a:ea typeface="Arial" panose="020B0604020202020204" pitchFamily="34" charset="0"/>
              <a:cs typeface="Arial" panose="020B0604020202020204" pitchFamily="34" charset="0"/>
            </a:endParaRPr>
          </a:p>
        </p:txBody>
      </p:sp>
      <p:sp>
        <p:nvSpPr>
          <p:cNvPr id="61" name="Text Box 10">
            <a:extLst>
              <a:ext uri="{FF2B5EF4-FFF2-40B4-BE49-F238E27FC236}">
                <a16:creationId xmlns:a16="http://schemas.microsoft.com/office/drawing/2014/main" id="{B4890A0C-81B1-6A43-4111-9DAC20E1797D}"/>
              </a:ext>
            </a:extLst>
          </p:cNvPr>
          <p:cNvSpPr txBox="1">
            <a:spLocks noChangeArrowheads="1"/>
          </p:cNvSpPr>
          <p:nvPr/>
        </p:nvSpPr>
        <p:spPr bwMode="auto">
          <a:xfrm>
            <a:off x="3429808" y="3933245"/>
            <a:ext cx="805127" cy="261610"/>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en-US" sz="1100" b="1" dirty="0">
                <a:solidFill>
                  <a:schemeClr val="bg2"/>
                </a:solidFill>
                <a:ea typeface="Arial" panose="020B0604020202020204" pitchFamily="34" charset="0"/>
                <a:cs typeface="Arial" panose="020B0604020202020204" pitchFamily="34" charset="0"/>
              </a:rPr>
              <a:t>N = 1068</a:t>
            </a:r>
          </a:p>
        </p:txBody>
      </p:sp>
      <p:sp>
        <p:nvSpPr>
          <p:cNvPr id="62" name="Text Box 7">
            <a:extLst>
              <a:ext uri="{FF2B5EF4-FFF2-40B4-BE49-F238E27FC236}">
                <a16:creationId xmlns:a16="http://schemas.microsoft.com/office/drawing/2014/main" id="{CC989676-7236-4C43-4E67-9676D24C58C1}"/>
              </a:ext>
            </a:extLst>
          </p:cNvPr>
          <p:cNvSpPr txBox="1">
            <a:spLocks noChangeArrowheads="1"/>
          </p:cNvSpPr>
          <p:nvPr/>
        </p:nvSpPr>
        <p:spPr bwMode="blackWhite">
          <a:xfrm>
            <a:off x="267498" y="1804929"/>
            <a:ext cx="2907042" cy="3641639"/>
          </a:xfrm>
          <a:prstGeom prst="rect">
            <a:avLst/>
          </a:prstGeom>
          <a:solidFill>
            <a:schemeClr val="accent4"/>
          </a:solidFill>
          <a:ln w="0" algn="ctr">
            <a:solidFill>
              <a:srgbClr val="FFC000">
                <a:lumMod val="20000"/>
                <a:lumOff val="80000"/>
              </a:srgbClr>
            </a:solidFill>
            <a:miter lim="800000"/>
            <a:headEnd/>
            <a:tailEnd/>
          </a:ln>
        </p:spPr>
        <p:txBody>
          <a:bodyPr lIns="45720" tIns="46800" rIns="45720" bIns="46800" anchor="ctr">
            <a:spAutoFit/>
          </a:bodyPr>
          <a:lstStyle/>
          <a:p>
            <a:pPr marL="0" marR="0" lvl="2" indent="0" defTabSz="457200" eaLnBrk="1" fontAlgn="base" latinLnBrk="0" hangingPunct="1">
              <a:lnSpc>
                <a:spcPct val="100000"/>
              </a:lnSpc>
              <a:spcBef>
                <a:spcPts val="300"/>
              </a:spcBef>
              <a:buClr>
                <a:srgbClr val="4D8EAA"/>
              </a:buClr>
              <a:buSzTx/>
              <a:buFontTx/>
              <a:buNone/>
              <a:tabLst/>
              <a:defRPr/>
            </a:pPr>
            <a:r>
              <a:rPr kumimoji="0" lang="en-US" sz="1300" b="1" i="0" u="none" strike="noStrike" kern="0" cap="none" spc="0" normalizeH="0" baseline="0" noProof="0" dirty="0">
                <a:ln>
                  <a:noFill/>
                </a:ln>
                <a:effectLst/>
                <a:uLnTx/>
                <a:uFillTx/>
                <a:ea typeface="Arial" panose="020B0604020202020204" pitchFamily="34" charset="0"/>
                <a:cs typeface="Arial" panose="020B0604020202020204" pitchFamily="34" charset="0"/>
              </a:rPr>
              <a:t>Patient population:</a:t>
            </a:r>
          </a:p>
          <a:p>
            <a:pPr marL="130175" marR="0" lvl="2" indent="-130175" defTabSz="457200" eaLnBrk="1" fontAlgn="auto" latinLnBrk="0" hangingPunct="1">
              <a:lnSpc>
                <a:spcPct val="100000"/>
              </a:lnSpc>
              <a:spcBef>
                <a:spcPts val="300"/>
              </a:spcBef>
              <a:buClr>
                <a:schemeClr val="tx1"/>
              </a:buClr>
              <a:buSzTx/>
              <a:buFont typeface="Arial" panose="020B0604020202020204" pitchFamily="34" charset="0"/>
              <a:buChar char="•"/>
              <a:tabLst/>
              <a:defRPr/>
            </a:pPr>
            <a:r>
              <a:rPr kumimoji="0" lang="en-US" sz="1300" b="0" i="0" u="none" strike="noStrike" kern="0" cap="none" spc="0" normalizeH="0" baseline="0" noProof="0" dirty="0">
                <a:ln>
                  <a:noFill/>
                </a:ln>
                <a:effectLst/>
                <a:uLnTx/>
                <a:uFillTx/>
                <a:ea typeface="Arial" panose="020B0604020202020204" pitchFamily="34" charset="0"/>
                <a:cs typeface="Arial" panose="020B0604020202020204" pitchFamily="34" charset="0"/>
              </a:rPr>
              <a:t>Screening PSA ≥</a:t>
            </a:r>
            <a:r>
              <a:rPr kumimoji="0" lang="en-US" sz="1300" b="0" i="0" u="none" strike="noStrike" kern="0" cap="none" spc="0" normalizeH="0" baseline="0" noProof="0" dirty="0">
                <a:ln>
                  <a:noFill/>
                </a:ln>
                <a:effectLst/>
                <a:uLnTx/>
                <a:uFillTx/>
                <a:cs typeface="Arial" panose="020B0604020202020204" pitchFamily="34" charset="0"/>
              </a:rPr>
              <a:t>1 ng/mL after RP and at least 2 ng/mL above the nadir for primary EBRT</a:t>
            </a:r>
          </a:p>
          <a:p>
            <a:pPr marL="130175" marR="0" lvl="2" indent="-130175" defTabSz="457200" eaLnBrk="1" fontAlgn="auto" latinLnBrk="0" hangingPunct="1">
              <a:lnSpc>
                <a:spcPct val="100000"/>
              </a:lnSpc>
              <a:spcBef>
                <a:spcPts val="300"/>
              </a:spcBef>
              <a:buClr>
                <a:schemeClr val="tx1"/>
              </a:buClr>
              <a:buSzTx/>
              <a:buFont typeface="Arial" panose="020B0604020202020204" pitchFamily="34" charset="0"/>
              <a:buChar char="•"/>
              <a:tabLst/>
              <a:defRPr/>
            </a:pPr>
            <a:r>
              <a:rPr kumimoji="0" lang="en-US" sz="1300" b="0" i="0" u="none" strike="noStrike" kern="0" cap="none" spc="0" normalizeH="0" baseline="0" noProof="0" dirty="0">
                <a:ln>
                  <a:noFill/>
                </a:ln>
                <a:effectLst/>
                <a:uLnTx/>
                <a:uFillTx/>
                <a:ea typeface="Arial" panose="020B0604020202020204" pitchFamily="34" charset="0"/>
                <a:cs typeface="Arial" panose="020B0604020202020204" pitchFamily="34" charset="0"/>
              </a:rPr>
              <a:t>PSADT ≤9 mo</a:t>
            </a:r>
          </a:p>
          <a:p>
            <a:pPr marL="130175" marR="0" lvl="2" indent="-130175" defTabSz="457200" eaLnBrk="1" fontAlgn="base" latinLnBrk="0" hangingPunct="1">
              <a:lnSpc>
                <a:spcPct val="100000"/>
              </a:lnSpc>
              <a:spcBef>
                <a:spcPts val="300"/>
              </a:spcBef>
              <a:buClr>
                <a:schemeClr val="tx1"/>
              </a:buClr>
              <a:buSzTx/>
              <a:buFont typeface="Arial" panose="020B0604020202020204" pitchFamily="34" charset="0"/>
              <a:buChar char="•"/>
              <a:tabLst/>
              <a:defRPr/>
            </a:pPr>
            <a:r>
              <a:rPr kumimoji="0" lang="en-US" sz="1300" b="0" i="0" u="none" strike="noStrike" kern="0" cap="none" spc="0" normalizeH="0" baseline="0" noProof="0" dirty="0">
                <a:ln>
                  <a:noFill/>
                </a:ln>
                <a:effectLst/>
                <a:uLnTx/>
                <a:uFillTx/>
                <a:ea typeface="Arial" panose="020B0604020202020204" pitchFamily="34" charset="0"/>
                <a:cs typeface="Arial" panose="020B0604020202020204" pitchFamily="34" charset="0"/>
              </a:rPr>
              <a:t>No metastases on bone scan or CT/MRI per central read</a:t>
            </a:r>
          </a:p>
          <a:p>
            <a:pPr marL="130175" marR="0" lvl="2" indent="-130175" defTabSz="457200" eaLnBrk="1" fontAlgn="base" latinLnBrk="0" hangingPunct="1">
              <a:lnSpc>
                <a:spcPct val="100000"/>
              </a:lnSpc>
              <a:spcBef>
                <a:spcPts val="300"/>
              </a:spcBef>
              <a:buClr>
                <a:schemeClr val="tx1"/>
              </a:buClr>
              <a:buSzTx/>
              <a:buFont typeface="Arial" panose="020B0604020202020204" pitchFamily="34" charset="0"/>
              <a:buChar char="•"/>
              <a:tabLst/>
              <a:defRPr/>
            </a:pPr>
            <a:r>
              <a:rPr kumimoji="0" lang="en-US" sz="1300" b="0" i="0" u="none" strike="noStrike" kern="0" cap="none" spc="0" normalizeH="0" baseline="0" noProof="0" dirty="0">
                <a:ln>
                  <a:noFill/>
                </a:ln>
                <a:effectLst/>
                <a:uLnTx/>
                <a:uFillTx/>
                <a:ea typeface="Arial" panose="020B0604020202020204" pitchFamily="34" charset="0"/>
                <a:cs typeface="Arial" panose="020B0604020202020204" pitchFamily="34" charset="0"/>
              </a:rPr>
              <a:t>Testosterone ≥150 ng/dL</a:t>
            </a:r>
          </a:p>
          <a:p>
            <a:pPr marL="130175" marR="0" lvl="2" indent="-130175" defTabSz="457200" eaLnBrk="1" fontAlgn="base" latinLnBrk="0" hangingPunct="1">
              <a:lnSpc>
                <a:spcPct val="100000"/>
              </a:lnSpc>
              <a:spcBef>
                <a:spcPts val="300"/>
              </a:spcBef>
              <a:buClr>
                <a:schemeClr val="tx1"/>
              </a:buClr>
              <a:buSzTx/>
              <a:buFont typeface="Arial" panose="020B0604020202020204" pitchFamily="34" charset="0"/>
              <a:buChar char="•"/>
              <a:tabLst/>
              <a:defRPr/>
            </a:pPr>
            <a:r>
              <a:rPr kumimoji="0" lang="en-US" sz="1300" b="0" i="0" u="none" strike="noStrike" kern="0" cap="none" spc="0" normalizeH="0" baseline="0" noProof="0" dirty="0">
                <a:ln>
                  <a:noFill/>
                </a:ln>
                <a:effectLst/>
                <a:uLnTx/>
                <a:uFillTx/>
                <a:ea typeface="Arial" panose="020B0604020202020204" pitchFamily="34" charset="0"/>
                <a:cs typeface="Arial" panose="020B0604020202020204" pitchFamily="34" charset="0"/>
              </a:rPr>
              <a:t>Prior hormonal therapy ≥9 mo prior to R (neoadjuvant/adjuvant for </a:t>
            </a:r>
            <a:r>
              <a:rPr lang="en-US" sz="1300" kern="0" dirty="0">
                <a:ea typeface="Arial" panose="020B0604020202020204" pitchFamily="34" charset="0"/>
                <a:cs typeface="Arial" panose="020B0604020202020204" pitchFamily="34" charset="0"/>
              </a:rPr>
              <a:t>≤</a:t>
            </a:r>
            <a:r>
              <a:rPr kumimoji="0" lang="en-US" sz="1300" b="0" i="0" u="none" strike="noStrike" kern="0" cap="none" spc="0" normalizeH="0" baseline="0" noProof="0" dirty="0">
                <a:ln>
                  <a:noFill/>
                </a:ln>
                <a:effectLst/>
                <a:uLnTx/>
                <a:uFillTx/>
                <a:ea typeface="Arial" panose="020B0604020202020204" pitchFamily="34" charset="0"/>
                <a:cs typeface="Arial" panose="020B0604020202020204" pitchFamily="34" charset="0"/>
              </a:rPr>
              <a:t>36 mo</a:t>
            </a:r>
            <a:r>
              <a:rPr lang="en-US" sz="1300" kern="0" dirty="0">
                <a:ea typeface="Arial" panose="020B0604020202020204" pitchFamily="34" charset="0"/>
                <a:cs typeface="Arial" panose="020B0604020202020204" pitchFamily="34" charset="0"/>
              </a:rPr>
              <a:t> OR ≤6 mo for rising PSA)</a:t>
            </a:r>
            <a:endParaRPr kumimoji="0" lang="en-US" sz="1300" b="0" i="0" u="none" strike="noStrike" kern="0" cap="none" spc="0" normalizeH="0" baseline="0" noProof="0" dirty="0">
              <a:ln>
                <a:noFill/>
              </a:ln>
              <a:effectLst/>
              <a:uLnTx/>
              <a:uFillTx/>
              <a:ea typeface="Arial" panose="020B0604020202020204" pitchFamily="34" charset="0"/>
              <a:cs typeface="Arial" panose="020B0604020202020204" pitchFamily="34" charset="0"/>
            </a:endParaRPr>
          </a:p>
          <a:p>
            <a:pPr marL="0" marR="0" lvl="2" indent="0" defTabSz="457200" eaLnBrk="1" fontAlgn="base" latinLnBrk="0" hangingPunct="1">
              <a:lnSpc>
                <a:spcPct val="100000"/>
              </a:lnSpc>
              <a:spcBef>
                <a:spcPts val="300"/>
              </a:spcBef>
              <a:buClr>
                <a:srgbClr val="4D8EAA"/>
              </a:buClr>
              <a:buSzTx/>
              <a:buFontTx/>
              <a:buNone/>
              <a:tabLst/>
              <a:defRPr/>
            </a:pPr>
            <a:r>
              <a:rPr kumimoji="0" lang="en-US" sz="1300" b="1" i="0" u="none" strike="noStrike" kern="0" cap="none" spc="0" normalizeH="0" baseline="0" noProof="0" dirty="0">
                <a:ln>
                  <a:noFill/>
                </a:ln>
                <a:effectLst/>
                <a:uLnTx/>
                <a:uFillTx/>
                <a:ea typeface="Arial" panose="020B0604020202020204" pitchFamily="34" charset="0"/>
                <a:cs typeface="Arial" panose="020B0604020202020204" pitchFamily="34" charset="0"/>
              </a:rPr>
              <a:t>Stratification factors:</a:t>
            </a:r>
          </a:p>
          <a:p>
            <a:pPr marL="130175" marR="0" lvl="2" indent="-130175" defTabSz="457200" eaLnBrk="1" fontAlgn="base" latinLnBrk="0" hangingPunct="1">
              <a:lnSpc>
                <a:spcPct val="100000"/>
              </a:lnSpc>
              <a:spcBef>
                <a:spcPts val="300"/>
              </a:spcBef>
              <a:buClr>
                <a:schemeClr val="tx1"/>
              </a:buClr>
              <a:buSzTx/>
              <a:buFont typeface="Arial" panose="020B0604020202020204" pitchFamily="34" charset="0"/>
              <a:buChar char="•"/>
              <a:tabLst/>
              <a:defRPr/>
            </a:pPr>
            <a:r>
              <a:rPr kumimoji="0" lang="en-US" sz="1300" b="0" i="0" u="none" strike="noStrike" kern="0" cap="none" spc="0" normalizeH="0" baseline="0" noProof="0" dirty="0">
                <a:ln>
                  <a:noFill/>
                </a:ln>
                <a:effectLst/>
                <a:uLnTx/>
                <a:uFillTx/>
                <a:ea typeface="Arial" panose="020B0604020202020204" pitchFamily="34" charset="0"/>
                <a:cs typeface="Arial" panose="020B0604020202020204" pitchFamily="34" charset="0"/>
              </a:rPr>
              <a:t>Screening PSA (≤10 ng/mL vs. &gt;10 ng/mL)</a:t>
            </a:r>
          </a:p>
          <a:p>
            <a:pPr marL="130175" marR="0" lvl="2" indent="-130175" defTabSz="457200" eaLnBrk="1" fontAlgn="base" latinLnBrk="0" hangingPunct="1">
              <a:lnSpc>
                <a:spcPct val="100000"/>
              </a:lnSpc>
              <a:spcBef>
                <a:spcPts val="300"/>
              </a:spcBef>
              <a:buClr>
                <a:schemeClr val="tx1"/>
              </a:buClr>
              <a:buSzTx/>
              <a:buFont typeface="Arial" panose="020B0604020202020204" pitchFamily="34" charset="0"/>
              <a:buChar char="•"/>
              <a:tabLst/>
              <a:defRPr/>
            </a:pPr>
            <a:r>
              <a:rPr kumimoji="0" lang="en-US" sz="1300" b="0" i="0" u="none" strike="noStrike" kern="0" cap="none" spc="0" normalizeH="0" baseline="0" noProof="0" dirty="0">
                <a:ln>
                  <a:noFill/>
                </a:ln>
                <a:effectLst/>
                <a:uLnTx/>
                <a:uFillTx/>
                <a:ea typeface="Arial" panose="020B0604020202020204" pitchFamily="34" charset="0"/>
                <a:cs typeface="Arial" panose="020B0604020202020204" pitchFamily="34" charset="0"/>
              </a:rPr>
              <a:t>PSADT (≤3 mo vs. &gt;3 to ≤9 mo)</a:t>
            </a:r>
          </a:p>
          <a:p>
            <a:pPr marL="130175" marR="0" lvl="2" indent="-130175" defTabSz="457200" eaLnBrk="1" fontAlgn="base" latinLnBrk="0" hangingPunct="1">
              <a:lnSpc>
                <a:spcPct val="100000"/>
              </a:lnSpc>
              <a:spcBef>
                <a:spcPts val="300"/>
              </a:spcBef>
              <a:buClr>
                <a:schemeClr val="tx1"/>
              </a:buClr>
              <a:buSzTx/>
              <a:buFont typeface="Arial" panose="020B0604020202020204" pitchFamily="34" charset="0"/>
              <a:buChar char="•"/>
              <a:tabLst/>
              <a:defRPr/>
            </a:pPr>
            <a:r>
              <a:rPr kumimoji="0" lang="en-US" sz="1300" b="0" i="0" u="none" strike="noStrike" kern="0" cap="none" spc="0" normalizeH="0" baseline="0" noProof="0" dirty="0">
                <a:ln>
                  <a:noFill/>
                </a:ln>
                <a:effectLst/>
                <a:uLnTx/>
                <a:uFillTx/>
                <a:ea typeface="Arial" panose="020B0604020202020204" pitchFamily="34" charset="0"/>
                <a:cs typeface="Arial" panose="020B0604020202020204" pitchFamily="34" charset="0"/>
              </a:rPr>
              <a:t>Prior hormonal therapy (yes vs. no)</a:t>
            </a:r>
            <a:endParaRPr kumimoji="0" lang="en-US" sz="1300" b="1" i="0" u="none" strike="noStrike" kern="0" cap="none" spc="0" normalizeH="0" baseline="0" noProof="0" dirty="0">
              <a:ln>
                <a:noFill/>
              </a:ln>
              <a:effectLst/>
              <a:uLnTx/>
              <a:uFillTx/>
              <a:ea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8" name="Ink 67">
                <a:extLst>
                  <a:ext uri="{FF2B5EF4-FFF2-40B4-BE49-F238E27FC236}">
                    <a16:creationId xmlns:a16="http://schemas.microsoft.com/office/drawing/2014/main" id="{1437346A-FE92-9B41-C569-8316AB5C22B6}"/>
                  </a:ext>
                </a:extLst>
              </p14:cNvPr>
              <p14:cNvContentPartPr/>
              <p14:nvPr/>
            </p14:nvContentPartPr>
            <p14:xfrm>
              <a:off x="10321455" y="2143545"/>
              <a:ext cx="346" cy="346"/>
            </p14:xfrm>
          </p:contentPart>
        </mc:Choice>
        <mc:Fallback xmlns="">
          <p:pic>
            <p:nvPicPr>
              <p:cNvPr id="68" name="Ink 67">
                <a:extLst>
                  <a:ext uri="{FF2B5EF4-FFF2-40B4-BE49-F238E27FC236}">
                    <a16:creationId xmlns:a16="http://schemas.microsoft.com/office/drawing/2014/main" id="{1437346A-FE92-9B41-C569-8316AB5C22B6}"/>
                  </a:ext>
                </a:extLst>
              </p:cNvPr>
              <p:cNvPicPr/>
              <p:nvPr/>
            </p:nvPicPr>
            <p:blipFill>
              <a:blip r:embed="rId6"/>
              <a:stretch>
                <a:fillRect/>
              </a:stretch>
            </p:blipFill>
            <p:spPr>
              <a:xfrm>
                <a:off x="10304155" y="2039745"/>
                <a:ext cx="34600" cy="207600"/>
              </a:xfrm>
              <a:prstGeom prst="rect">
                <a:avLst/>
              </a:prstGeom>
            </p:spPr>
          </p:pic>
        </mc:Fallback>
      </mc:AlternateContent>
      <p:grpSp>
        <p:nvGrpSpPr>
          <p:cNvPr id="69" name="Group 68">
            <a:extLst>
              <a:ext uri="{FF2B5EF4-FFF2-40B4-BE49-F238E27FC236}">
                <a16:creationId xmlns:a16="http://schemas.microsoft.com/office/drawing/2014/main" id="{9DB5C335-12CD-7E28-658F-64ED67E5CE8A}"/>
              </a:ext>
            </a:extLst>
          </p:cNvPr>
          <p:cNvGrpSpPr/>
          <p:nvPr/>
        </p:nvGrpSpPr>
        <p:grpSpPr>
          <a:xfrm>
            <a:off x="9798437" y="1729071"/>
            <a:ext cx="346" cy="346"/>
            <a:chOff x="10027294" y="1705348"/>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7">
              <p14:nvContentPartPr>
                <p14:cNvPr id="70" name="Ink 69">
                  <a:extLst>
                    <a:ext uri="{FF2B5EF4-FFF2-40B4-BE49-F238E27FC236}">
                      <a16:creationId xmlns:a16="http://schemas.microsoft.com/office/drawing/2014/main" id="{D2F06A37-9396-BEC4-F45A-EE975EE55FBB}"/>
                    </a:ext>
                  </a:extLst>
                </p14:cNvPr>
                <p14:cNvContentPartPr/>
                <p14:nvPr/>
              </p14:nvContentPartPr>
              <p14:xfrm>
                <a:off x="10027294" y="1705348"/>
                <a:ext cx="360" cy="360"/>
              </p14:xfrm>
            </p:contentPart>
          </mc:Choice>
          <mc:Fallback xmlns:a16="http://schemas.microsoft.com/office/drawing/2014/main" xmlns="">
            <p:pic>
              <p:nvPicPr>
                <p:cNvPr id="21" name="Ink 20">
                  <a:extLst>
                    <a:ext uri="{FF2B5EF4-FFF2-40B4-BE49-F238E27FC236}">
                      <a16:creationId xmlns:a16="http://schemas.microsoft.com/office/drawing/2014/main" id="{E592DEF0-188C-AFE7-43AC-FBC908C77CCF}"/>
                    </a:ext>
                  </a:extLst>
                </p:cNvPr>
                <p:cNvPicPr/>
                <p:nvPr/>
              </p:nvPicPr>
              <p:blipFill>
                <a:blip r:embed="rId8"/>
                <a:stretch>
                  <a:fillRect/>
                </a:stretch>
              </p:blipFill>
              <p:spPr>
                <a:xfrm>
                  <a:off x="10009294" y="159734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71" name="Ink 70">
                  <a:extLst>
                    <a:ext uri="{FF2B5EF4-FFF2-40B4-BE49-F238E27FC236}">
                      <a16:creationId xmlns:a16="http://schemas.microsoft.com/office/drawing/2014/main" id="{E9D7542B-09BB-C677-9F83-A86FE577E77E}"/>
                    </a:ext>
                  </a:extLst>
                </p14:cNvPr>
                <p14:cNvContentPartPr/>
                <p14:nvPr/>
              </p14:nvContentPartPr>
              <p14:xfrm>
                <a:off x="10027294" y="1705348"/>
                <a:ext cx="360" cy="360"/>
              </p14:xfrm>
            </p:contentPart>
          </mc:Choice>
          <mc:Fallback xmlns:a16="http://schemas.microsoft.com/office/drawing/2014/main" xmlns="">
            <p:pic>
              <p:nvPicPr>
                <p:cNvPr id="22" name="Ink 21">
                  <a:extLst>
                    <a:ext uri="{FF2B5EF4-FFF2-40B4-BE49-F238E27FC236}">
                      <a16:creationId xmlns:a16="http://schemas.microsoft.com/office/drawing/2014/main" id="{063FA79E-B7FB-EBA4-79BE-2EA6075DF5F3}"/>
                    </a:ext>
                  </a:extLst>
                </p:cNvPr>
                <p:cNvPicPr/>
                <p:nvPr/>
              </p:nvPicPr>
              <p:blipFill>
                <a:blip r:embed="rId8"/>
                <a:stretch>
                  <a:fillRect/>
                </a:stretch>
              </p:blipFill>
              <p:spPr>
                <a:xfrm>
                  <a:off x="10009294" y="159734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72" name="Ink 71">
                  <a:extLst>
                    <a:ext uri="{FF2B5EF4-FFF2-40B4-BE49-F238E27FC236}">
                      <a16:creationId xmlns:a16="http://schemas.microsoft.com/office/drawing/2014/main" id="{6B9DD9CF-CF51-3E1D-0BE6-15C5A4023AC4}"/>
                    </a:ext>
                  </a:extLst>
                </p14:cNvPr>
                <p14:cNvContentPartPr/>
                <p14:nvPr/>
              </p14:nvContentPartPr>
              <p14:xfrm>
                <a:off x="10027294" y="1705348"/>
                <a:ext cx="360" cy="360"/>
              </p14:xfrm>
            </p:contentPart>
          </mc:Choice>
          <mc:Fallback xmlns:a16="http://schemas.microsoft.com/office/drawing/2014/main" xmlns="">
            <p:pic>
              <p:nvPicPr>
                <p:cNvPr id="26" name="Ink 25">
                  <a:extLst>
                    <a:ext uri="{FF2B5EF4-FFF2-40B4-BE49-F238E27FC236}">
                      <a16:creationId xmlns:a16="http://schemas.microsoft.com/office/drawing/2014/main" id="{B137F5DF-F0E8-1AD3-1CDE-C3FFDD42CF78}"/>
                    </a:ext>
                  </a:extLst>
                </p:cNvPr>
                <p:cNvPicPr/>
                <p:nvPr/>
              </p:nvPicPr>
              <p:blipFill>
                <a:blip r:embed="rId8"/>
                <a:stretch>
                  <a:fillRect/>
                </a:stretch>
              </p:blipFill>
              <p:spPr>
                <a:xfrm>
                  <a:off x="10009294" y="159734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73" name="Ink 72">
                  <a:extLst>
                    <a:ext uri="{FF2B5EF4-FFF2-40B4-BE49-F238E27FC236}">
                      <a16:creationId xmlns:a16="http://schemas.microsoft.com/office/drawing/2014/main" id="{560BBE39-3E5B-0E1C-AF4F-3C28BFFC7436}"/>
                    </a:ext>
                  </a:extLst>
                </p14:cNvPr>
                <p14:cNvContentPartPr/>
                <p14:nvPr/>
              </p14:nvContentPartPr>
              <p14:xfrm>
                <a:off x="10027294" y="1705348"/>
                <a:ext cx="360" cy="360"/>
              </p14:xfrm>
            </p:contentPart>
          </mc:Choice>
          <mc:Fallback xmlns:a16="http://schemas.microsoft.com/office/drawing/2014/main" xmlns="">
            <p:pic>
              <p:nvPicPr>
                <p:cNvPr id="27" name="Ink 26">
                  <a:extLst>
                    <a:ext uri="{FF2B5EF4-FFF2-40B4-BE49-F238E27FC236}">
                      <a16:creationId xmlns:a16="http://schemas.microsoft.com/office/drawing/2014/main" id="{ADE4A6E6-535A-AB00-DA62-B983C2B17244}"/>
                    </a:ext>
                  </a:extLst>
                </p:cNvPr>
                <p:cNvPicPr/>
                <p:nvPr/>
              </p:nvPicPr>
              <p:blipFill>
                <a:blip r:embed="rId8"/>
                <a:stretch>
                  <a:fillRect/>
                </a:stretch>
              </p:blipFill>
              <p:spPr>
                <a:xfrm>
                  <a:off x="10009294" y="1597348"/>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74" name="Ink 73">
                <a:extLst>
                  <a:ext uri="{FF2B5EF4-FFF2-40B4-BE49-F238E27FC236}">
                    <a16:creationId xmlns:a16="http://schemas.microsoft.com/office/drawing/2014/main" id="{22620EE2-2F3D-5004-C76B-B746BB0C3EF1}"/>
                  </a:ext>
                </a:extLst>
              </p14:cNvPr>
              <p14:cNvContentPartPr/>
              <p14:nvPr/>
            </p14:nvContentPartPr>
            <p14:xfrm>
              <a:off x="8855381" y="4748267"/>
              <a:ext cx="346" cy="346"/>
            </p14:xfrm>
          </p:contentPart>
        </mc:Choice>
        <mc:Fallback xmlns="">
          <p:pic>
            <p:nvPicPr>
              <p:cNvPr id="74" name="Ink 73">
                <a:extLst>
                  <a:ext uri="{FF2B5EF4-FFF2-40B4-BE49-F238E27FC236}">
                    <a16:creationId xmlns:a16="http://schemas.microsoft.com/office/drawing/2014/main" id="{22620EE2-2F3D-5004-C76B-B746BB0C3EF1}"/>
                  </a:ext>
                </a:extLst>
              </p:cNvPr>
              <p:cNvPicPr/>
              <p:nvPr/>
            </p:nvPicPr>
            <p:blipFill>
              <a:blip r:embed="rId13"/>
              <a:stretch>
                <a:fillRect/>
              </a:stretch>
            </p:blipFill>
            <p:spPr>
              <a:xfrm>
                <a:off x="8838081" y="4644467"/>
                <a:ext cx="34600" cy="207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75" name="Ink 74">
                <a:extLst>
                  <a:ext uri="{FF2B5EF4-FFF2-40B4-BE49-F238E27FC236}">
                    <a16:creationId xmlns:a16="http://schemas.microsoft.com/office/drawing/2014/main" id="{524B0A43-0029-E868-93F5-72D06399A4FD}"/>
                  </a:ext>
                </a:extLst>
              </p14:cNvPr>
              <p14:cNvContentPartPr/>
              <p14:nvPr/>
            </p14:nvContentPartPr>
            <p14:xfrm>
              <a:off x="8846047" y="3130124"/>
              <a:ext cx="346" cy="346"/>
            </p14:xfrm>
          </p:contentPart>
        </mc:Choice>
        <mc:Fallback xmlns="">
          <p:pic>
            <p:nvPicPr>
              <p:cNvPr id="75" name="Ink 74">
                <a:extLst>
                  <a:ext uri="{FF2B5EF4-FFF2-40B4-BE49-F238E27FC236}">
                    <a16:creationId xmlns:a16="http://schemas.microsoft.com/office/drawing/2014/main" id="{524B0A43-0029-E868-93F5-72D06399A4FD}"/>
                  </a:ext>
                </a:extLst>
              </p:cNvPr>
              <p:cNvPicPr/>
              <p:nvPr/>
            </p:nvPicPr>
            <p:blipFill>
              <a:blip r:embed="rId15"/>
              <a:stretch>
                <a:fillRect/>
              </a:stretch>
            </p:blipFill>
            <p:spPr>
              <a:xfrm>
                <a:off x="8828747" y="3026324"/>
                <a:ext cx="34600" cy="207600"/>
              </a:xfrm>
              <a:prstGeom prst="rect">
                <a:avLst/>
              </a:prstGeom>
            </p:spPr>
          </p:pic>
        </mc:Fallback>
      </mc:AlternateContent>
      <p:grpSp>
        <p:nvGrpSpPr>
          <p:cNvPr id="76" name="Group 75">
            <a:extLst>
              <a:ext uri="{FF2B5EF4-FFF2-40B4-BE49-F238E27FC236}">
                <a16:creationId xmlns:a16="http://schemas.microsoft.com/office/drawing/2014/main" id="{1138421B-6BBC-3013-682B-0B1EC00B924B}"/>
              </a:ext>
            </a:extLst>
          </p:cNvPr>
          <p:cNvGrpSpPr/>
          <p:nvPr/>
        </p:nvGrpSpPr>
        <p:grpSpPr>
          <a:xfrm>
            <a:off x="10528865" y="1640230"/>
            <a:ext cx="88841" cy="99211"/>
            <a:chOff x="10787974" y="1612828"/>
            <a:chExt cx="92520" cy="103320"/>
          </a:xfrm>
        </p:grpSpPr>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77" name="Ink 76">
                  <a:extLst>
                    <a:ext uri="{FF2B5EF4-FFF2-40B4-BE49-F238E27FC236}">
                      <a16:creationId xmlns:a16="http://schemas.microsoft.com/office/drawing/2014/main" id="{49B7F898-FC50-3EF7-DE8F-CA7D52135358}"/>
                    </a:ext>
                  </a:extLst>
                </p14:cNvPr>
                <p14:cNvContentPartPr/>
                <p14:nvPr/>
              </p14:nvContentPartPr>
              <p14:xfrm>
                <a:off x="10787974" y="1705348"/>
                <a:ext cx="360" cy="360"/>
              </p14:xfrm>
            </p:contentPart>
          </mc:Choice>
          <mc:Fallback xmlns:a16="http://schemas.microsoft.com/office/drawing/2014/main" xmlns="">
            <p:pic>
              <p:nvPicPr>
                <p:cNvPr id="7" name="Ink 6">
                  <a:extLst>
                    <a:ext uri="{FF2B5EF4-FFF2-40B4-BE49-F238E27FC236}">
                      <a16:creationId xmlns:a16="http://schemas.microsoft.com/office/drawing/2014/main" id="{CD3BF91D-36FD-EA92-ECFB-4038C09A9819}"/>
                    </a:ext>
                  </a:extLst>
                </p:cNvPr>
                <p:cNvPicPr/>
                <p:nvPr/>
              </p:nvPicPr>
              <p:blipFill>
                <a:blip r:embed="rId17"/>
                <a:stretch>
                  <a:fillRect/>
                </a:stretch>
              </p:blipFill>
              <p:spPr>
                <a:xfrm>
                  <a:off x="10769974" y="159734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78" name="Ink 77">
                  <a:extLst>
                    <a:ext uri="{FF2B5EF4-FFF2-40B4-BE49-F238E27FC236}">
                      <a16:creationId xmlns:a16="http://schemas.microsoft.com/office/drawing/2014/main" id="{AE97548F-0D42-4374-9F47-911559EEED45}"/>
                    </a:ext>
                  </a:extLst>
                </p14:cNvPr>
                <p14:cNvContentPartPr/>
                <p14:nvPr/>
              </p14:nvContentPartPr>
              <p14:xfrm>
                <a:off x="10797694" y="1684828"/>
                <a:ext cx="360" cy="360"/>
              </p14:xfrm>
            </p:contentPart>
          </mc:Choice>
          <mc:Fallback xmlns:a16="http://schemas.microsoft.com/office/drawing/2014/main" xmlns="">
            <p:pic>
              <p:nvPicPr>
                <p:cNvPr id="8" name="Ink 7">
                  <a:extLst>
                    <a:ext uri="{FF2B5EF4-FFF2-40B4-BE49-F238E27FC236}">
                      <a16:creationId xmlns:a16="http://schemas.microsoft.com/office/drawing/2014/main" id="{D6964705-1CD1-D907-18B4-4F0A0C77CC91}"/>
                    </a:ext>
                  </a:extLst>
                </p:cNvPr>
                <p:cNvPicPr/>
                <p:nvPr/>
              </p:nvPicPr>
              <p:blipFill>
                <a:blip r:embed="rId19"/>
                <a:stretch>
                  <a:fillRect/>
                </a:stretch>
              </p:blipFill>
              <p:spPr>
                <a:xfrm>
                  <a:off x="10779694" y="157682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79" name="Ink 78">
                  <a:extLst>
                    <a:ext uri="{FF2B5EF4-FFF2-40B4-BE49-F238E27FC236}">
                      <a16:creationId xmlns:a16="http://schemas.microsoft.com/office/drawing/2014/main" id="{C0848D6C-37A8-6661-1C3A-7B4D644AA8C1}"/>
                    </a:ext>
                  </a:extLst>
                </p14:cNvPr>
                <p14:cNvContentPartPr/>
                <p14:nvPr/>
              </p14:nvContentPartPr>
              <p14:xfrm>
                <a:off x="10839094" y="1612828"/>
                <a:ext cx="360" cy="360"/>
              </p14:xfrm>
            </p:contentPart>
          </mc:Choice>
          <mc:Fallback xmlns:a16="http://schemas.microsoft.com/office/drawing/2014/main" xmlns="">
            <p:pic>
              <p:nvPicPr>
                <p:cNvPr id="18" name="Ink 17">
                  <a:extLst>
                    <a:ext uri="{FF2B5EF4-FFF2-40B4-BE49-F238E27FC236}">
                      <a16:creationId xmlns:a16="http://schemas.microsoft.com/office/drawing/2014/main" id="{32B0DECC-8CE1-5337-C8C0-34971FECAC72}"/>
                    </a:ext>
                  </a:extLst>
                </p:cNvPr>
                <p:cNvPicPr/>
                <p:nvPr/>
              </p:nvPicPr>
              <p:blipFill>
                <a:blip r:embed="rId21"/>
                <a:stretch>
                  <a:fillRect/>
                </a:stretch>
              </p:blipFill>
              <p:spPr>
                <a:xfrm>
                  <a:off x="10821094" y="150482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80" name="Ink 79">
                  <a:extLst>
                    <a:ext uri="{FF2B5EF4-FFF2-40B4-BE49-F238E27FC236}">
                      <a16:creationId xmlns:a16="http://schemas.microsoft.com/office/drawing/2014/main" id="{1AC7E2E6-5B3E-3E52-6C5E-7C6005462E34}"/>
                    </a:ext>
                  </a:extLst>
                </p14:cNvPr>
                <p14:cNvContentPartPr/>
                <p14:nvPr/>
              </p14:nvContentPartPr>
              <p14:xfrm>
                <a:off x="10880134" y="1715788"/>
                <a:ext cx="360" cy="360"/>
              </p14:xfrm>
            </p:contentPart>
          </mc:Choice>
          <mc:Fallback xmlns:a16="http://schemas.microsoft.com/office/drawing/2014/main" xmlns="">
            <p:pic>
              <p:nvPicPr>
                <p:cNvPr id="31" name="Ink 30">
                  <a:extLst>
                    <a:ext uri="{FF2B5EF4-FFF2-40B4-BE49-F238E27FC236}">
                      <a16:creationId xmlns:a16="http://schemas.microsoft.com/office/drawing/2014/main" id="{4E1093F9-5597-67C7-10F3-7E6A86FC396D}"/>
                    </a:ext>
                  </a:extLst>
                </p:cNvPr>
                <p:cNvPicPr/>
                <p:nvPr/>
              </p:nvPicPr>
              <p:blipFill>
                <a:blip r:embed="rId23"/>
                <a:stretch>
                  <a:fillRect/>
                </a:stretch>
              </p:blipFill>
              <p:spPr>
                <a:xfrm>
                  <a:off x="10862134" y="1607788"/>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81" name="Ink 80">
                <a:extLst>
                  <a:ext uri="{FF2B5EF4-FFF2-40B4-BE49-F238E27FC236}">
                    <a16:creationId xmlns:a16="http://schemas.microsoft.com/office/drawing/2014/main" id="{E0596316-3A53-8B33-AFD5-6F67F6DE6D42}"/>
                  </a:ext>
                </a:extLst>
              </p14:cNvPr>
              <p14:cNvContentPartPr/>
              <p14:nvPr/>
            </p14:nvContentPartPr>
            <p14:xfrm>
              <a:off x="6626071" y="4304064"/>
              <a:ext cx="346" cy="346"/>
            </p14:xfrm>
          </p:contentPart>
        </mc:Choice>
        <mc:Fallback xmlns="">
          <p:pic>
            <p:nvPicPr>
              <p:cNvPr id="81" name="Ink 80">
                <a:extLst>
                  <a:ext uri="{FF2B5EF4-FFF2-40B4-BE49-F238E27FC236}">
                    <a16:creationId xmlns:a16="http://schemas.microsoft.com/office/drawing/2014/main" id="{E0596316-3A53-8B33-AFD5-6F67F6DE6D42}"/>
                  </a:ext>
                </a:extLst>
              </p:cNvPr>
              <p:cNvPicPr/>
              <p:nvPr/>
            </p:nvPicPr>
            <p:blipFill>
              <a:blip r:embed="rId25"/>
              <a:stretch>
                <a:fillRect/>
              </a:stretch>
            </p:blipFill>
            <p:spPr>
              <a:xfrm>
                <a:off x="6608771" y="4200264"/>
                <a:ext cx="34600" cy="207600"/>
              </a:xfrm>
              <a:prstGeom prst="rect">
                <a:avLst/>
              </a:prstGeom>
            </p:spPr>
          </p:pic>
        </mc:Fallback>
      </mc:AlternateContent>
      <p:grpSp>
        <p:nvGrpSpPr>
          <p:cNvPr id="82" name="Group 81">
            <a:extLst>
              <a:ext uri="{FF2B5EF4-FFF2-40B4-BE49-F238E27FC236}">
                <a16:creationId xmlns:a16="http://schemas.microsoft.com/office/drawing/2014/main" id="{CE9057B6-49C3-AA02-1D82-1D4ECA65ACCE}"/>
              </a:ext>
            </a:extLst>
          </p:cNvPr>
          <p:cNvGrpSpPr/>
          <p:nvPr/>
        </p:nvGrpSpPr>
        <p:grpSpPr>
          <a:xfrm>
            <a:off x="5807147" y="2320880"/>
            <a:ext cx="346" cy="346"/>
            <a:chOff x="5578774" y="2321668"/>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83" name="Ink 82">
                  <a:extLst>
                    <a:ext uri="{FF2B5EF4-FFF2-40B4-BE49-F238E27FC236}">
                      <a16:creationId xmlns:a16="http://schemas.microsoft.com/office/drawing/2014/main" id="{DDA3CC5D-BA49-0927-9C42-FBC0049C6325}"/>
                    </a:ext>
                  </a:extLst>
                </p14:cNvPr>
                <p14:cNvContentPartPr/>
                <p14:nvPr/>
              </p14:nvContentPartPr>
              <p14:xfrm>
                <a:off x="5578774" y="2321668"/>
                <a:ext cx="360" cy="360"/>
              </p14:xfrm>
            </p:contentPart>
          </mc:Choice>
          <mc:Fallback xmlns:a16="http://schemas.microsoft.com/office/drawing/2014/main" xmlns="">
            <p:pic>
              <p:nvPicPr>
                <p:cNvPr id="34" name="Ink 33">
                  <a:extLst>
                    <a:ext uri="{FF2B5EF4-FFF2-40B4-BE49-F238E27FC236}">
                      <a16:creationId xmlns:a16="http://schemas.microsoft.com/office/drawing/2014/main" id="{949F789E-289A-FB7A-9E40-4448396E45FD}"/>
                    </a:ext>
                  </a:extLst>
                </p:cNvPr>
                <p:cNvPicPr/>
                <p:nvPr/>
              </p:nvPicPr>
              <p:blipFill>
                <a:blip r:embed="rId27"/>
                <a:stretch>
                  <a:fillRect/>
                </a:stretch>
              </p:blipFill>
              <p:spPr>
                <a:xfrm>
                  <a:off x="5560774" y="221366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84" name="Ink 83">
                  <a:extLst>
                    <a:ext uri="{FF2B5EF4-FFF2-40B4-BE49-F238E27FC236}">
                      <a16:creationId xmlns:a16="http://schemas.microsoft.com/office/drawing/2014/main" id="{3FA83431-090C-524D-2D6B-A80708310B52}"/>
                    </a:ext>
                  </a:extLst>
                </p14:cNvPr>
                <p14:cNvContentPartPr/>
                <p14:nvPr/>
              </p14:nvContentPartPr>
              <p14:xfrm>
                <a:off x="5578774" y="2321668"/>
                <a:ext cx="360" cy="360"/>
              </p14:xfrm>
            </p:contentPart>
          </mc:Choice>
          <mc:Fallback xmlns:a16="http://schemas.microsoft.com/office/drawing/2014/main" xmlns="">
            <p:pic>
              <p:nvPicPr>
                <p:cNvPr id="35" name="Ink 34">
                  <a:extLst>
                    <a:ext uri="{FF2B5EF4-FFF2-40B4-BE49-F238E27FC236}">
                      <a16:creationId xmlns:a16="http://schemas.microsoft.com/office/drawing/2014/main" id="{5E519B93-5A27-5578-12AE-ECB960AFCE44}"/>
                    </a:ext>
                  </a:extLst>
                </p:cNvPr>
                <p:cNvPicPr/>
                <p:nvPr/>
              </p:nvPicPr>
              <p:blipFill>
                <a:blip r:embed="rId27"/>
                <a:stretch>
                  <a:fillRect/>
                </a:stretch>
              </p:blipFill>
              <p:spPr>
                <a:xfrm>
                  <a:off x="5560774" y="2213668"/>
                  <a:ext cx="36000" cy="216000"/>
                </a:xfrm>
                <a:prstGeom prst="rect">
                  <a:avLst/>
                </a:prstGeom>
              </p:spPr>
            </p:pic>
          </mc:Fallback>
        </mc:AlternateContent>
      </p:grpSp>
      <p:grpSp>
        <p:nvGrpSpPr>
          <p:cNvPr id="85" name="Group 84">
            <a:extLst>
              <a:ext uri="{FF2B5EF4-FFF2-40B4-BE49-F238E27FC236}">
                <a16:creationId xmlns:a16="http://schemas.microsoft.com/office/drawing/2014/main" id="{603837DA-A61A-B288-9908-3321F9ED6ADB}"/>
              </a:ext>
            </a:extLst>
          </p:cNvPr>
          <p:cNvGrpSpPr/>
          <p:nvPr/>
        </p:nvGrpSpPr>
        <p:grpSpPr>
          <a:xfrm>
            <a:off x="5777419" y="4461695"/>
            <a:ext cx="346" cy="346"/>
            <a:chOff x="5547814" y="4551148"/>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86" name="Ink 85">
                  <a:extLst>
                    <a:ext uri="{FF2B5EF4-FFF2-40B4-BE49-F238E27FC236}">
                      <a16:creationId xmlns:a16="http://schemas.microsoft.com/office/drawing/2014/main" id="{5D000B53-5DD7-2732-39F5-C6E8A01CD12B}"/>
                    </a:ext>
                  </a:extLst>
                </p14:cNvPr>
                <p14:cNvContentPartPr/>
                <p14:nvPr/>
              </p14:nvContentPartPr>
              <p14:xfrm>
                <a:off x="5547814" y="4551148"/>
                <a:ext cx="360" cy="360"/>
              </p14:xfrm>
            </p:contentPart>
          </mc:Choice>
          <mc:Fallback xmlns:a16="http://schemas.microsoft.com/office/drawing/2014/main" xmlns="">
            <p:pic>
              <p:nvPicPr>
                <p:cNvPr id="36" name="Ink 35">
                  <a:extLst>
                    <a:ext uri="{FF2B5EF4-FFF2-40B4-BE49-F238E27FC236}">
                      <a16:creationId xmlns:a16="http://schemas.microsoft.com/office/drawing/2014/main" id="{D85876CA-5375-EBDA-CEFC-E0731F33316C}"/>
                    </a:ext>
                  </a:extLst>
                </p:cNvPr>
                <p:cNvPicPr/>
                <p:nvPr/>
              </p:nvPicPr>
              <p:blipFill>
                <a:blip r:embed="rId30"/>
                <a:stretch>
                  <a:fillRect/>
                </a:stretch>
              </p:blipFill>
              <p:spPr>
                <a:xfrm>
                  <a:off x="5529814" y="444314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87" name="Ink 86">
                  <a:extLst>
                    <a:ext uri="{FF2B5EF4-FFF2-40B4-BE49-F238E27FC236}">
                      <a16:creationId xmlns:a16="http://schemas.microsoft.com/office/drawing/2014/main" id="{48F07D64-8FEE-7EE1-435E-97E4E1D7117E}"/>
                    </a:ext>
                  </a:extLst>
                </p14:cNvPr>
                <p14:cNvContentPartPr/>
                <p14:nvPr/>
              </p14:nvContentPartPr>
              <p14:xfrm>
                <a:off x="5547814" y="4551148"/>
                <a:ext cx="360" cy="360"/>
              </p14:xfrm>
            </p:contentPart>
          </mc:Choice>
          <mc:Fallback xmlns:a16="http://schemas.microsoft.com/office/drawing/2014/main" xmlns="">
            <p:pic>
              <p:nvPicPr>
                <p:cNvPr id="37" name="Ink 36">
                  <a:extLst>
                    <a:ext uri="{FF2B5EF4-FFF2-40B4-BE49-F238E27FC236}">
                      <a16:creationId xmlns:a16="http://schemas.microsoft.com/office/drawing/2014/main" id="{35F1D143-7A80-0F9B-6AE3-75D7D2112C49}"/>
                    </a:ext>
                  </a:extLst>
                </p:cNvPr>
                <p:cNvPicPr/>
                <p:nvPr/>
              </p:nvPicPr>
              <p:blipFill>
                <a:blip r:embed="rId30"/>
                <a:stretch>
                  <a:fillRect/>
                </a:stretch>
              </p:blipFill>
              <p:spPr>
                <a:xfrm>
                  <a:off x="5529814" y="444314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88" name="Ink 87">
                  <a:extLst>
                    <a:ext uri="{FF2B5EF4-FFF2-40B4-BE49-F238E27FC236}">
                      <a16:creationId xmlns:a16="http://schemas.microsoft.com/office/drawing/2014/main" id="{5C6A4DBC-4F9D-1001-5B73-F58C480374D9}"/>
                    </a:ext>
                  </a:extLst>
                </p14:cNvPr>
                <p14:cNvContentPartPr/>
                <p14:nvPr/>
              </p14:nvContentPartPr>
              <p14:xfrm>
                <a:off x="5547814" y="4551148"/>
                <a:ext cx="360" cy="360"/>
              </p14:xfrm>
            </p:contentPart>
          </mc:Choice>
          <mc:Fallback xmlns:a16="http://schemas.microsoft.com/office/drawing/2014/main" xmlns="">
            <p:pic>
              <p:nvPicPr>
                <p:cNvPr id="38" name="Ink 37">
                  <a:extLst>
                    <a:ext uri="{FF2B5EF4-FFF2-40B4-BE49-F238E27FC236}">
                      <a16:creationId xmlns:a16="http://schemas.microsoft.com/office/drawing/2014/main" id="{A98EFA66-4CB8-8003-6781-7DA2845274D1}"/>
                    </a:ext>
                  </a:extLst>
                </p:cNvPr>
                <p:cNvPicPr/>
                <p:nvPr/>
              </p:nvPicPr>
              <p:blipFill>
                <a:blip r:embed="rId30"/>
                <a:stretch>
                  <a:fillRect/>
                </a:stretch>
              </p:blipFill>
              <p:spPr>
                <a:xfrm>
                  <a:off x="5529814" y="444314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89" name="Ink 88">
                  <a:extLst>
                    <a:ext uri="{FF2B5EF4-FFF2-40B4-BE49-F238E27FC236}">
                      <a16:creationId xmlns:a16="http://schemas.microsoft.com/office/drawing/2014/main" id="{5E405527-A7D3-48EE-7C7B-19E0ED6C23D8}"/>
                    </a:ext>
                  </a:extLst>
                </p14:cNvPr>
                <p14:cNvContentPartPr/>
                <p14:nvPr/>
              </p14:nvContentPartPr>
              <p14:xfrm>
                <a:off x="5547814" y="4551148"/>
                <a:ext cx="360" cy="360"/>
              </p14:xfrm>
            </p:contentPart>
          </mc:Choice>
          <mc:Fallback xmlns:a16="http://schemas.microsoft.com/office/drawing/2014/main" xmlns="">
            <p:pic>
              <p:nvPicPr>
                <p:cNvPr id="39" name="Ink 38">
                  <a:extLst>
                    <a:ext uri="{FF2B5EF4-FFF2-40B4-BE49-F238E27FC236}">
                      <a16:creationId xmlns:a16="http://schemas.microsoft.com/office/drawing/2014/main" id="{C136E08A-6C53-EB4F-D874-ED7AF4C39828}"/>
                    </a:ext>
                  </a:extLst>
                </p:cNvPr>
                <p:cNvPicPr/>
                <p:nvPr/>
              </p:nvPicPr>
              <p:blipFill>
                <a:blip r:embed="rId30"/>
                <a:stretch>
                  <a:fillRect/>
                </a:stretch>
              </p:blipFill>
              <p:spPr>
                <a:xfrm>
                  <a:off x="5529814" y="444314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90" name="Ink 89">
                  <a:extLst>
                    <a:ext uri="{FF2B5EF4-FFF2-40B4-BE49-F238E27FC236}">
                      <a16:creationId xmlns:a16="http://schemas.microsoft.com/office/drawing/2014/main" id="{086FF39F-5D95-76BB-D004-FEC13A3C68C0}"/>
                    </a:ext>
                  </a:extLst>
                </p14:cNvPr>
                <p14:cNvContentPartPr/>
                <p14:nvPr/>
              </p14:nvContentPartPr>
              <p14:xfrm>
                <a:off x="5547814" y="4551148"/>
                <a:ext cx="360" cy="360"/>
              </p14:xfrm>
            </p:contentPart>
          </mc:Choice>
          <mc:Fallback xmlns:a16="http://schemas.microsoft.com/office/drawing/2014/main" xmlns="">
            <p:pic>
              <p:nvPicPr>
                <p:cNvPr id="40" name="Ink 39">
                  <a:extLst>
                    <a:ext uri="{FF2B5EF4-FFF2-40B4-BE49-F238E27FC236}">
                      <a16:creationId xmlns:a16="http://schemas.microsoft.com/office/drawing/2014/main" id="{FD302175-C8CB-4FF1-F6E8-5B86539136EC}"/>
                    </a:ext>
                  </a:extLst>
                </p:cNvPr>
                <p:cNvPicPr/>
                <p:nvPr/>
              </p:nvPicPr>
              <p:blipFill>
                <a:blip r:embed="rId30"/>
                <a:stretch>
                  <a:fillRect/>
                </a:stretch>
              </p:blipFill>
              <p:spPr>
                <a:xfrm>
                  <a:off x="5529814" y="4443148"/>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95" name="Ink 94">
                <a:extLst>
                  <a:ext uri="{FF2B5EF4-FFF2-40B4-BE49-F238E27FC236}">
                    <a16:creationId xmlns:a16="http://schemas.microsoft.com/office/drawing/2014/main" id="{E6EEFE79-E825-787F-75E8-ECF18C0CA1FD}"/>
                  </a:ext>
                </a:extLst>
              </p14:cNvPr>
              <p14:cNvContentPartPr/>
              <p14:nvPr/>
            </p14:nvContentPartPr>
            <p14:xfrm>
              <a:off x="11929227" y="3051309"/>
              <a:ext cx="346" cy="346"/>
            </p14:xfrm>
          </p:contentPart>
        </mc:Choice>
        <mc:Fallback xmlns="">
          <p:pic>
            <p:nvPicPr>
              <p:cNvPr id="95" name="Ink 94">
                <a:extLst>
                  <a:ext uri="{FF2B5EF4-FFF2-40B4-BE49-F238E27FC236}">
                    <a16:creationId xmlns:a16="http://schemas.microsoft.com/office/drawing/2014/main" id="{E6EEFE79-E825-787F-75E8-ECF18C0CA1FD}"/>
                  </a:ext>
                </a:extLst>
              </p:cNvPr>
              <p:cNvPicPr/>
              <p:nvPr/>
            </p:nvPicPr>
            <p:blipFill>
              <a:blip r:embed="rId36"/>
              <a:stretch>
                <a:fillRect/>
              </a:stretch>
            </p:blipFill>
            <p:spPr>
              <a:xfrm>
                <a:off x="11911927" y="2947509"/>
                <a:ext cx="34600" cy="207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96" name="Ink 95">
                <a:extLst>
                  <a:ext uri="{FF2B5EF4-FFF2-40B4-BE49-F238E27FC236}">
                    <a16:creationId xmlns:a16="http://schemas.microsoft.com/office/drawing/2014/main" id="{B2FC4EBD-8216-7DD7-1FF0-0998E7400D78}"/>
                  </a:ext>
                </a:extLst>
              </p14:cNvPr>
              <p14:cNvContentPartPr/>
              <p14:nvPr/>
            </p14:nvContentPartPr>
            <p14:xfrm>
              <a:off x="6685182" y="4767625"/>
              <a:ext cx="346" cy="346"/>
            </p14:xfrm>
          </p:contentPart>
        </mc:Choice>
        <mc:Fallback xmlns="">
          <p:pic>
            <p:nvPicPr>
              <p:cNvPr id="96" name="Ink 95">
                <a:extLst>
                  <a:ext uri="{FF2B5EF4-FFF2-40B4-BE49-F238E27FC236}">
                    <a16:creationId xmlns:a16="http://schemas.microsoft.com/office/drawing/2014/main" id="{B2FC4EBD-8216-7DD7-1FF0-0998E7400D78}"/>
                  </a:ext>
                </a:extLst>
              </p:cNvPr>
              <p:cNvPicPr/>
              <p:nvPr/>
            </p:nvPicPr>
            <p:blipFill>
              <a:blip r:embed="rId38"/>
              <a:stretch>
                <a:fillRect/>
              </a:stretch>
            </p:blipFill>
            <p:spPr>
              <a:xfrm>
                <a:off x="6667882" y="4663825"/>
                <a:ext cx="34600" cy="207600"/>
              </a:xfrm>
              <a:prstGeom prst="rect">
                <a:avLst/>
              </a:prstGeom>
            </p:spPr>
          </p:pic>
        </mc:Fallback>
      </mc:AlternateContent>
      <p:grpSp>
        <p:nvGrpSpPr>
          <p:cNvPr id="97" name="Group 96">
            <a:extLst>
              <a:ext uri="{FF2B5EF4-FFF2-40B4-BE49-F238E27FC236}">
                <a16:creationId xmlns:a16="http://schemas.microsoft.com/office/drawing/2014/main" id="{D530DC0B-2B59-00EA-EF46-302B1A31D559}"/>
              </a:ext>
            </a:extLst>
          </p:cNvPr>
          <p:cNvGrpSpPr/>
          <p:nvPr/>
        </p:nvGrpSpPr>
        <p:grpSpPr>
          <a:xfrm>
            <a:off x="8885109" y="3199257"/>
            <a:ext cx="89186" cy="49433"/>
            <a:chOff x="8784214" y="3236424"/>
            <a:chExt cx="92880" cy="51480"/>
          </a:xfrm>
        </p:grpSpPr>
        <mc:AlternateContent xmlns:mc="http://schemas.openxmlformats.org/markup-compatibility/2006" xmlns:p14="http://schemas.microsoft.com/office/powerpoint/2010/main" xmlns:aink="http://schemas.microsoft.com/office/drawing/2016/ink">
          <mc:Choice Requires="p14 aink">
            <p:contentPart p14:bwMode="auto" r:id="rId39">
              <p14:nvContentPartPr>
                <p14:cNvPr id="98" name="Ink 97">
                  <a:extLst>
                    <a:ext uri="{FF2B5EF4-FFF2-40B4-BE49-F238E27FC236}">
                      <a16:creationId xmlns:a16="http://schemas.microsoft.com/office/drawing/2014/main" id="{6A9B9CC6-5045-723A-7AD8-5F87C3C8102C}"/>
                    </a:ext>
                  </a:extLst>
                </p14:cNvPr>
                <p14:cNvContentPartPr/>
                <p14:nvPr/>
              </p14:nvContentPartPr>
              <p14:xfrm>
                <a:off x="8876734" y="3287544"/>
                <a:ext cx="360" cy="360"/>
              </p14:xfrm>
            </p:contentPart>
          </mc:Choice>
          <mc:Fallback xmlns:a16="http://schemas.microsoft.com/office/drawing/2014/main" xmlns="">
            <p:pic>
              <p:nvPicPr>
                <p:cNvPr id="49" name="Ink 48">
                  <a:extLst>
                    <a:ext uri="{FF2B5EF4-FFF2-40B4-BE49-F238E27FC236}">
                      <a16:creationId xmlns:a16="http://schemas.microsoft.com/office/drawing/2014/main" id="{3801EA70-4B97-494F-5A03-DBDE7AE88086}"/>
                    </a:ext>
                  </a:extLst>
                </p:cNvPr>
                <p:cNvPicPr/>
                <p:nvPr/>
              </p:nvPicPr>
              <p:blipFill>
                <a:blip r:embed="rId42"/>
                <a:stretch>
                  <a:fillRect/>
                </a:stretch>
              </p:blipFill>
              <p:spPr>
                <a:xfrm>
                  <a:off x="8858734" y="317954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3">
              <p14:nvContentPartPr>
                <p14:cNvPr id="99" name="Ink 98">
                  <a:extLst>
                    <a:ext uri="{FF2B5EF4-FFF2-40B4-BE49-F238E27FC236}">
                      <a16:creationId xmlns:a16="http://schemas.microsoft.com/office/drawing/2014/main" id="{AB281C6A-5435-B018-B258-0C8D3DF22A4D}"/>
                    </a:ext>
                  </a:extLst>
                </p14:cNvPr>
                <p14:cNvContentPartPr/>
                <p14:nvPr/>
              </p14:nvContentPartPr>
              <p14:xfrm>
                <a:off x="8784214" y="3236424"/>
                <a:ext cx="360" cy="360"/>
              </p14:xfrm>
            </p:contentPart>
          </mc:Choice>
          <mc:Fallback xmlns:a16="http://schemas.microsoft.com/office/drawing/2014/main" xmlns="">
            <p:pic>
              <p:nvPicPr>
                <p:cNvPr id="50" name="Ink 49">
                  <a:extLst>
                    <a:ext uri="{FF2B5EF4-FFF2-40B4-BE49-F238E27FC236}">
                      <a16:creationId xmlns:a16="http://schemas.microsoft.com/office/drawing/2014/main" id="{54D693A1-2D12-BC82-F48B-AFE222DD0089}"/>
                    </a:ext>
                  </a:extLst>
                </p:cNvPr>
                <p:cNvPicPr/>
                <p:nvPr/>
              </p:nvPicPr>
              <p:blipFill>
                <a:blip r:embed="rId44"/>
                <a:stretch>
                  <a:fillRect/>
                </a:stretch>
              </p:blipFill>
              <p:spPr>
                <a:xfrm>
                  <a:off x="8766214" y="3128424"/>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5">
            <p14:nvContentPartPr>
              <p14:cNvPr id="100" name="Ink 99">
                <a:extLst>
                  <a:ext uri="{FF2B5EF4-FFF2-40B4-BE49-F238E27FC236}">
                    <a16:creationId xmlns:a16="http://schemas.microsoft.com/office/drawing/2014/main" id="{D01A1DC9-22F8-1528-D29C-44F34E75377C}"/>
                  </a:ext>
                </a:extLst>
              </p14:cNvPr>
              <p14:cNvContentPartPr/>
              <p14:nvPr/>
            </p14:nvContentPartPr>
            <p14:xfrm>
              <a:off x="8944221" y="2627152"/>
              <a:ext cx="346" cy="346"/>
            </p14:xfrm>
          </p:contentPart>
        </mc:Choice>
        <mc:Fallback xmlns="">
          <p:pic>
            <p:nvPicPr>
              <p:cNvPr id="100" name="Ink 99">
                <a:extLst>
                  <a:ext uri="{FF2B5EF4-FFF2-40B4-BE49-F238E27FC236}">
                    <a16:creationId xmlns:a16="http://schemas.microsoft.com/office/drawing/2014/main" id="{D01A1DC9-22F8-1528-D29C-44F34E75377C}"/>
                  </a:ext>
                </a:extLst>
              </p:cNvPr>
              <p:cNvPicPr/>
              <p:nvPr/>
            </p:nvPicPr>
            <p:blipFill>
              <a:blip r:embed="rId46"/>
              <a:stretch>
                <a:fillRect/>
              </a:stretch>
            </p:blipFill>
            <p:spPr>
              <a:xfrm>
                <a:off x="8926921" y="2523352"/>
                <a:ext cx="34600" cy="207600"/>
              </a:xfrm>
              <a:prstGeom prst="rect">
                <a:avLst/>
              </a:prstGeom>
            </p:spPr>
          </p:pic>
        </mc:Fallback>
      </mc:AlternateContent>
      <p:sp>
        <p:nvSpPr>
          <p:cNvPr id="101" name="TextBox 100">
            <a:extLst>
              <a:ext uri="{FF2B5EF4-FFF2-40B4-BE49-F238E27FC236}">
                <a16:creationId xmlns:a16="http://schemas.microsoft.com/office/drawing/2014/main" id="{37E828F6-7B70-BCD2-D24F-CD0BD67C73A7}"/>
              </a:ext>
            </a:extLst>
          </p:cNvPr>
          <p:cNvSpPr txBox="1"/>
          <p:nvPr/>
        </p:nvSpPr>
        <p:spPr>
          <a:xfrm rot="5400000">
            <a:off x="5405745" y="3396798"/>
            <a:ext cx="3607096" cy="292388"/>
          </a:xfrm>
          <a:prstGeom prst="rect">
            <a:avLst/>
          </a:prstGeom>
          <a:solidFill>
            <a:schemeClr val="accent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bg2"/>
                </a:solidFill>
                <a:effectLst/>
                <a:uLnTx/>
                <a:uFillTx/>
                <a:cs typeface="Arial" panose="020B0604020202020204" pitchFamily="34" charset="0"/>
              </a:rPr>
              <a:t> PSA &lt;0.2 ng/mL at week 36</a:t>
            </a:r>
            <a:endParaRPr kumimoji="0" lang="en-US" sz="1300" b="0" i="0" u="none" strike="noStrike" kern="0" cap="none" spc="0" normalizeH="0" baseline="30000" noProof="0" dirty="0">
              <a:ln>
                <a:noFill/>
              </a:ln>
              <a:solidFill>
                <a:schemeClr val="bg2"/>
              </a:solidFill>
              <a:effectLst/>
              <a:uLnTx/>
              <a:uFillTx/>
              <a:cs typeface="Arial" panose="020B0604020202020204" pitchFamily="34" charset="0"/>
            </a:endParaRPr>
          </a:p>
        </p:txBody>
      </p:sp>
      <p:sp>
        <p:nvSpPr>
          <p:cNvPr id="102" name="TextBox 101">
            <a:extLst>
              <a:ext uri="{FF2B5EF4-FFF2-40B4-BE49-F238E27FC236}">
                <a16:creationId xmlns:a16="http://schemas.microsoft.com/office/drawing/2014/main" id="{FC4CDDD3-0C36-5A19-0025-0EB8934F0093}"/>
              </a:ext>
            </a:extLst>
          </p:cNvPr>
          <p:cNvSpPr txBox="1"/>
          <p:nvPr/>
        </p:nvSpPr>
        <p:spPr>
          <a:xfrm>
            <a:off x="8054546" y="2252292"/>
            <a:ext cx="1186376" cy="1321584"/>
          </a:xfrm>
          <a:prstGeom prst="rect">
            <a:avLst/>
          </a:prstGeom>
          <a:solidFill>
            <a:schemeClr val="bg2">
              <a:lumMod val="50000"/>
            </a:schemeClr>
          </a:solidFill>
          <a:ln>
            <a:noFill/>
          </a:ln>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bg2"/>
                </a:solidFill>
                <a:effectLst/>
                <a:uLnTx/>
                <a:uFillTx/>
              </a:rPr>
              <a:t>Suspend treatment at week 37 Monitor PSA (reinitiate if PSA rises)</a:t>
            </a:r>
            <a:r>
              <a:rPr kumimoji="0" lang="en-US" sz="1300" b="0" i="0" u="none" strike="noStrike" kern="0" cap="none" spc="0" normalizeH="0" baseline="30000" noProof="0" dirty="0">
                <a:ln>
                  <a:noFill/>
                </a:ln>
                <a:solidFill>
                  <a:schemeClr val="bg2"/>
                </a:solidFill>
                <a:effectLst/>
                <a:uLnTx/>
                <a:uFillTx/>
                <a:cs typeface="Arial" panose="020B0604020202020204" pitchFamily="34" charset="0"/>
              </a:rPr>
              <a:t>a</a:t>
            </a:r>
            <a:endParaRPr kumimoji="0" lang="en-US" sz="1300" b="0" i="0" u="none" strike="noStrike" kern="0" cap="none" spc="0" normalizeH="0" baseline="0" noProof="0" dirty="0">
              <a:ln>
                <a:noFill/>
              </a:ln>
              <a:solidFill>
                <a:schemeClr val="bg2"/>
              </a:solidFill>
              <a:effectLst/>
              <a:uLnTx/>
              <a:uFillTx/>
            </a:endParaRPr>
          </a:p>
        </p:txBody>
      </p:sp>
      <p:sp>
        <p:nvSpPr>
          <p:cNvPr id="103" name="TextBox 102">
            <a:extLst>
              <a:ext uri="{FF2B5EF4-FFF2-40B4-BE49-F238E27FC236}">
                <a16:creationId xmlns:a16="http://schemas.microsoft.com/office/drawing/2014/main" id="{E08C4422-9CFF-15D1-BAE0-9C71C32E6C1A}"/>
              </a:ext>
            </a:extLst>
          </p:cNvPr>
          <p:cNvSpPr txBox="1"/>
          <p:nvPr/>
        </p:nvSpPr>
        <p:spPr>
          <a:xfrm>
            <a:off x="8054546" y="4181391"/>
            <a:ext cx="1188000" cy="492443"/>
          </a:xfrm>
          <a:prstGeom prst="rect">
            <a:avLst/>
          </a:prstGeom>
          <a:solidFill>
            <a:schemeClr val="bg2">
              <a:lumMod val="50000"/>
            </a:schemeClr>
          </a:solidFill>
          <a:ln>
            <a:noFill/>
          </a:ln>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bg2"/>
                </a:solidFill>
                <a:effectLst/>
                <a:uLnTx/>
                <a:uFillTx/>
              </a:rPr>
              <a:t>Remain on treatment</a:t>
            </a:r>
          </a:p>
        </p:txBody>
      </p:sp>
      <p:sp>
        <p:nvSpPr>
          <p:cNvPr id="106" name="TextBox 105">
            <a:extLst>
              <a:ext uri="{FF2B5EF4-FFF2-40B4-BE49-F238E27FC236}">
                <a16:creationId xmlns:a16="http://schemas.microsoft.com/office/drawing/2014/main" id="{6D4ED100-BB30-DFC0-A9C9-82B5B5D76761}"/>
              </a:ext>
            </a:extLst>
          </p:cNvPr>
          <p:cNvSpPr txBox="1"/>
          <p:nvPr/>
        </p:nvSpPr>
        <p:spPr>
          <a:xfrm>
            <a:off x="8092924" y="1981045"/>
            <a:ext cx="1107997" cy="369332"/>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rPr>
              <a:t>Week 37</a:t>
            </a:r>
          </a:p>
        </p:txBody>
      </p:sp>
      <p:sp>
        <p:nvSpPr>
          <p:cNvPr id="107" name="TextBox 106">
            <a:extLst>
              <a:ext uri="{FF2B5EF4-FFF2-40B4-BE49-F238E27FC236}">
                <a16:creationId xmlns:a16="http://schemas.microsoft.com/office/drawing/2014/main" id="{F63BF7A5-DCE9-DF26-0C1C-AE8635EAEFAB}"/>
              </a:ext>
            </a:extLst>
          </p:cNvPr>
          <p:cNvSpPr txBox="1"/>
          <p:nvPr/>
        </p:nvSpPr>
        <p:spPr>
          <a:xfrm>
            <a:off x="7402483" y="2650114"/>
            <a:ext cx="477568" cy="307777"/>
          </a:xfrm>
          <a:prstGeom prst="rect">
            <a:avLst/>
          </a:prstGeom>
          <a:noFill/>
        </p:spPr>
        <p:txBody>
          <a:bodyPr wrap="none" rtlCol="0">
            <a:spAutoFit/>
          </a:bodyPr>
          <a:lstStyle/>
          <a:p>
            <a:pPr algn="ctr"/>
            <a:r>
              <a:rPr lang="en-US" sz="1400" dirty="0">
                <a:solidFill>
                  <a:schemeClr val="bg2"/>
                </a:solidFill>
                <a:cs typeface="Arial" panose="020B0604020202020204" pitchFamily="34" charset="0"/>
              </a:rPr>
              <a:t>Yes</a:t>
            </a:r>
          </a:p>
        </p:txBody>
      </p:sp>
      <p:sp>
        <p:nvSpPr>
          <p:cNvPr id="108" name="TextBox 107">
            <a:extLst>
              <a:ext uri="{FF2B5EF4-FFF2-40B4-BE49-F238E27FC236}">
                <a16:creationId xmlns:a16="http://schemas.microsoft.com/office/drawing/2014/main" id="{AE8E4032-3A2D-8D18-0410-814B7D6D332A}"/>
              </a:ext>
            </a:extLst>
          </p:cNvPr>
          <p:cNvSpPr txBox="1"/>
          <p:nvPr/>
        </p:nvSpPr>
        <p:spPr>
          <a:xfrm>
            <a:off x="7434319" y="4114350"/>
            <a:ext cx="413896" cy="307777"/>
          </a:xfrm>
          <a:prstGeom prst="rect">
            <a:avLst/>
          </a:prstGeom>
          <a:noFill/>
        </p:spPr>
        <p:txBody>
          <a:bodyPr wrap="none" rtlCol="0">
            <a:spAutoFit/>
          </a:bodyPr>
          <a:lstStyle/>
          <a:p>
            <a:pPr algn="ctr"/>
            <a:r>
              <a:rPr lang="en-US" sz="1400" dirty="0">
                <a:solidFill>
                  <a:schemeClr val="bg2"/>
                </a:solidFill>
                <a:cs typeface="Arial" panose="020B0604020202020204" pitchFamily="34" charset="0"/>
              </a:rPr>
              <a:t>No</a:t>
            </a:r>
          </a:p>
        </p:txBody>
      </p:sp>
      <p:sp>
        <p:nvSpPr>
          <p:cNvPr id="109" name="TextBox 108">
            <a:extLst>
              <a:ext uri="{FF2B5EF4-FFF2-40B4-BE49-F238E27FC236}">
                <a16:creationId xmlns:a16="http://schemas.microsoft.com/office/drawing/2014/main" id="{15A84D4F-B938-0E8D-F4AB-1EBC26C7253F}"/>
              </a:ext>
            </a:extLst>
          </p:cNvPr>
          <p:cNvSpPr txBox="1"/>
          <p:nvPr/>
        </p:nvSpPr>
        <p:spPr>
          <a:xfrm>
            <a:off x="9386457" y="1767657"/>
            <a:ext cx="2542422" cy="931024"/>
          </a:xfrm>
          <a:prstGeom prst="rect">
            <a:avLst/>
          </a:prstGeom>
          <a:solidFill>
            <a:schemeClr val="accent4"/>
          </a:solidFill>
          <a:ln>
            <a:noFill/>
          </a:ln>
        </p:spPr>
        <p:txBody>
          <a:bodyPr wrap="square" rtlCol="0">
            <a:spAutoFit/>
          </a:bodyPr>
          <a:lstStyle/>
          <a:p>
            <a:pPr marL="0" marR="0" lvl="0" indent="0" defTabSz="914400" eaLnBrk="1" fontAlgn="auto" latinLnBrk="0" hangingPunct="1">
              <a:spcAft>
                <a:spcPts val="300"/>
              </a:spcAft>
              <a:buClrTx/>
              <a:buSzTx/>
              <a:buFontTx/>
              <a:buNone/>
              <a:tabLst/>
              <a:defRPr/>
            </a:pPr>
            <a:r>
              <a:rPr kumimoji="0" lang="en-US" sz="1300" b="1" i="0" u="none" strike="noStrike" kern="0" cap="none" spc="0" normalizeH="0" baseline="0" noProof="0" dirty="0">
                <a:ln>
                  <a:noFill/>
                </a:ln>
                <a:effectLst/>
                <a:uLnTx/>
                <a:uFillTx/>
                <a:cs typeface="Arial" panose="020B0604020202020204" pitchFamily="34" charset="0"/>
              </a:rPr>
              <a:t>Primary </a:t>
            </a:r>
            <a:r>
              <a:rPr kumimoji="0" lang="en-US" sz="1300" b="1" i="0" u="none" strike="noStrike" kern="0" cap="none" spc="0" normalizeH="0" baseline="0" noProof="0" dirty="0" err="1">
                <a:ln>
                  <a:noFill/>
                </a:ln>
                <a:effectLst/>
                <a:uLnTx/>
                <a:uFillTx/>
                <a:cs typeface="Arial" panose="020B0604020202020204" pitchFamily="34" charset="0"/>
              </a:rPr>
              <a:t>endpoint</a:t>
            </a:r>
            <a:r>
              <a:rPr kumimoji="0" lang="en-US" sz="1300" b="1" i="0" u="none" strike="noStrike" kern="0" cap="none" spc="0" normalizeH="0" baseline="30000" noProof="0" dirty="0" err="1">
                <a:ln>
                  <a:noFill/>
                </a:ln>
                <a:effectLst/>
                <a:uLnTx/>
                <a:uFillTx/>
                <a:cs typeface="Arial" panose="020B0604020202020204" pitchFamily="34" charset="0"/>
              </a:rPr>
              <a:t>b</a:t>
            </a:r>
            <a:r>
              <a:rPr kumimoji="0" lang="en-US" sz="1300" b="1" i="0" u="none" strike="noStrike" kern="0" cap="none" spc="0" normalizeH="0" baseline="0" noProof="0" dirty="0">
                <a:ln>
                  <a:noFill/>
                </a:ln>
                <a:effectLst/>
                <a:uLnTx/>
                <a:uFillTx/>
                <a:cs typeface="Arial" panose="020B0604020202020204" pitchFamily="34" charset="0"/>
              </a:rPr>
              <a:t>:</a:t>
            </a:r>
          </a:p>
          <a:p>
            <a:pPr marL="0" marR="0" lvl="0" indent="0" defTabSz="914400" eaLnBrk="1" fontAlgn="auto" latinLnBrk="0" hangingPunct="1">
              <a:spcAft>
                <a:spcPts val="300"/>
              </a:spcAft>
              <a:buClrTx/>
              <a:buSzTx/>
              <a:buFontTx/>
              <a:buNone/>
              <a:tabLst/>
              <a:defRPr/>
            </a:pPr>
            <a:r>
              <a:rPr kumimoji="0" lang="en-US" sz="1300" b="0" i="0" u="none" strike="noStrike" kern="0" cap="none" spc="0" normalizeH="0" baseline="0" noProof="0" dirty="0">
                <a:ln>
                  <a:noFill/>
                </a:ln>
                <a:effectLst/>
                <a:uLnTx/>
                <a:uFillTx/>
                <a:cs typeface="Arial" panose="020B0604020202020204" pitchFamily="34" charset="0"/>
              </a:rPr>
              <a:t>MFS by BICR, enzalutamide + </a:t>
            </a:r>
            <a:r>
              <a:rPr lang="en-US" sz="1300" kern="0" dirty="0">
                <a:cs typeface="Arial" panose="020B0604020202020204" pitchFamily="34" charset="0"/>
              </a:rPr>
              <a:t>leuprolide acetate</a:t>
            </a:r>
            <a:r>
              <a:rPr kumimoji="0" lang="en-US" sz="1300" b="0" i="0" u="none" strike="noStrike" kern="0" cap="none" spc="0" normalizeH="0" baseline="0" noProof="0" dirty="0">
                <a:ln>
                  <a:noFill/>
                </a:ln>
                <a:effectLst/>
                <a:uLnTx/>
                <a:uFillTx/>
                <a:cs typeface="Arial" panose="020B0604020202020204" pitchFamily="34" charset="0"/>
              </a:rPr>
              <a:t> vs. leuprolide acetate alone</a:t>
            </a:r>
          </a:p>
        </p:txBody>
      </p:sp>
      <p:cxnSp>
        <p:nvCxnSpPr>
          <p:cNvPr id="118" name="Straight Connector 117">
            <a:extLst>
              <a:ext uri="{FF2B5EF4-FFF2-40B4-BE49-F238E27FC236}">
                <a16:creationId xmlns:a16="http://schemas.microsoft.com/office/drawing/2014/main" id="{96747069-2665-1C96-DFF3-CB7DDD5C2B8B}"/>
              </a:ext>
            </a:extLst>
          </p:cNvPr>
          <p:cNvCxnSpPr>
            <a:cxnSpLocks/>
          </p:cNvCxnSpPr>
          <p:nvPr/>
        </p:nvCxnSpPr>
        <p:spPr>
          <a:xfrm flipV="1">
            <a:off x="3174540" y="3620937"/>
            <a:ext cx="35708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917BCF73-38F6-DDFD-D9C6-43E239969165}"/>
              </a:ext>
            </a:extLst>
          </p:cNvPr>
          <p:cNvCxnSpPr>
            <a:cxnSpLocks/>
            <a:stCxn id="116" idx="6"/>
            <a:endCxn id="9" idx="1"/>
          </p:cNvCxnSpPr>
          <p:nvPr/>
        </p:nvCxnSpPr>
        <p:spPr>
          <a:xfrm flipV="1">
            <a:off x="4116693" y="2252291"/>
            <a:ext cx="636463" cy="1373458"/>
          </a:xfrm>
          <a:prstGeom prst="bentConnector3">
            <a:avLst>
              <a:gd name="adj1" fmla="val 50000"/>
            </a:avLst>
          </a:prstGeom>
          <a:ln w="19050" cap="sq">
            <a:solidFill>
              <a:schemeClr val="bg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3" name="Connector: Elbow 122">
            <a:extLst>
              <a:ext uri="{FF2B5EF4-FFF2-40B4-BE49-F238E27FC236}">
                <a16:creationId xmlns:a16="http://schemas.microsoft.com/office/drawing/2014/main" id="{63C135E3-B04B-EDF8-C80C-24BE2BD7D19A}"/>
              </a:ext>
            </a:extLst>
          </p:cNvPr>
          <p:cNvCxnSpPr>
            <a:cxnSpLocks/>
            <a:stCxn id="116" idx="6"/>
            <a:endCxn id="8" idx="1"/>
          </p:cNvCxnSpPr>
          <p:nvPr/>
        </p:nvCxnSpPr>
        <p:spPr>
          <a:xfrm>
            <a:off x="4116693" y="3625749"/>
            <a:ext cx="647035" cy="1251067"/>
          </a:xfrm>
          <a:prstGeom prst="bentConnector3">
            <a:avLst>
              <a:gd name="adj1" fmla="val 50000"/>
            </a:avLst>
          </a:prstGeom>
          <a:ln w="19050" cap="sq">
            <a:solidFill>
              <a:schemeClr val="bg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BFF4392-F0A2-0860-DF84-A1AC18050BE5}"/>
              </a:ext>
            </a:extLst>
          </p:cNvPr>
          <p:cNvCxnSpPr>
            <a:cxnSpLocks/>
          </p:cNvCxnSpPr>
          <p:nvPr/>
        </p:nvCxnSpPr>
        <p:spPr>
          <a:xfrm>
            <a:off x="4427415" y="3624990"/>
            <a:ext cx="341564" cy="0"/>
          </a:xfrm>
          <a:prstGeom prst="line">
            <a:avLst/>
          </a:prstGeom>
          <a:ln w="19050">
            <a:solidFill>
              <a:schemeClr val="bg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23A8A6C-037F-FECB-2F65-15CF0F8F2EA6}"/>
              </a:ext>
            </a:extLst>
          </p:cNvPr>
          <p:cNvCxnSpPr>
            <a:cxnSpLocks/>
          </p:cNvCxnSpPr>
          <p:nvPr/>
        </p:nvCxnSpPr>
        <p:spPr>
          <a:xfrm>
            <a:off x="7355487" y="2957891"/>
            <a:ext cx="699059" cy="0"/>
          </a:xfrm>
          <a:prstGeom prst="line">
            <a:avLst/>
          </a:prstGeom>
          <a:ln w="19050">
            <a:solidFill>
              <a:schemeClr val="bg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D40004-D88A-390E-C0FB-0641AB3615BD}"/>
              </a:ext>
            </a:extLst>
          </p:cNvPr>
          <p:cNvCxnSpPr>
            <a:cxnSpLocks/>
          </p:cNvCxnSpPr>
          <p:nvPr/>
        </p:nvCxnSpPr>
        <p:spPr>
          <a:xfrm>
            <a:off x="7355487" y="4427612"/>
            <a:ext cx="699059" cy="0"/>
          </a:xfrm>
          <a:prstGeom prst="line">
            <a:avLst/>
          </a:prstGeom>
          <a:ln w="19050">
            <a:solidFill>
              <a:schemeClr val="bg2"/>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AutoShape 13">
            <a:extLst>
              <a:ext uri="{FF2B5EF4-FFF2-40B4-BE49-F238E27FC236}">
                <a16:creationId xmlns:a16="http://schemas.microsoft.com/office/drawing/2014/main" id="{DBD6EFCD-DE7C-A868-5ADE-AF61812EA3D8}"/>
              </a:ext>
            </a:extLst>
          </p:cNvPr>
          <p:cNvSpPr>
            <a:spLocks noChangeArrowheads="1"/>
          </p:cNvSpPr>
          <p:nvPr/>
        </p:nvSpPr>
        <p:spPr bwMode="blackWhite">
          <a:xfrm>
            <a:off x="4772235" y="3213400"/>
            <a:ext cx="2178000" cy="830997"/>
          </a:xfrm>
          <a:prstGeom prst="rect">
            <a:avLst/>
          </a:prstGeom>
          <a:solidFill>
            <a:schemeClr val="accent2"/>
          </a:solidFill>
          <a:ln w="0" algn="ctr">
            <a:noFill/>
            <a:miter lim="800000"/>
            <a:headEnd/>
            <a:tailEnd/>
          </a:ln>
        </p:spPr>
        <p:txBody>
          <a:bodyPr lIns="45720" rIns="45720" anchor="ctr">
            <a:noAutofit/>
          </a:bodyPr>
          <a:lstStyle/>
          <a:p>
            <a:pPr marL="0" marR="0" lvl="0" indent="0" algn="ctr" defTabSz="858838"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white"/>
                </a:solidFill>
                <a:effectLst/>
                <a:uLnTx/>
                <a:uFillTx/>
                <a:ea typeface="Arial" panose="020B0604020202020204" pitchFamily="34" charset="0"/>
                <a:cs typeface="Arial" panose="020B0604020202020204" pitchFamily="34" charset="0"/>
              </a:rPr>
              <a:t>Placebo + </a:t>
            </a:r>
            <a:r>
              <a:rPr lang="en-US" sz="1200" b="1" kern="0" dirty="0">
                <a:solidFill>
                  <a:prstClr val="white"/>
                </a:solidFill>
                <a:ea typeface="Arial" panose="020B0604020202020204" pitchFamily="34" charset="0"/>
                <a:cs typeface="Arial" panose="020B0604020202020204" pitchFamily="34" charset="0"/>
              </a:rPr>
              <a:t>leuprolide acetate</a:t>
            </a:r>
            <a:r>
              <a:rPr kumimoji="0" lang="en-US" sz="1200" b="1" i="0" u="none" strike="noStrike" kern="0" cap="none" spc="0" normalizeH="0" baseline="0" noProof="0" dirty="0">
                <a:ln>
                  <a:noFill/>
                </a:ln>
                <a:solidFill>
                  <a:prstClr val="white"/>
                </a:solidFill>
                <a:effectLst/>
                <a:uLnTx/>
                <a:uFillTx/>
                <a:ea typeface="Arial" panose="020B0604020202020204" pitchFamily="34" charset="0"/>
                <a:cs typeface="Arial" panose="020B0604020202020204" pitchFamily="34" charset="0"/>
              </a:rPr>
              <a:t> (</a:t>
            </a:r>
            <a:r>
              <a:rPr kumimoji="0" lang="en-US" sz="1000" b="1" i="0" u="none" strike="noStrike" kern="0" cap="none" spc="0" normalizeH="0" baseline="0" noProof="0" dirty="0">
                <a:ln>
                  <a:noFill/>
                </a:ln>
                <a:solidFill>
                  <a:prstClr val="white"/>
                </a:solidFill>
                <a:effectLst/>
                <a:uLnTx/>
                <a:uFillTx/>
                <a:ea typeface="Arial" panose="020B0604020202020204" pitchFamily="34" charset="0"/>
                <a:cs typeface="Arial" panose="020B0604020202020204" pitchFamily="34" charset="0"/>
              </a:rPr>
              <a:t>22.5 mg IM/q12w)</a:t>
            </a:r>
          </a:p>
          <a:p>
            <a:pPr marL="0" marR="0" lvl="0" indent="0" algn="ctr" defTabSz="858838"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white"/>
                </a:solidFill>
                <a:effectLst/>
                <a:uLnTx/>
                <a:uFillTx/>
                <a:ea typeface="Arial" panose="020B0604020202020204" pitchFamily="34" charset="0"/>
                <a:cs typeface="Arial" panose="020B0604020202020204" pitchFamily="34" charset="0"/>
              </a:rPr>
              <a:t>n = 358</a:t>
            </a:r>
          </a:p>
          <a:p>
            <a:pPr marL="0" marR="0" lvl="0" indent="0" algn="ctr" defTabSz="858838" eaLnBrk="1" fontAlgn="base" latinLnBrk="0" hangingPunct="1">
              <a:lnSpc>
                <a:spcPct val="100000"/>
              </a:lnSpc>
              <a:spcBef>
                <a:spcPct val="0"/>
              </a:spcBef>
              <a:spcAft>
                <a:spcPct val="0"/>
              </a:spcAft>
              <a:buClrTx/>
              <a:buSzTx/>
              <a:buFontTx/>
              <a:buNone/>
              <a:tabLst/>
              <a:defRPr/>
            </a:pPr>
            <a:r>
              <a:rPr lang="en-US" sz="1200" b="1" kern="0" dirty="0">
                <a:solidFill>
                  <a:prstClr val="white"/>
                </a:solidFill>
                <a:ea typeface="Arial" panose="020B0604020202020204" pitchFamily="34" charset="0"/>
                <a:cs typeface="Arial" panose="020B0604020202020204" pitchFamily="34" charset="0"/>
              </a:rPr>
              <a:t>Blinded</a:t>
            </a:r>
            <a:endParaRPr kumimoji="0" lang="en-US" sz="1200" b="1" i="0" u="none" strike="noStrike" kern="0" cap="none" spc="0" normalizeH="0" baseline="0" noProof="0" dirty="0">
              <a:ln>
                <a:noFill/>
              </a:ln>
              <a:solidFill>
                <a:prstClr val="white"/>
              </a:solidFill>
              <a:effectLst/>
              <a:uLnTx/>
              <a:uFillTx/>
              <a:ea typeface="Arial" panose="020B0604020202020204" pitchFamily="34" charset="0"/>
              <a:cs typeface="Arial" panose="020B0604020202020204" pitchFamily="34" charset="0"/>
            </a:endParaRPr>
          </a:p>
        </p:txBody>
      </p:sp>
      <p:sp>
        <p:nvSpPr>
          <p:cNvPr id="8" name="AutoShape 13">
            <a:extLst>
              <a:ext uri="{FF2B5EF4-FFF2-40B4-BE49-F238E27FC236}">
                <a16:creationId xmlns:a16="http://schemas.microsoft.com/office/drawing/2014/main" id="{13D3D302-5B11-7F09-1C07-C307BFE2DC0A}"/>
              </a:ext>
            </a:extLst>
          </p:cNvPr>
          <p:cNvSpPr>
            <a:spLocks noChangeArrowheads="1"/>
          </p:cNvSpPr>
          <p:nvPr/>
        </p:nvSpPr>
        <p:spPr bwMode="blackWhite">
          <a:xfrm>
            <a:off x="4763728" y="4431161"/>
            <a:ext cx="2178000" cy="891310"/>
          </a:xfrm>
          <a:prstGeom prst="rect">
            <a:avLst/>
          </a:prstGeom>
          <a:solidFill>
            <a:srgbClr val="C81E36"/>
          </a:solidFill>
          <a:ln w="0" algn="ctr">
            <a:noFill/>
            <a:miter lim="800000"/>
            <a:headEnd/>
            <a:tailEnd/>
          </a:ln>
        </p:spPr>
        <p:txBody>
          <a:bodyPr anchor="ctr" anchorCtr="1">
            <a:noAutofit/>
          </a:bodyPr>
          <a:lstStyle/>
          <a:p>
            <a:pPr marL="0" marR="0" lvl="0" indent="0" algn="ctr" defTabSz="820738" eaLnBrk="1" fontAlgn="base" latinLnBrk="0" hangingPunct="1">
              <a:lnSpc>
                <a:spcPct val="100000"/>
              </a:lnSpc>
              <a:spcBef>
                <a:spcPct val="0"/>
              </a:spcBef>
              <a:spcAft>
                <a:spcPct val="0"/>
              </a:spcAft>
              <a:buClrTx/>
              <a:buSzTx/>
              <a:buFontTx/>
              <a:buNone/>
              <a:tabLst>
                <a:tab pos="103188" algn="l"/>
              </a:tabLst>
              <a:defRPr/>
            </a:pPr>
            <a:r>
              <a:rPr kumimoji="0" lang="en-US" sz="1200" b="1" i="0" u="none" strike="noStrike" kern="0" cap="none" spc="0" normalizeH="0" baseline="0" noProof="0" dirty="0">
                <a:ln>
                  <a:noFill/>
                </a:ln>
                <a:solidFill>
                  <a:prstClr val="white"/>
                </a:solidFill>
                <a:effectLst/>
                <a:uLnTx/>
                <a:uFillTx/>
                <a:ea typeface="Arial" panose="020B0604020202020204" pitchFamily="34" charset="0"/>
                <a:cs typeface="Arial" panose="020B0604020202020204" pitchFamily="34" charset="0"/>
              </a:rPr>
              <a:t>Enzalutamide monotherapy (</a:t>
            </a:r>
            <a:r>
              <a:rPr kumimoji="0" lang="en-US" sz="1000" b="1" i="0" u="none" strike="noStrike" kern="0" cap="none" spc="0" normalizeH="0" baseline="0" noProof="0" dirty="0">
                <a:ln>
                  <a:noFill/>
                </a:ln>
                <a:solidFill>
                  <a:prstClr val="white"/>
                </a:solidFill>
                <a:effectLst/>
                <a:uLnTx/>
                <a:uFillTx/>
                <a:ea typeface="Arial" panose="020B0604020202020204" pitchFamily="34" charset="0"/>
                <a:cs typeface="Arial" panose="020B0604020202020204" pitchFamily="34" charset="0"/>
              </a:rPr>
              <a:t>160 mg oral </a:t>
            </a:r>
            <a:r>
              <a:rPr kumimoji="0" lang="en-US" sz="1000" b="1" i="0" u="none" strike="noStrike" kern="0" cap="none" spc="0" normalizeH="0" baseline="0" noProof="0" dirty="0" err="1">
                <a:ln>
                  <a:noFill/>
                </a:ln>
                <a:solidFill>
                  <a:prstClr val="white"/>
                </a:solidFill>
                <a:effectLst/>
                <a:uLnTx/>
                <a:uFillTx/>
                <a:ea typeface="Arial" panose="020B0604020202020204" pitchFamily="34" charset="0"/>
                <a:cs typeface="Arial" panose="020B0604020202020204" pitchFamily="34" charset="0"/>
              </a:rPr>
              <a:t>qd</a:t>
            </a:r>
            <a:r>
              <a:rPr kumimoji="0" lang="en-US" sz="1000" b="1" i="0" u="none" strike="noStrike" kern="0" cap="none" spc="0" normalizeH="0" baseline="0" noProof="0" dirty="0">
                <a:ln>
                  <a:noFill/>
                </a:ln>
                <a:solidFill>
                  <a:prstClr val="white"/>
                </a:solidFill>
                <a:effectLst/>
                <a:uLnTx/>
                <a:uFillTx/>
                <a:ea typeface="Arial" panose="020B0604020202020204" pitchFamily="34" charset="0"/>
                <a:cs typeface="Arial" panose="020B0604020202020204" pitchFamily="34" charset="0"/>
              </a:rPr>
              <a:t>)</a:t>
            </a:r>
          </a:p>
          <a:p>
            <a:pPr marL="0" marR="0" lvl="0" indent="0" algn="ctr" defTabSz="820738" eaLnBrk="1" fontAlgn="base" latinLnBrk="0" hangingPunct="1">
              <a:lnSpc>
                <a:spcPct val="100000"/>
              </a:lnSpc>
              <a:spcBef>
                <a:spcPct val="0"/>
              </a:spcBef>
              <a:spcAft>
                <a:spcPct val="0"/>
              </a:spcAft>
              <a:buClrTx/>
              <a:buSzTx/>
              <a:buFontTx/>
              <a:buNone/>
              <a:tabLst>
                <a:tab pos="103188" algn="l"/>
              </a:tabLst>
              <a:defRPr/>
            </a:pPr>
            <a:r>
              <a:rPr lang="en-US" altLang="ja-JP" sz="1200" b="1" kern="0" dirty="0">
                <a:solidFill>
                  <a:prstClr val="white"/>
                </a:solidFill>
                <a:cs typeface="Arial" panose="020B0604020202020204" pitchFamily="34" charset="0"/>
              </a:rPr>
              <a:t>n</a:t>
            </a:r>
            <a:r>
              <a:rPr kumimoji="0" lang="en-US" altLang="ja-JP" sz="1200" b="1" i="0" u="none" strike="noStrike" kern="0" cap="none" spc="0" normalizeH="0" baseline="0" noProof="0" dirty="0">
                <a:ln>
                  <a:noFill/>
                </a:ln>
                <a:solidFill>
                  <a:prstClr val="white"/>
                </a:solidFill>
                <a:effectLst/>
                <a:uLnTx/>
                <a:uFillTx/>
                <a:cs typeface="Arial" panose="020B0604020202020204" pitchFamily="34" charset="0"/>
              </a:rPr>
              <a:t> = 355</a:t>
            </a:r>
          </a:p>
          <a:p>
            <a:pPr marL="0" marR="0" lvl="0" indent="0" algn="ctr" defTabSz="820738" eaLnBrk="1" fontAlgn="base" latinLnBrk="0" hangingPunct="1">
              <a:lnSpc>
                <a:spcPct val="100000"/>
              </a:lnSpc>
              <a:spcBef>
                <a:spcPct val="0"/>
              </a:spcBef>
              <a:spcAft>
                <a:spcPct val="0"/>
              </a:spcAft>
              <a:buClrTx/>
              <a:buSzTx/>
              <a:buFontTx/>
              <a:buNone/>
              <a:tabLst>
                <a:tab pos="103188" algn="l"/>
              </a:tabLst>
              <a:defRPr/>
            </a:pPr>
            <a:r>
              <a:rPr lang="en-US" altLang="ja-JP" sz="1200" b="1" kern="0" dirty="0">
                <a:solidFill>
                  <a:prstClr val="white"/>
                </a:solidFill>
                <a:ea typeface="Arial" panose="020B0604020202020204" pitchFamily="34" charset="0"/>
                <a:cs typeface="Arial" panose="020B0604020202020204" pitchFamily="34" charset="0"/>
              </a:rPr>
              <a:t>Unblinded</a:t>
            </a:r>
            <a:endParaRPr kumimoji="0" lang="en-US" altLang="ja-JP" sz="1200" b="1" i="0" u="none" strike="noStrike" kern="0" cap="none" spc="0" normalizeH="0" baseline="0" noProof="0" dirty="0">
              <a:ln>
                <a:noFill/>
              </a:ln>
              <a:solidFill>
                <a:prstClr val="white"/>
              </a:solidFill>
              <a:effectLst/>
              <a:uLnTx/>
              <a:uFillTx/>
              <a:ea typeface="Arial" panose="020B0604020202020204" pitchFamily="34" charset="0"/>
              <a:cs typeface="Arial" panose="020B0604020202020204" pitchFamily="34" charset="0"/>
            </a:endParaRPr>
          </a:p>
        </p:txBody>
      </p:sp>
      <p:sp>
        <p:nvSpPr>
          <p:cNvPr id="9" name="AutoShape 13">
            <a:extLst>
              <a:ext uri="{FF2B5EF4-FFF2-40B4-BE49-F238E27FC236}">
                <a16:creationId xmlns:a16="http://schemas.microsoft.com/office/drawing/2014/main" id="{69239129-43A8-794A-2C20-7FAB5CFFA62C}"/>
              </a:ext>
            </a:extLst>
          </p:cNvPr>
          <p:cNvSpPr>
            <a:spLocks noChangeArrowheads="1"/>
          </p:cNvSpPr>
          <p:nvPr/>
        </p:nvSpPr>
        <p:spPr bwMode="blackWhite">
          <a:xfrm>
            <a:off x="4753156" y="1744459"/>
            <a:ext cx="2178000" cy="1015663"/>
          </a:xfrm>
          <a:prstGeom prst="rect">
            <a:avLst/>
          </a:prstGeom>
          <a:solidFill>
            <a:schemeClr val="accent5"/>
          </a:solidFill>
          <a:ln w="0" algn="ctr">
            <a:noFill/>
            <a:miter lim="800000"/>
            <a:headEnd/>
            <a:tailEnd/>
          </a:ln>
        </p:spPr>
        <p:txBody>
          <a:bodyPr lIns="45720" rIns="45720" anchor="ctr">
            <a:noAutofit/>
          </a:bodyPr>
          <a:lstStyle/>
          <a:p>
            <a:pPr algn="ctr" defTabSz="858838" fontAlgn="base">
              <a:spcBef>
                <a:spcPct val="0"/>
              </a:spcBef>
              <a:spcAft>
                <a:spcPct val="0"/>
              </a:spcAft>
              <a:defRPr/>
            </a:pPr>
            <a:r>
              <a:rPr lang="en-US" sz="1200" b="1" kern="0" dirty="0">
                <a:solidFill>
                  <a:prstClr val="white"/>
                </a:solidFill>
                <a:ea typeface="Arial" panose="020B0604020202020204" pitchFamily="34" charset="0"/>
                <a:cs typeface="Arial" panose="020B0604020202020204" pitchFamily="34" charset="0"/>
              </a:rPr>
              <a:t>Enzalutamide (</a:t>
            </a:r>
            <a:r>
              <a:rPr lang="en-US" sz="1000" b="1" kern="0" dirty="0">
                <a:solidFill>
                  <a:prstClr val="white"/>
                </a:solidFill>
                <a:ea typeface="Arial" panose="020B0604020202020204" pitchFamily="34" charset="0"/>
                <a:cs typeface="Arial" panose="020B0604020202020204" pitchFamily="34" charset="0"/>
              </a:rPr>
              <a:t>160 mg oral </a:t>
            </a:r>
            <a:r>
              <a:rPr lang="en-US" sz="1000" b="1" kern="0" dirty="0" err="1">
                <a:solidFill>
                  <a:prstClr val="white"/>
                </a:solidFill>
                <a:ea typeface="Arial" panose="020B0604020202020204" pitchFamily="34" charset="0"/>
                <a:cs typeface="Arial" panose="020B0604020202020204" pitchFamily="34" charset="0"/>
              </a:rPr>
              <a:t>qd</a:t>
            </a:r>
            <a:r>
              <a:rPr lang="en-US" sz="1000" b="1" kern="0" dirty="0">
                <a:solidFill>
                  <a:prstClr val="white"/>
                </a:solidFill>
                <a:ea typeface="Arial" panose="020B0604020202020204" pitchFamily="34" charset="0"/>
                <a:cs typeface="Arial" panose="020B0604020202020204" pitchFamily="34" charset="0"/>
              </a:rPr>
              <a:t>) </a:t>
            </a:r>
            <a:r>
              <a:rPr lang="en-US" sz="1200" b="1" kern="0" dirty="0">
                <a:solidFill>
                  <a:prstClr val="white"/>
                </a:solidFill>
                <a:ea typeface="Arial" panose="020B0604020202020204" pitchFamily="34" charset="0"/>
                <a:cs typeface="Arial" panose="020B0604020202020204" pitchFamily="34" charset="0"/>
              </a:rPr>
              <a:t>+ leuprolide acetate</a:t>
            </a:r>
            <a:br>
              <a:rPr lang="en-US" sz="1200" b="1" kern="0" dirty="0">
                <a:solidFill>
                  <a:prstClr val="white"/>
                </a:solidFill>
                <a:ea typeface="Arial" panose="020B0604020202020204" pitchFamily="34" charset="0"/>
                <a:cs typeface="Arial" panose="020B0604020202020204" pitchFamily="34" charset="0"/>
              </a:rPr>
            </a:br>
            <a:r>
              <a:rPr lang="en-US" sz="1200" b="1" kern="0" dirty="0">
                <a:solidFill>
                  <a:prstClr val="white"/>
                </a:solidFill>
                <a:ea typeface="Arial" panose="020B0604020202020204" pitchFamily="34" charset="0"/>
                <a:cs typeface="Arial" panose="020B0604020202020204" pitchFamily="34" charset="0"/>
              </a:rPr>
              <a:t>(</a:t>
            </a:r>
            <a:r>
              <a:rPr lang="en-US" sz="1000" b="1" kern="0" dirty="0">
                <a:solidFill>
                  <a:prstClr val="white"/>
                </a:solidFill>
                <a:ea typeface="Arial" panose="020B0604020202020204" pitchFamily="34" charset="0"/>
                <a:cs typeface="Arial" panose="020B0604020202020204" pitchFamily="34" charset="0"/>
              </a:rPr>
              <a:t>22.5 mg IM/q12w)</a:t>
            </a:r>
          </a:p>
          <a:p>
            <a:pPr algn="ctr" defTabSz="858838" fontAlgn="base">
              <a:spcBef>
                <a:spcPct val="0"/>
              </a:spcBef>
              <a:spcAft>
                <a:spcPct val="0"/>
              </a:spcAft>
              <a:defRPr/>
            </a:pPr>
            <a:r>
              <a:rPr lang="en-US" sz="1200" b="1" kern="0" dirty="0">
                <a:solidFill>
                  <a:prstClr val="white"/>
                </a:solidFill>
                <a:ea typeface="Arial" panose="020B0604020202020204" pitchFamily="34" charset="0"/>
                <a:cs typeface="Arial" panose="020B0604020202020204" pitchFamily="34" charset="0"/>
              </a:rPr>
              <a:t>n = 355</a:t>
            </a:r>
          </a:p>
          <a:p>
            <a:pPr algn="ctr" defTabSz="858838" fontAlgn="base">
              <a:spcBef>
                <a:spcPct val="0"/>
              </a:spcBef>
              <a:spcAft>
                <a:spcPct val="0"/>
              </a:spcAft>
              <a:defRPr/>
            </a:pPr>
            <a:r>
              <a:rPr lang="en-US" sz="1200" b="1" kern="0" dirty="0">
                <a:solidFill>
                  <a:prstClr val="white"/>
                </a:solidFill>
                <a:ea typeface="Arial" panose="020B0604020202020204" pitchFamily="34" charset="0"/>
                <a:cs typeface="Arial" panose="020B0604020202020204" pitchFamily="34" charset="0"/>
              </a:rPr>
              <a:t>Blinded</a:t>
            </a:r>
          </a:p>
        </p:txBody>
      </p:sp>
      <p:sp>
        <p:nvSpPr>
          <p:cNvPr id="116" name="Oval 115">
            <a:extLst>
              <a:ext uri="{FF2B5EF4-FFF2-40B4-BE49-F238E27FC236}">
                <a16:creationId xmlns:a16="http://schemas.microsoft.com/office/drawing/2014/main" id="{AE260311-AD2B-EA35-66A3-8C81BE5ACC03}"/>
              </a:ext>
            </a:extLst>
          </p:cNvPr>
          <p:cNvSpPr/>
          <p:nvPr/>
        </p:nvSpPr>
        <p:spPr bwMode="auto">
          <a:xfrm>
            <a:off x="3531621" y="3333213"/>
            <a:ext cx="585072" cy="585072"/>
          </a:xfrm>
          <a:prstGeom prst="ellipse">
            <a:avLst/>
          </a:prstGeom>
          <a:solidFill>
            <a:schemeClr val="bg2">
              <a:lumMod val="50000"/>
            </a:schemeClr>
          </a:solidFill>
          <a:ln>
            <a:noFill/>
          </a:ln>
        </p:spPr>
        <p:txBody>
          <a:bodyPr wrap="square" lIns="0" rIns="0" rtlCol="0" anchor="ctr">
            <a:noAutofit/>
          </a:bodyPr>
          <a:lstStyle/>
          <a:p>
            <a:pPr algn="ctr"/>
            <a:r>
              <a:rPr lang="en-US" sz="1600" b="1" kern="0" dirty="0">
                <a:solidFill>
                  <a:schemeClr val="bg2"/>
                </a:solidFill>
              </a:rPr>
              <a:t>R</a:t>
            </a:r>
          </a:p>
          <a:p>
            <a:pPr algn="ctr"/>
            <a:r>
              <a:rPr lang="en-US" sz="1300" kern="0" dirty="0">
                <a:solidFill>
                  <a:schemeClr val="bg2"/>
                </a:solidFill>
              </a:rPr>
              <a:t>1:1:1</a:t>
            </a:r>
          </a:p>
        </p:txBody>
      </p:sp>
      <p:sp>
        <p:nvSpPr>
          <p:cNvPr id="3" name="TextBox 2">
            <a:extLst>
              <a:ext uri="{FF2B5EF4-FFF2-40B4-BE49-F238E27FC236}">
                <a16:creationId xmlns:a16="http://schemas.microsoft.com/office/drawing/2014/main" id="{063556D3-D398-7A71-BFD4-B887477A5262}"/>
              </a:ext>
            </a:extLst>
          </p:cNvPr>
          <p:cNvSpPr txBox="1"/>
          <p:nvPr/>
        </p:nvSpPr>
        <p:spPr>
          <a:xfrm>
            <a:off x="9255227" y="6534426"/>
            <a:ext cx="2842713" cy="246221"/>
          </a:xfrm>
          <a:prstGeom prst="rect">
            <a:avLst/>
          </a:prstGeom>
          <a:noFill/>
        </p:spPr>
        <p:txBody>
          <a:bodyPr wrap="square" rtlCol="0">
            <a:spAutoFit/>
          </a:bodyPr>
          <a:lstStyle/>
          <a:p>
            <a:pPr algn="r"/>
            <a:r>
              <a:rPr lang="en-US" sz="1000" i="1" dirty="0">
                <a:solidFill>
                  <a:schemeClr val="bg1"/>
                </a:solidFill>
              </a:rPr>
              <a:t>Shore N et al. AUA 2023;Abstract LBA02-09.</a:t>
            </a:r>
            <a:endParaRPr lang="en-US" sz="1000" dirty="0">
              <a:solidFill>
                <a:schemeClr val="bg1"/>
              </a:solidFill>
              <a:latin typeface="Calibri"/>
            </a:endParaRPr>
          </a:p>
        </p:txBody>
      </p:sp>
    </p:spTree>
    <p:custDataLst>
      <p:tags r:id="rId1"/>
    </p:custDataLst>
    <p:extLst>
      <p:ext uri="{BB962C8B-B14F-4D97-AF65-F5344CB8AC3E}">
        <p14:creationId xmlns:p14="http://schemas.microsoft.com/office/powerpoint/2010/main" val="290436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p:txBody>
          <a:bodyPr>
            <a:normAutofit/>
          </a:bodyPr>
          <a:lstStyle/>
          <a:p>
            <a:pPr marL="0" marR="0">
              <a:lnSpc>
                <a:spcPct val="120000"/>
              </a:lnSpc>
              <a:spcBef>
                <a:spcPts val="0"/>
              </a:spcBef>
              <a:spcAft>
                <a:spcPts val="1200"/>
              </a:spcAft>
            </a:pPr>
            <a:endParaRPr lang="en-US" sz="5600" b="0" dirty="0">
              <a:solidFill>
                <a:schemeClr val="bg1"/>
              </a:solidFill>
            </a:endParaRPr>
          </a:p>
          <a:p>
            <a:pPr>
              <a:lnSpc>
                <a:spcPct val="120000"/>
              </a:lnSpc>
              <a:spcBef>
                <a:spcPts val="0"/>
              </a:spcBef>
              <a:spcAft>
                <a:spcPts val="1200"/>
              </a:spcAft>
            </a:pPr>
            <a:endParaRPr lang="en-US" sz="5600" dirty="0">
              <a:solidFill>
                <a:schemeClr val="bg1"/>
              </a:solidFill>
            </a:endParaRPr>
          </a:p>
        </p:txBody>
      </p:sp>
      <p:sp>
        <p:nvSpPr>
          <p:cNvPr id="8" name="Title 7">
            <a:extLst>
              <a:ext uri="{FF2B5EF4-FFF2-40B4-BE49-F238E27FC236}">
                <a16:creationId xmlns:a16="http://schemas.microsoft.com/office/drawing/2014/main" id="{AB860E07-031A-EAC7-2D91-1E2819269030}"/>
              </a:ext>
            </a:extLst>
          </p:cNvPr>
          <p:cNvSpPr>
            <a:spLocks noGrp="1"/>
          </p:cNvSpPr>
          <p:nvPr>
            <p:ph type="title"/>
          </p:nvPr>
        </p:nvSpPr>
        <p:spPr>
          <a:xfrm>
            <a:off x="2774718" y="104551"/>
            <a:ext cx="6580776" cy="980971"/>
          </a:xfrm>
        </p:spPr>
        <p:txBody>
          <a:bodyPr/>
          <a:lstStyle/>
          <a:p>
            <a:r>
              <a:rPr lang="en-US" dirty="0"/>
              <a:t>Demographics</a:t>
            </a:r>
          </a:p>
        </p:txBody>
      </p:sp>
      <p:graphicFrame>
        <p:nvGraphicFramePr>
          <p:cNvPr id="4" name="Table 3">
            <a:extLst>
              <a:ext uri="{FF2B5EF4-FFF2-40B4-BE49-F238E27FC236}">
                <a16:creationId xmlns:a16="http://schemas.microsoft.com/office/drawing/2014/main" id="{E753542E-9B9E-1946-7949-623C1E993B17}"/>
              </a:ext>
            </a:extLst>
          </p:cNvPr>
          <p:cNvGraphicFramePr>
            <a:graphicFrameLocks noGrp="1"/>
          </p:cNvGraphicFramePr>
          <p:nvPr/>
        </p:nvGraphicFramePr>
        <p:xfrm>
          <a:off x="231837" y="1147292"/>
          <a:ext cx="11666537" cy="5212076"/>
        </p:xfrm>
        <a:graphic>
          <a:graphicData uri="http://schemas.openxmlformats.org/drawingml/2006/table">
            <a:tbl>
              <a:tblPr firstRow="1" firstCol="1" bandRow="1">
                <a:tableStyleId>{00A15C55-8517-42AA-B614-E9B94910E393}</a:tableStyleId>
              </a:tblPr>
              <a:tblGrid>
                <a:gridCol w="3413932">
                  <a:extLst>
                    <a:ext uri="{9D8B030D-6E8A-4147-A177-3AD203B41FA5}">
                      <a16:colId xmlns:a16="http://schemas.microsoft.com/office/drawing/2014/main" val="2498756171"/>
                    </a:ext>
                  </a:extLst>
                </a:gridCol>
                <a:gridCol w="2759392">
                  <a:extLst>
                    <a:ext uri="{9D8B030D-6E8A-4147-A177-3AD203B41FA5}">
                      <a16:colId xmlns:a16="http://schemas.microsoft.com/office/drawing/2014/main" val="2011507993"/>
                    </a:ext>
                  </a:extLst>
                </a:gridCol>
                <a:gridCol w="2490256">
                  <a:extLst>
                    <a:ext uri="{9D8B030D-6E8A-4147-A177-3AD203B41FA5}">
                      <a16:colId xmlns:a16="http://schemas.microsoft.com/office/drawing/2014/main" val="164833059"/>
                    </a:ext>
                  </a:extLst>
                </a:gridCol>
                <a:gridCol w="3002957">
                  <a:extLst>
                    <a:ext uri="{9D8B030D-6E8A-4147-A177-3AD203B41FA5}">
                      <a16:colId xmlns:a16="http://schemas.microsoft.com/office/drawing/2014/main" val="3271678938"/>
                    </a:ext>
                  </a:extLst>
                </a:gridCol>
              </a:tblGrid>
              <a:tr h="553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400" dirty="0">
                          <a:solidFill>
                            <a:schemeClr val="bg2"/>
                          </a:solidFill>
                          <a:effectLst/>
                        </a:rPr>
                      </a:br>
                      <a:r>
                        <a:rPr lang="en-US" sz="1400" dirty="0">
                          <a:solidFill>
                            <a:schemeClr val="bg2"/>
                          </a:solidFill>
                          <a:effectLst/>
                        </a:rPr>
                        <a:t>Characteristic</a:t>
                      </a:r>
                      <a:endParaRPr lang="en-US" sz="1400" dirty="0">
                        <a:solidFill>
                          <a:schemeClr val="bg2"/>
                        </a:solidFill>
                        <a:effectLst/>
                        <a:latin typeface="Arial" panose="020B0604020202020204" pitchFamily="34" charset="0"/>
                        <a:ea typeface="Arial" panose="020B0604020202020204" pitchFamily="34" charset="0"/>
                        <a:cs typeface="Arial" panose="020B0604020202020204" pitchFamily="34" charset="0"/>
                      </a:endParaRPr>
                    </a:p>
                  </a:txBody>
                  <a:tcPr marL="72000" marR="72000" marT="36000" marB="36000" anchor="ctr">
                    <a:lnL w="28575"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2"/>
                          </a:solidFill>
                          <a:effectLst/>
                        </a:rPr>
                        <a:t>Enzalutamide combination</a:t>
                      </a:r>
                    </a:p>
                    <a:p>
                      <a:pPr marL="0" marR="0" algn="ctr">
                        <a:lnSpc>
                          <a:spcPct val="100000"/>
                        </a:lnSpc>
                        <a:spcBef>
                          <a:spcPts val="0"/>
                        </a:spcBef>
                        <a:spcAft>
                          <a:spcPts val="0"/>
                        </a:spcAft>
                      </a:pPr>
                      <a:r>
                        <a:rPr lang="en-US" sz="1400" dirty="0">
                          <a:solidFill>
                            <a:schemeClr val="bg2"/>
                          </a:solidFill>
                          <a:effectLst/>
                        </a:rPr>
                        <a:t>(n = 355)</a:t>
                      </a:r>
                      <a:endParaRPr lang="en-US" sz="1400" dirty="0">
                        <a:solidFill>
                          <a:schemeClr val="bg2"/>
                        </a:solidFill>
                        <a:effectLst/>
                        <a:latin typeface="Arial" panose="020B0604020202020204" pitchFamily="34" charset="0"/>
                        <a:ea typeface="Arial" panose="020B0604020202020204" pitchFamily="34" charset="0"/>
                        <a:cs typeface="Arial" panose="020B0604020202020204" pitchFamily="34" charset="0"/>
                      </a:endParaRPr>
                    </a:p>
                  </a:txBody>
                  <a:tcPr marL="72000" marR="72000" marT="36000" marB="36000" anchor="ctr">
                    <a:lnL w="12700" cmpd="sng">
                      <a:noFill/>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ct val="100000"/>
                        </a:lnSpc>
                        <a:spcBef>
                          <a:spcPts val="0"/>
                        </a:spcBef>
                        <a:spcAft>
                          <a:spcPts val="0"/>
                        </a:spcAft>
                      </a:pPr>
                      <a:r>
                        <a:rPr lang="en-US" sz="1400" dirty="0">
                          <a:solidFill>
                            <a:schemeClr val="bg2"/>
                          </a:solidFill>
                          <a:effectLst/>
                        </a:rPr>
                        <a:t>Leuprolide acetate</a:t>
                      </a:r>
                    </a:p>
                    <a:p>
                      <a:pPr marL="0" marR="0" algn="ctr">
                        <a:lnSpc>
                          <a:spcPct val="100000"/>
                        </a:lnSpc>
                        <a:spcBef>
                          <a:spcPts val="0"/>
                        </a:spcBef>
                        <a:spcAft>
                          <a:spcPts val="0"/>
                        </a:spcAft>
                      </a:pPr>
                      <a:r>
                        <a:rPr lang="en-US" sz="1400" dirty="0">
                          <a:solidFill>
                            <a:schemeClr val="bg2"/>
                          </a:solidFill>
                          <a:effectLst/>
                        </a:rPr>
                        <a:t>(n = 358)</a:t>
                      </a:r>
                      <a:endParaRPr lang="en-US" sz="1400" dirty="0">
                        <a:solidFill>
                          <a:schemeClr val="bg2"/>
                        </a:solidFill>
                        <a:effectLst/>
                        <a:latin typeface="Arial" panose="020B0604020202020204" pitchFamily="34" charset="0"/>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00000"/>
                        </a:lnSpc>
                        <a:spcBef>
                          <a:spcPts val="0"/>
                        </a:spcBef>
                        <a:spcAft>
                          <a:spcPts val="0"/>
                        </a:spcAft>
                      </a:pPr>
                      <a:r>
                        <a:rPr lang="en-US" sz="1400" dirty="0">
                          <a:solidFill>
                            <a:schemeClr val="bg2"/>
                          </a:solidFill>
                          <a:effectLst/>
                        </a:rPr>
                        <a:t>Enzalutamide monotherapy</a:t>
                      </a:r>
                    </a:p>
                    <a:p>
                      <a:pPr marL="0" marR="0" algn="ctr">
                        <a:lnSpc>
                          <a:spcPct val="100000"/>
                        </a:lnSpc>
                        <a:spcBef>
                          <a:spcPts val="0"/>
                        </a:spcBef>
                        <a:spcAft>
                          <a:spcPts val="0"/>
                        </a:spcAft>
                      </a:pPr>
                      <a:r>
                        <a:rPr lang="en-US" sz="1400" dirty="0">
                          <a:solidFill>
                            <a:schemeClr val="bg2"/>
                          </a:solidFill>
                          <a:effectLst/>
                        </a:rPr>
                        <a:t>(n = 355)</a:t>
                      </a:r>
                      <a:endParaRPr lang="en-US" sz="1400" dirty="0">
                        <a:solidFill>
                          <a:schemeClr val="bg2"/>
                        </a:solidFill>
                        <a:effectLst/>
                        <a:latin typeface="Arial" panose="020B0604020202020204" pitchFamily="34" charset="0"/>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81E36"/>
                    </a:solidFill>
                  </a:tcPr>
                </a:tc>
                <a:extLst>
                  <a:ext uri="{0D108BD9-81ED-4DB2-BD59-A6C34878D82A}">
                    <a16:rowId xmlns:a16="http://schemas.microsoft.com/office/drawing/2014/main" val="2825551779"/>
                  </a:ext>
                </a:extLst>
              </a:tr>
              <a:tr h="282395">
                <a:tc>
                  <a:txBody>
                    <a:bodyPr/>
                    <a:lstStyle/>
                    <a:p>
                      <a:pPr marL="0" marR="0" indent="0">
                        <a:lnSpc>
                          <a:spcPct val="100000"/>
                        </a:lnSpc>
                        <a:spcBef>
                          <a:spcPts val="0"/>
                        </a:spcBef>
                        <a:spcAft>
                          <a:spcPts val="0"/>
                        </a:spcAft>
                      </a:pPr>
                      <a:r>
                        <a:rPr lang="en-US" sz="1200" b="0" dirty="0">
                          <a:solidFill>
                            <a:schemeClr val="bg2"/>
                          </a:solidFill>
                          <a:effectLst/>
                          <a:latin typeface="+mn-lt"/>
                        </a:rPr>
                        <a:t>Age, median (range), </a:t>
                      </a:r>
                      <a:r>
                        <a:rPr lang="en-US" sz="1200" b="0" dirty="0" err="1">
                          <a:solidFill>
                            <a:schemeClr val="bg2"/>
                          </a:solidFill>
                          <a:effectLst/>
                          <a:latin typeface="+mn-lt"/>
                        </a:rPr>
                        <a:t>yr</a:t>
                      </a:r>
                      <a:endParaRPr lang="en-US" sz="1200" b="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effectLst/>
                          <a:latin typeface="+mn-lt"/>
                        </a:rPr>
                        <a:t>69 (51–87</a:t>
                      </a:r>
                      <a:r>
                        <a:rPr lang="en-US" sz="1200" dirty="0">
                          <a:solidFill>
                            <a:schemeClr val="bg2"/>
                          </a:solidFill>
                          <a:effectLst/>
                          <a:latin typeface="+mn-lt"/>
                          <a:cs typeface="Arial" panose="020B0604020202020204" pitchFamily="34" charset="0"/>
                        </a:rPr>
                        <a:t>)</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12700" cmpd="sng">
                      <a:noFill/>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1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effectLst/>
                          <a:latin typeface="+mn-lt"/>
                        </a:rPr>
                        <a:t>70 (50–92</a:t>
                      </a:r>
                      <a:r>
                        <a:rPr lang="en-US" sz="1200" dirty="0">
                          <a:solidFill>
                            <a:schemeClr val="bg2"/>
                          </a:solidFill>
                          <a:effectLst/>
                          <a:latin typeface="+mn-lt"/>
                          <a:cs typeface="Arial" panose="020B0604020202020204" pitchFamily="34" charset="0"/>
                        </a:rPr>
                        <a:t>)</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1B5E5">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effectLst/>
                          <a:latin typeface="+mn-lt"/>
                        </a:rPr>
                        <a:t>69 (49–93</a:t>
                      </a:r>
                      <a:r>
                        <a:rPr lang="en-US" sz="1200" dirty="0">
                          <a:solidFill>
                            <a:schemeClr val="bg2"/>
                          </a:solidFill>
                          <a:effectLst/>
                          <a:latin typeface="+mn-lt"/>
                          <a:cs typeface="Arial" panose="020B0604020202020204" pitchFamily="34" charset="0"/>
                        </a:rPr>
                        <a:t>)</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A6192E">
                        <a:alpha val="10196"/>
                      </a:srgbClr>
                    </a:solidFill>
                  </a:tcPr>
                </a:tc>
                <a:extLst>
                  <a:ext uri="{0D108BD9-81ED-4DB2-BD59-A6C34878D82A}">
                    <a16:rowId xmlns:a16="http://schemas.microsoft.com/office/drawing/2014/main" val="141593338"/>
                  </a:ext>
                </a:extLst>
              </a:tr>
              <a:tr h="493538">
                <a:tc>
                  <a:txBody>
                    <a:bodyPr/>
                    <a:lstStyle/>
                    <a:p>
                      <a:pPr marL="0" marR="0" indent="0">
                        <a:lnSpc>
                          <a:spcPct val="100000"/>
                        </a:lnSpc>
                        <a:spcBef>
                          <a:spcPts val="0"/>
                        </a:spcBef>
                        <a:spcAft>
                          <a:spcPts val="0"/>
                        </a:spcAft>
                      </a:pPr>
                      <a:r>
                        <a:rPr lang="en-US" sz="1200" b="0" dirty="0">
                          <a:solidFill>
                            <a:schemeClr val="bg2"/>
                          </a:solidFill>
                          <a:effectLst/>
                          <a:latin typeface="+mn-lt"/>
                        </a:rPr>
                        <a:t>Race, n (%)</a:t>
                      </a:r>
                      <a:r>
                        <a:rPr lang="en-US" sz="1200" b="0" baseline="30000" dirty="0">
                          <a:solidFill>
                            <a:schemeClr val="bg2"/>
                          </a:solidFill>
                          <a:effectLst/>
                          <a:latin typeface="+mn-lt"/>
                        </a:rPr>
                        <a:t>a</a:t>
                      </a:r>
                    </a:p>
                    <a:p>
                      <a:pPr marL="0" marR="0" indent="0">
                        <a:lnSpc>
                          <a:spcPct val="100000"/>
                        </a:lnSpc>
                        <a:spcBef>
                          <a:spcPts val="0"/>
                        </a:spcBef>
                        <a:spcAft>
                          <a:spcPts val="0"/>
                        </a:spcAft>
                      </a:pPr>
                      <a:r>
                        <a:rPr lang="en-US" sz="1200" b="0" dirty="0">
                          <a:solidFill>
                            <a:schemeClr val="bg2"/>
                          </a:solidFill>
                          <a:effectLst/>
                          <a:latin typeface="+mn-lt"/>
                        </a:rPr>
                        <a:t>   White</a:t>
                      </a:r>
                      <a:endParaRPr lang="en-US" sz="1200" b="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0" marR="0" algn="ctr">
                        <a:lnSpc>
                          <a:spcPct val="100000"/>
                        </a:lnSpc>
                        <a:spcBef>
                          <a:spcPts val="0"/>
                        </a:spcBef>
                        <a:spcAft>
                          <a:spcPts val="0"/>
                        </a:spcAft>
                      </a:pPr>
                      <a:endParaRPr lang="en-US" sz="1200" dirty="0">
                        <a:solidFill>
                          <a:schemeClr val="bg2"/>
                        </a:solidFill>
                        <a:effectLst/>
                        <a:latin typeface="+mn-lt"/>
                      </a:endParaRPr>
                    </a:p>
                    <a:p>
                      <a:pPr marL="0" marR="0" algn="ctr">
                        <a:lnSpc>
                          <a:spcPct val="100000"/>
                        </a:lnSpc>
                        <a:spcBef>
                          <a:spcPts val="0"/>
                        </a:spcBef>
                        <a:spcAft>
                          <a:spcPts val="0"/>
                        </a:spcAft>
                      </a:pPr>
                      <a:r>
                        <a:rPr lang="en-US" sz="1200" dirty="0">
                          <a:solidFill>
                            <a:schemeClr val="bg2"/>
                          </a:solidFill>
                          <a:effectLst/>
                          <a:latin typeface="+mn-lt"/>
                        </a:rPr>
                        <a:t>293 (82.5)</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12700" cmpd="sng">
                      <a:noFill/>
                    </a:lnL>
                    <a:lnR w="28575" cap="flat" cmpd="sng" algn="ctr">
                      <a:solidFill>
                        <a:schemeClr val="bg2"/>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endParaRPr lang="en-US" sz="1200" dirty="0">
                        <a:solidFill>
                          <a:schemeClr val="bg2"/>
                        </a:solidFill>
                        <a:effectLst/>
                        <a:latin typeface="+mn-lt"/>
                      </a:endParaRPr>
                    </a:p>
                    <a:p>
                      <a:pPr marL="0" marR="0" algn="ctr">
                        <a:lnSpc>
                          <a:spcPct val="100000"/>
                        </a:lnSpc>
                        <a:spcBef>
                          <a:spcPts val="0"/>
                        </a:spcBef>
                        <a:spcAft>
                          <a:spcPts val="0"/>
                        </a:spcAft>
                      </a:pPr>
                      <a:r>
                        <a:rPr lang="en-US" sz="1200" dirty="0">
                          <a:solidFill>
                            <a:schemeClr val="bg2"/>
                          </a:solidFill>
                          <a:effectLst/>
                          <a:latin typeface="+mn-lt"/>
                        </a:rPr>
                        <a:t>301 (84.1)</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1B5E5">
                        <a:alpha val="20000"/>
                      </a:srgbClr>
                    </a:solidFill>
                  </a:tcPr>
                </a:tc>
                <a:tc>
                  <a:txBody>
                    <a:bodyPr/>
                    <a:lstStyle/>
                    <a:p>
                      <a:pPr marL="0" marR="0" algn="ctr">
                        <a:lnSpc>
                          <a:spcPct val="100000"/>
                        </a:lnSpc>
                        <a:spcBef>
                          <a:spcPts val="0"/>
                        </a:spcBef>
                        <a:spcAft>
                          <a:spcPts val="0"/>
                        </a:spcAft>
                      </a:pPr>
                      <a:endParaRPr lang="en-US" sz="1200" dirty="0">
                        <a:solidFill>
                          <a:schemeClr val="bg2"/>
                        </a:solidFill>
                        <a:effectLst/>
                        <a:latin typeface="+mn-lt"/>
                      </a:endParaRPr>
                    </a:p>
                    <a:p>
                      <a:pPr marL="0" marR="0" algn="ctr">
                        <a:lnSpc>
                          <a:spcPct val="100000"/>
                        </a:lnSpc>
                        <a:spcBef>
                          <a:spcPts val="0"/>
                        </a:spcBef>
                        <a:spcAft>
                          <a:spcPts val="0"/>
                        </a:spcAft>
                      </a:pPr>
                      <a:r>
                        <a:rPr lang="en-US" sz="1200" dirty="0">
                          <a:solidFill>
                            <a:schemeClr val="bg2"/>
                          </a:solidFill>
                          <a:effectLst/>
                          <a:latin typeface="+mn-lt"/>
                        </a:rPr>
                        <a:t>295 (83.1)</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192E">
                        <a:alpha val="20000"/>
                      </a:srgbClr>
                    </a:solidFill>
                  </a:tcPr>
                </a:tc>
                <a:extLst>
                  <a:ext uri="{0D108BD9-81ED-4DB2-BD59-A6C34878D82A}">
                    <a16:rowId xmlns:a16="http://schemas.microsoft.com/office/drawing/2014/main" val="358601431"/>
                  </a:ext>
                </a:extLst>
              </a:tr>
              <a:tr h="282395">
                <a:tc>
                  <a:txBody>
                    <a:bodyPr/>
                    <a:lstStyle/>
                    <a:p>
                      <a:pPr marL="0" marR="0" indent="0">
                        <a:lnSpc>
                          <a:spcPct val="100000"/>
                        </a:lnSpc>
                        <a:spcBef>
                          <a:spcPts val="0"/>
                        </a:spcBef>
                        <a:spcAft>
                          <a:spcPts val="0"/>
                        </a:spcAft>
                      </a:pPr>
                      <a:r>
                        <a:rPr lang="en-US" sz="1200" b="0" dirty="0">
                          <a:solidFill>
                            <a:schemeClr val="bg2"/>
                          </a:solidFill>
                          <a:effectLst/>
                          <a:latin typeface="+mn-lt"/>
                        </a:rPr>
                        <a:t>   Asian</a:t>
                      </a:r>
                      <a:endParaRPr lang="en-US" sz="1200" b="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0" marR="0" algn="ctr">
                        <a:lnSpc>
                          <a:spcPct val="100000"/>
                        </a:lnSpc>
                        <a:spcBef>
                          <a:spcPts val="0"/>
                        </a:spcBef>
                        <a:spcAft>
                          <a:spcPts val="0"/>
                        </a:spcAft>
                      </a:pPr>
                      <a:r>
                        <a:rPr lang="en-US" sz="1200" dirty="0">
                          <a:solidFill>
                            <a:schemeClr val="bg2"/>
                          </a:solidFill>
                          <a:effectLst/>
                          <a:latin typeface="+mn-lt"/>
                        </a:rPr>
                        <a:t>26 (7.3)</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12700" cmpd="sng">
                      <a:noFill/>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200" dirty="0">
                          <a:solidFill>
                            <a:schemeClr val="bg2"/>
                          </a:solidFill>
                          <a:effectLst/>
                          <a:latin typeface="+mn-lt"/>
                        </a:rPr>
                        <a:t>26 (7.3)</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1B5E5">
                        <a:alpha val="20000"/>
                      </a:srgbClr>
                    </a:solidFill>
                  </a:tcPr>
                </a:tc>
                <a:tc>
                  <a:txBody>
                    <a:bodyPr/>
                    <a:lstStyle/>
                    <a:p>
                      <a:pPr marL="0" marR="0" algn="ctr">
                        <a:lnSpc>
                          <a:spcPct val="100000"/>
                        </a:lnSpc>
                        <a:spcBef>
                          <a:spcPts val="0"/>
                        </a:spcBef>
                        <a:spcAft>
                          <a:spcPts val="0"/>
                        </a:spcAft>
                      </a:pPr>
                      <a:r>
                        <a:rPr lang="en-US" sz="1200" dirty="0">
                          <a:solidFill>
                            <a:schemeClr val="bg2"/>
                          </a:solidFill>
                          <a:effectLst/>
                          <a:latin typeface="+mn-lt"/>
                        </a:rPr>
                        <a:t>26 (7.3)</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192E">
                        <a:alpha val="20000"/>
                      </a:srgbClr>
                    </a:solidFill>
                  </a:tcPr>
                </a:tc>
                <a:extLst>
                  <a:ext uri="{0D108BD9-81ED-4DB2-BD59-A6C34878D82A}">
                    <a16:rowId xmlns:a16="http://schemas.microsoft.com/office/drawing/2014/main" val="1176004564"/>
                  </a:ext>
                </a:extLst>
              </a:tr>
              <a:tr h="282395">
                <a:tc>
                  <a:txBody>
                    <a:bodyPr/>
                    <a:lstStyle/>
                    <a:p>
                      <a:pPr marL="0" marR="0" indent="0">
                        <a:lnSpc>
                          <a:spcPct val="100000"/>
                        </a:lnSpc>
                        <a:spcBef>
                          <a:spcPts val="0"/>
                        </a:spcBef>
                        <a:spcAft>
                          <a:spcPts val="0"/>
                        </a:spcAft>
                      </a:pPr>
                      <a:r>
                        <a:rPr lang="en-US" sz="1200" b="0" dirty="0">
                          <a:solidFill>
                            <a:schemeClr val="bg2"/>
                          </a:solidFill>
                          <a:effectLst/>
                          <a:latin typeface="+mn-lt"/>
                        </a:rPr>
                        <a:t>   Black</a:t>
                      </a:r>
                      <a:endParaRPr lang="en-US" sz="1200" b="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0" marR="0" algn="ctr">
                        <a:lnSpc>
                          <a:spcPct val="100000"/>
                        </a:lnSpc>
                        <a:spcBef>
                          <a:spcPts val="0"/>
                        </a:spcBef>
                        <a:spcAft>
                          <a:spcPts val="0"/>
                        </a:spcAft>
                      </a:pPr>
                      <a:r>
                        <a:rPr lang="en-US" sz="1200" dirty="0">
                          <a:solidFill>
                            <a:schemeClr val="bg2"/>
                          </a:solidFill>
                          <a:effectLst/>
                          <a:latin typeface="+mn-lt"/>
                        </a:rPr>
                        <a:t>16 (4.5)</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12700" cmpd="sng">
                      <a:noFill/>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200" dirty="0">
                          <a:solidFill>
                            <a:schemeClr val="bg2"/>
                          </a:solidFill>
                          <a:effectLst/>
                          <a:latin typeface="+mn-lt"/>
                        </a:rPr>
                        <a:t>16 (4.5)</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1B5E5">
                        <a:alpha val="20000"/>
                      </a:srgbClr>
                    </a:solidFill>
                  </a:tcPr>
                </a:tc>
                <a:tc>
                  <a:txBody>
                    <a:bodyPr/>
                    <a:lstStyle/>
                    <a:p>
                      <a:pPr marL="0" marR="0" algn="ctr">
                        <a:lnSpc>
                          <a:spcPct val="100000"/>
                        </a:lnSpc>
                        <a:spcBef>
                          <a:spcPts val="0"/>
                        </a:spcBef>
                        <a:spcAft>
                          <a:spcPts val="0"/>
                        </a:spcAft>
                      </a:pPr>
                      <a:r>
                        <a:rPr lang="en-US" sz="1200" dirty="0">
                          <a:solidFill>
                            <a:schemeClr val="bg2"/>
                          </a:solidFill>
                          <a:effectLst/>
                          <a:latin typeface="+mn-lt"/>
                        </a:rPr>
                        <a:t>15 (4.2)</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192E">
                        <a:alpha val="20000"/>
                      </a:srgbClr>
                    </a:solidFill>
                  </a:tcPr>
                </a:tc>
                <a:extLst>
                  <a:ext uri="{0D108BD9-81ED-4DB2-BD59-A6C34878D82A}">
                    <a16:rowId xmlns:a16="http://schemas.microsoft.com/office/drawing/2014/main" val="4105118289"/>
                  </a:ext>
                </a:extLst>
              </a:tr>
              <a:tr h="282395">
                <a:tc>
                  <a:txBody>
                    <a:bodyPr/>
                    <a:lstStyle/>
                    <a:p>
                      <a:pPr marL="0" marR="0" indent="0">
                        <a:lnSpc>
                          <a:spcPct val="100000"/>
                        </a:lnSpc>
                        <a:spcBef>
                          <a:spcPts val="0"/>
                        </a:spcBef>
                        <a:spcAft>
                          <a:spcPts val="0"/>
                        </a:spcAft>
                      </a:pPr>
                      <a:r>
                        <a:rPr lang="en-US" sz="1200" b="0" dirty="0">
                          <a:solidFill>
                            <a:schemeClr val="bg2"/>
                          </a:solidFill>
                          <a:effectLst/>
                          <a:latin typeface="+mn-lt"/>
                        </a:rPr>
                        <a:t>   </a:t>
                      </a:r>
                      <a:r>
                        <a:rPr lang="en-US" sz="1200" b="0" dirty="0" err="1">
                          <a:solidFill>
                            <a:schemeClr val="bg2"/>
                          </a:solidFill>
                          <a:effectLst/>
                          <a:latin typeface="+mn-lt"/>
                        </a:rPr>
                        <a:t>Other</a:t>
                      </a:r>
                      <a:r>
                        <a:rPr lang="en-US" sz="1200" b="0" baseline="30000" dirty="0" err="1">
                          <a:solidFill>
                            <a:schemeClr val="bg2"/>
                          </a:solidFill>
                          <a:effectLst/>
                          <a:latin typeface="+mn-lt"/>
                        </a:rPr>
                        <a:t>b</a:t>
                      </a:r>
                      <a:endParaRPr lang="en-US" sz="1200" b="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0" marR="0" algn="ctr">
                        <a:lnSpc>
                          <a:spcPct val="100000"/>
                        </a:lnSpc>
                        <a:spcBef>
                          <a:spcPts val="0"/>
                        </a:spcBef>
                        <a:spcAft>
                          <a:spcPts val="0"/>
                        </a:spcAft>
                      </a:pPr>
                      <a:r>
                        <a:rPr lang="en-US" sz="1200" dirty="0">
                          <a:solidFill>
                            <a:schemeClr val="bg2"/>
                          </a:solidFill>
                          <a:effectLst/>
                          <a:latin typeface="+mn-lt"/>
                        </a:rPr>
                        <a:t>10 (2.8)</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12700" cmpd="sng">
                      <a:noFill/>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200" dirty="0">
                          <a:solidFill>
                            <a:schemeClr val="bg2"/>
                          </a:solidFill>
                          <a:effectLst/>
                          <a:latin typeface="+mn-lt"/>
                        </a:rPr>
                        <a:t>10 (2.8)</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1B5E5">
                        <a:alpha val="20000"/>
                      </a:srgbClr>
                    </a:solidFill>
                  </a:tcPr>
                </a:tc>
                <a:tc>
                  <a:txBody>
                    <a:bodyPr/>
                    <a:lstStyle/>
                    <a:p>
                      <a:pPr marL="0" marR="0" algn="ctr">
                        <a:lnSpc>
                          <a:spcPct val="100000"/>
                        </a:lnSpc>
                        <a:spcBef>
                          <a:spcPts val="0"/>
                        </a:spcBef>
                        <a:spcAft>
                          <a:spcPts val="0"/>
                        </a:spcAft>
                      </a:pPr>
                      <a:r>
                        <a:rPr lang="en-US" sz="1200" dirty="0">
                          <a:solidFill>
                            <a:schemeClr val="bg2"/>
                          </a:solidFill>
                          <a:effectLst/>
                          <a:latin typeface="+mn-lt"/>
                        </a:rPr>
                        <a:t>5 (1.4)</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A6192E">
                        <a:alpha val="20000"/>
                      </a:srgbClr>
                    </a:solidFill>
                  </a:tcPr>
                </a:tc>
                <a:extLst>
                  <a:ext uri="{0D108BD9-81ED-4DB2-BD59-A6C34878D82A}">
                    <a16:rowId xmlns:a16="http://schemas.microsoft.com/office/drawing/2014/main" val="2014192349"/>
                  </a:ext>
                </a:extLst>
              </a:tr>
              <a:tr h="493538">
                <a:tc>
                  <a:txBody>
                    <a:bodyPr/>
                    <a:lstStyle/>
                    <a:p>
                      <a:pPr marL="0" marR="0" indent="0">
                        <a:lnSpc>
                          <a:spcPct val="100000"/>
                        </a:lnSpc>
                        <a:spcBef>
                          <a:spcPts val="0"/>
                        </a:spcBef>
                        <a:spcAft>
                          <a:spcPts val="0"/>
                        </a:spcAft>
                      </a:pPr>
                      <a:r>
                        <a:rPr lang="en-US" sz="1200" b="0" dirty="0">
                          <a:solidFill>
                            <a:schemeClr val="bg2"/>
                          </a:solidFill>
                          <a:effectLst/>
                          <a:latin typeface="+mn-lt"/>
                        </a:rPr>
                        <a:t>PSADT, n (%)</a:t>
                      </a:r>
                      <a:r>
                        <a:rPr lang="en-US" sz="1200" b="0" baseline="30000" dirty="0">
                          <a:solidFill>
                            <a:schemeClr val="bg2"/>
                          </a:solidFill>
                          <a:effectLst/>
                          <a:latin typeface="+mn-lt"/>
                        </a:rPr>
                        <a:t>c</a:t>
                      </a:r>
                    </a:p>
                    <a:p>
                      <a:pPr marL="0" marR="0" indent="0">
                        <a:lnSpc>
                          <a:spcPct val="100000"/>
                        </a:lnSpc>
                        <a:spcBef>
                          <a:spcPts val="0"/>
                        </a:spcBef>
                        <a:spcAft>
                          <a:spcPts val="0"/>
                        </a:spcAft>
                      </a:pPr>
                      <a:r>
                        <a:rPr lang="en-US" sz="1200" b="0" dirty="0">
                          <a:solidFill>
                            <a:schemeClr val="bg2"/>
                          </a:solidFill>
                          <a:effectLst/>
                          <a:latin typeface="+mn-lt"/>
                        </a:rPr>
                        <a:t>   ≤3 mo</a:t>
                      </a:r>
                      <a:endParaRPr lang="en-US" sz="1200" b="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200" dirty="0">
                        <a:solidFill>
                          <a:schemeClr val="bg2"/>
                        </a:solidFill>
                        <a:effectLst/>
                        <a:latin typeface="+mn-lt"/>
                      </a:endParaRPr>
                    </a:p>
                    <a:p>
                      <a:pPr marL="0" marR="0" algn="ctr">
                        <a:lnSpc>
                          <a:spcPct val="100000"/>
                        </a:lnSpc>
                        <a:spcBef>
                          <a:spcPts val="0"/>
                        </a:spcBef>
                        <a:spcAft>
                          <a:spcPts val="0"/>
                        </a:spcAft>
                      </a:pPr>
                      <a:r>
                        <a:rPr lang="en-US" sz="1200" dirty="0">
                          <a:solidFill>
                            <a:schemeClr val="bg2"/>
                          </a:solidFill>
                          <a:effectLst/>
                          <a:latin typeface="+mn-lt"/>
                        </a:rPr>
                        <a:t>69 (19.4)</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12700" cmpd="sng">
                      <a:noFill/>
                    </a:lnL>
                    <a:lnR w="28575" cap="flat" cmpd="sng" algn="ctr">
                      <a:solidFill>
                        <a:schemeClr val="bg2"/>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10196"/>
                      </a:schemeClr>
                    </a:solidFill>
                  </a:tcPr>
                </a:tc>
                <a:tc>
                  <a:txBody>
                    <a:bodyPr/>
                    <a:lstStyle/>
                    <a:p>
                      <a:pPr marL="0" marR="0" algn="ctr">
                        <a:lnSpc>
                          <a:spcPct val="100000"/>
                        </a:lnSpc>
                        <a:spcBef>
                          <a:spcPts val="0"/>
                        </a:spcBef>
                        <a:spcAft>
                          <a:spcPts val="0"/>
                        </a:spcAft>
                      </a:pPr>
                      <a:endParaRPr lang="en-US" sz="1200" dirty="0">
                        <a:solidFill>
                          <a:schemeClr val="bg2"/>
                        </a:solidFill>
                        <a:effectLst/>
                        <a:latin typeface="+mn-lt"/>
                      </a:endParaRPr>
                    </a:p>
                    <a:p>
                      <a:pPr marL="0" marR="0" algn="ctr">
                        <a:lnSpc>
                          <a:spcPct val="100000"/>
                        </a:lnSpc>
                        <a:spcBef>
                          <a:spcPts val="0"/>
                        </a:spcBef>
                        <a:spcAft>
                          <a:spcPts val="0"/>
                        </a:spcAft>
                      </a:pPr>
                      <a:r>
                        <a:rPr lang="en-US" sz="1200" dirty="0">
                          <a:solidFill>
                            <a:schemeClr val="bg2"/>
                          </a:solidFill>
                          <a:effectLst/>
                          <a:latin typeface="+mn-lt"/>
                        </a:rPr>
                        <a:t>80 (22.3)</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1B5E5">
                        <a:alpha val="10196"/>
                      </a:srgbClr>
                    </a:solidFill>
                  </a:tcPr>
                </a:tc>
                <a:tc>
                  <a:txBody>
                    <a:bodyPr/>
                    <a:lstStyle/>
                    <a:p>
                      <a:pPr marL="0" marR="0" algn="ctr">
                        <a:lnSpc>
                          <a:spcPct val="100000"/>
                        </a:lnSpc>
                        <a:spcBef>
                          <a:spcPts val="0"/>
                        </a:spcBef>
                        <a:spcAft>
                          <a:spcPts val="0"/>
                        </a:spcAft>
                      </a:pPr>
                      <a:endParaRPr lang="en-US" sz="1200" dirty="0">
                        <a:solidFill>
                          <a:schemeClr val="bg2"/>
                        </a:solidFill>
                        <a:effectLst/>
                        <a:latin typeface="+mn-lt"/>
                      </a:endParaRPr>
                    </a:p>
                    <a:p>
                      <a:pPr marL="0" marR="0" algn="ctr">
                        <a:lnSpc>
                          <a:spcPct val="100000"/>
                        </a:lnSpc>
                        <a:spcBef>
                          <a:spcPts val="0"/>
                        </a:spcBef>
                        <a:spcAft>
                          <a:spcPts val="0"/>
                        </a:spcAft>
                      </a:pPr>
                      <a:r>
                        <a:rPr lang="en-US" sz="1200" dirty="0">
                          <a:solidFill>
                            <a:schemeClr val="bg2"/>
                          </a:solidFill>
                          <a:effectLst/>
                          <a:latin typeface="+mn-lt"/>
                        </a:rPr>
                        <a:t>76 (21.4)</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192E">
                        <a:alpha val="10196"/>
                      </a:srgbClr>
                    </a:solidFill>
                  </a:tcPr>
                </a:tc>
                <a:extLst>
                  <a:ext uri="{0D108BD9-81ED-4DB2-BD59-A6C34878D82A}">
                    <a16:rowId xmlns:a16="http://schemas.microsoft.com/office/drawing/2014/main" val="1716708391"/>
                  </a:ext>
                </a:extLst>
              </a:tr>
              <a:tr h="282395">
                <a:tc>
                  <a:txBody>
                    <a:bodyPr/>
                    <a:lstStyle/>
                    <a:p>
                      <a:pPr marL="0" marR="0" indent="0">
                        <a:lnSpc>
                          <a:spcPct val="100000"/>
                        </a:lnSpc>
                        <a:spcBef>
                          <a:spcPts val="0"/>
                        </a:spcBef>
                        <a:spcAft>
                          <a:spcPts val="0"/>
                        </a:spcAft>
                      </a:pPr>
                      <a:r>
                        <a:rPr lang="en-US" sz="1200" b="0" dirty="0">
                          <a:solidFill>
                            <a:schemeClr val="bg2"/>
                          </a:solidFill>
                          <a:effectLst/>
                          <a:latin typeface="+mn-lt"/>
                        </a:rPr>
                        <a:t>   &gt;3 to ≤9 mo</a:t>
                      </a:r>
                      <a:endParaRPr lang="en-US" sz="1200" b="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dirty="0">
                          <a:solidFill>
                            <a:schemeClr val="bg2"/>
                          </a:solidFill>
                          <a:effectLst/>
                          <a:latin typeface="+mn-lt"/>
                        </a:rPr>
                        <a:t>285 (80.3)</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12700" cmpd="sng">
                      <a:noFill/>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10196"/>
                      </a:schemeClr>
                    </a:solidFill>
                  </a:tcPr>
                </a:tc>
                <a:tc>
                  <a:txBody>
                    <a:bodyPr/>
                    <a:lstStyle/>
                    <a:p>
                      <a:pPr marL="0" marR="0" algn="ctr">
                        <a:lnSpc>
                          <a:spcPct val="100000"/>
                        </a:lnSpc>
                        <a:spcBef>
                          <a:spcPts val="0"/>
                        </a:spcBef>
                        <a:spcAft>
                          <a:spcPts val="0"/>
                        </a:spcAft>
                      </a:pPr>
                      <a:r>
                        <a:rPr lang="en-US" sz="1200" dirty="0">
                          <a:solidFill>
                            <a:schemeClr val="bg2"/>
                          </a:solidFill>
                          <a:effectLst/>
                          <a:latin typeface="+mn-lt"/>
                        </a:rPr>
                        <a:t>277 (77.4)</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1B5E5">
                        <a:alpha val="10196"/>
                      </a:srgbClr>
                    </a:solidFill>
                  </a:tcPr>
                </a:tc>
                <a:tc>
                  <a:txBody>
                    <a:bodyPr/>
                    <a:lstStyle/>
                    <a:p>
                      <a:pPr marL="0" marR="0" algn="ctr">
                        <a:lnSpc>
                          <a:spcPct val="100000"/>
                        </a:lnSpc>
                        <a:spcBef>
                          <a:spcPts val="0"/>
                        </a:spcBef>
                        <a:spcAft>
                          <a:spcPts val="0"/>
                        </a:spcAft>
                      </a:pPr>
                      <a:r>
                        <a:rPr lang="en-US" sz="1200" dirty="0">
                          <a:solidFill>
                            <a:schemeClr val="bg2"/>
                          </a:solidFill>
                          <a:effectLst/>
                          <a:latin typeface="+mn-lt"/>
                        </a:rPr>
                        <a:t>278 (78.3)</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192E">
                        <a:alpha val="10196"/>
                      </a:srgbClr>
                    </a:solidFill>
                  </a:tcPr>
                </a:tc>
                <a:extLst>
                  <a:ext uri="{0D108BD9-81ED-4DB2-BD59-A6C34878D82A}">
                    <a16:rowId xmlns:a16="http://schemas.microsoft.com/office/drawing/2014/main" val="1433841949"/>
                  </a:ext>
                </a:extLst>
              </a:tr>
              <a:tr h="282395">
                <a:tc>
                  <a:txBody>
                    <a:bodyPr/>
                    <a:lstStyle/>
                    <a:p>
                      <a:pPr marL="0" marR="0" indent="0">
                        <a:lnSpc>
                          <a:spcPct val="100000"/>
                        </a:lnSpc>
                        <a:spcBef>
                          <a:spcPts val="0"/>
                        </a:spcBef>
                        <a:spcAft>
                          <a:spcPts val="0"/>
                        </a:spcAft>
                      </a:pPr>
                      <a:r>
                        <a:rPr lang="en-US" sz="1200" b="0" dirty="0">
                          <a:solidFill>
                            <a:schemeClr val="bg2"/>
                          </a:solidFill>
                          <a:effectLst/>
                          <a:latin typeface="+mn-lt"/>
                        </a:rPr>
                        <a:t>PSADT, median, mo</a:t>
                      </a:r>
                      <a:endParaRPr lang="en-US" sz="1200" b="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effectLst/>
                          <a:latin typeface="+mn-lt"/>
                        </a:rPr>
                        <a:t>4.6</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12700" cmpd="sng">
                      <a:noFill/>
                    </a:lnL>
                    <a:lnR w="28575" cap="flat" cmpd="sng" algn="ctr">
                      <a:solidFill>
                        <a:schemeClr val="bg2"/>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effectLst/>
                          <a:latin typeface="+mn-lt"/>
                        </a:rPr>
                        <a:t>5.0</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1B5E5">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effectLst/>
                          <a:latin typeface="+mn-lt"/>
                        </a:rPr>
                        <a:t>5.0</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A6192E">
                        <a:alpha val="20000"/>
                      </a:srgbClr>
                    </a:solidFill>
                  </a:tcPr>
                </a:tc>
                <a:extLst>
                  <a:ext uri="{0D108BD9-81ED-4DB2-BD59-A6C34878D82A}">
                    <a16:rowId xmlns:a16="http://schemas.microsoft.com/office/drawing/2014/main" val="4073749980"/>
                  </a:ext>
                </a:extLst>
              </a:tr>
              <a:tr h="282395">
                <a:tc>
                  <a:txBody>
                    <a:bodyPr/>
                    <a:lstStyle/>
                    <a:p>
                      <a:pPr marL="0" marR="0" indent="0">
                        <a:lnSpc>
                          <a:spcPct val="100000"/>
                        </a:lnSpc>
                        <a:spcBef>
                          <a:spcPts val="0"/>
                        </a:spcBef>
                        <a:spcAft>
                          <a:spcPts val="0"/>
                        </a:spcAft>
                      </a:pPr>
                      <a:r>
                        <a:rPr lang="en-US" sz="1200" b="0" dirty="0">
                          <a:solidFill>
                            <a:schemeClr val="bg2"/>
                          </a:solidFill>
                          <a:effectLst/>
                          <a:latin typeface="+mn-lt"/>
                        </a:rPr>
                        <a:t>Serum PSA, median, n (%), ng/</a:t>
                      </a:r>
                      <a:r>
                        <a:rPr lang="en-US" sz="1200" b="0" dirty="0" err="1">
                          <a:solidFill>
                            <a:schemeClr val="bg2"/>
                          </a:solidFill>
                          <a:effectLst/>
                          <a:latin typeface="+mn-lt"/>
                        </a:rPr>
                        <a:t>mL</a:t>
                      </a:r>
                      <a:r>
                        <a:rPr lang="en-US" sz="1200" b="0" baseline="30000" dirty="0" err="1">
                          <a:solidFill>
                            <a:schemeClr val="bg2"/>
                          </a:solidFill>
                          <a:effectLst/>
                          <a:latin typeface="+mn-lt"/>
                        </a:rPr>
                        <a:t>d</a:t>
                      </a:r>
                      <a:endParaRPr lang="en-US" sz="1200" b="0" baseline="300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effectLst/>
                          <a:latin typeface="+mn-lt"/>
                        </a:rPr>
                        <a:t>5.0</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12700" cmpd="sng">
                      <a:noFill/>
                    </a:lnL>
                    <a:lnR w="28575" cap="flat" cmpd="sng" algn="ctr">
                      <a:solidFill>
                        <a:schemeClr val="bg2"/>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1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effectLst/>
                          <a:latin typeface="+mn-lt"/>
                        </a:rPr>
                        <a:t>5.5</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1B5E5">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effectLst/>
                          <a:latin typeface="+mn-lt"/>
                        </a:rPr>
                        <a:t>5.3</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A6192E">
                        <a:alpha val="10196"/>
                      </a:srgbClr>
                    </a:solidFill>
                  </a:tcPr>
                </a:tc>
                <a:extLst>
                  <a:ext uri="{0D108BD9-81ED-4DB2-BD59-A6C34878D82A}">
                    <a16:rowId xmlns:a16="http://schemas.microsoft.com/office/drawing/2014/main" val="865719775"/>
                  </a:ext>
                </a:extLst>
              </a:tr>
              <a:tr h="282395">
                <a:tc>
                  <a:txBody>
                    <a:bodyPr/>
                    <a:lstStyle/>
                    <a:p>
                      <a:pPr marL="0" marR="0" indent="0">
                        <a:lnSpc>
                          <a:spcPct val="100000"/>
                        </a:lnSpc>
                        <a:spcBef>
                          <a:spcPts val="0"/>
                        </a:spcBef>
                        <a:spcAft>
                          <a:spcPts val="0"/>
                        </a:spcAft>
                      </a:pPr>
                      <a:r>
                        <a:rPr lang="en-US" sz="1200" b="0" dirty="0">
                          <a:solidFill>
                            <a:schemeClr val="bg2"/>
                          </a:solidFill>
                          <a:effectLst/>
                          <a:latin typeface="+mn-lt"/>
                          <a:ea typeface="Arial" panose="020B0604020202020204" pitchFamily="34" charset="0"/>
                          <a:cs typeface="Arial" panose="020B0604020202020204" pitchFamily="34" charset="0"/>
                        </a:rPr>
                        <a:t>   </a:t>
                      </a:r>
                      <a:r>
                        <a:rPr lang="en-US" sz="1200" b="0" dirty="0">
                          <a:solidFill>
                            <a:schemeClr val="bg2"/>
                          </a:solidFill>
                          <a:effectLst/>
                          <a:latin typeface="+mn-lt"/>
                        </a:rPr>
                        <a:t>≤10</a:t>
                      </a:r>
                      <a:endParaRPr lang="en-US" sz="1200" b="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effectLst/>
                          <a:latin typeface="+mn-lt"/>
                          <a:ea typeface="Arial" panose="020B0604020202020204" pitchFamily="34" charset="0"/>
                          <a:cs typeface="Arial" panose="020B0604020202020204" pitchFamily="34" charset="0"/>
                        </a:rPr>
                        <a:t>278 (78.3)</a:t>
                      </a:r>
                    </a:p>
                  </a:txBody>
                  <a:tcPr marL="72000" marR="72000" marT="36000" marB="36000" anchor="ctr">
                    <a:lnL w="12700" cmpd="sng">
                      <a:noFill/>
                    </a:lnL>
                    <a:lnR w="28575" cap="flat" cmpd="sng" algn="ctr">
                      <a:solidFill>
                        <a:schemeClr val="bg2"/>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1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effectLst/>
                          <a:latin typeface="+mn-lt"/>
                          <a:ea typeface="Arial" panose="020B0604020202020204" pitchFamily="34" charset="0"/>
                          <a:cs typeface="Arial" panose="020B0604020202020204" pitchFamily="34" charset="0"/>
                        </a:rPr>
                        <a:t>273 (76.3)</a:t>
                      </a:r>
                    </a:p>
                  </a:txBody>
                  <a:tcPr marL="72000" marR="72000" marT="36000" marB="3600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1B5E5">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effectLst/>
                          <a:latin typeface="+mn-lt"/>
                          <a:ea typeface="Arial" panose="020B0604020202020204" pitchFamily="34" charset="0"/>
                          <a:cs typeface="Arial" panose="020B0604020202020204" pitchFamily="34" charset="0"/>
                        </a:rPr>
                        <a:t>272 (76.6)</a:t>
                      </a:r>
                    </a:p>
                  </a:txBody>
                  <a:tcPr marL="72000" marR="72000" marT="36000" marB="36000"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A6192E">
                        <a:alpha val="10196"/>
                      </a:srgbClr>
                    </a:solidFill>
                  </a:tcPr>
                </a:tc>
                <a:extLst>
                  <a:ext uri="{0D108BD9-81ED-4DB2-BD59-A6C34878D82A}">
                    <a16:rowId xmlns:a16="http://schemas.microsoft.com/office/drawing/2014/main" val="2141201277"/>
                  </a:ext>
                </a:extLst>
              </a:tr>
              <a:tr h="282395">
                <a:tc>
                  <a:txBody>
                    <a:bodyPr/>
                    <a:lstStyle/>
                    <a:p>
                      <a:pPr marL="0" marR="0" indent="0">
                        <a:lnSpc>
                          <a:spcPct val="100000"/>
                        </a:lnSpc>
                        <a:spcBef>
                          <a:spcPts val="0"/>
                        </a:spcBef>
                        <a:spcAft>
                          <a:spcPts val="0"/>
                        </a:spcAft>
                      </a:pPr>
                      <a:r>
                        <a:rPr lang="en-US" sz="1200" b="0" dirty="0">
                          <a:solidFill>
                            <a:schemeClr val="bg2"/>
                          </a:solidFill>
                          <a:effectLst/>
                          <a:latin typeface="+mn-lt"/>
                          <a:ea typeface="Arial" panose="020B0604020202020204" pitchFamily="34" charset="0"/>
                          <a:cs typeface="Arial" panose="020B0604020202020204" pitchFamily="34" charset="0"/>
                        </a:rPr>
                        <a:t>   &gt;10</a:t>
                      </a:r>
                    </a:p>
                  </a:txBody>
                  <a:tcPr marL="72000" marR="72000" marT="36000" marB="36000" anchor="ctr">
                    <a:lnL w="28575"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effectLst/>
                          <a:latin typeface="+mn-lt"/>
                          <a:ea typeface="Arial" panose="020B0604020202020204" pitchFamily="34" charset="0"/>
                          <a:cs typeface="Arial" panose="020B0604020202020204" pitchFamily="34" charset="0"/>
                        </a:rPr>
                        <a:t>77 (21.7)</a:t>
                      </a:r>
                    </a:p>
                  </a:txBody>
                  <a:tcPr marL="72000" marR="72000" marT="36000" marB="36000" anchor="ctr">
                    <a:lnL w="12700" cmpd="sng">
                      <a:noFill/>
                    </a:lnL>
                    <a:lnR w="28575" cap="flat" cmpd="sng" algn="ctr">
                      <a:solidFill>
                        <a:schemeClr val="bg2"/>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1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effectLst/>
                          <a:latin typeface="+mn-lt"/>
                          <a:ea typeface="Arial" panose="020B0604020202020204" pitchFamily="34" charset="0"/>
                          <a:cs typeface="Arial" panose="020B0604020202020204" pitchFamily="34" charset="0"/>
                        </a:rPr>
                        <a:t>83 (23.2)</a:t>
                      </a:r>
                    </a:p>
                  </a:txBody>
                  <a:tcPr marL="72000" marR="72000" marT="36000" marB="3600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1B5E5">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effectLst/>
                          <a:latin typeface="+mn-lt"/>
                          <a:ea typeface="Arial" panose="020B0604020202020204" pitchFamily="34" charset="0"/>
                          <a:cs typeface="Arial" panose="020B0604020202020204" pitchFamily="34" charset="0"/>
                        </a:rPr>
                        <a:t>82 (23.1)</a:t>
                      </a:r>
                    </a:p>
                  </a:txBody>
                  <a:tcPr marL="72000" marR="72000" marT="36000" marB="36000"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A6192E">
                        <a:alpha val="10196"/>
                      </a:srgbClr>
                    </a:solidFill>
                  </a:tcPr>
                </a:tc>
                <a:extLst>
                  <a:ext uri="{0D108BD9-81ED-4DB2-BD59-A6C34878D82A}">
                    <a16:rowId xmlns:a16="http://schemas.microsoft.com/office/drawing/2014/main" val="2262278804"/>
                  </a:ext>
                </a:extLst>
              </a:tr>
              <a:tr h="282395">
                <a:tc>
                  <a:txBody>
                    <a:bodyPr/>
                    <a:lstStyle/>
                    <a:p>
                      <a:pPr marL="0" marR="0" indent="0">
                        <a:lnSpc>
                          <a:spcPct val="100000"/>
                        </a:lnSpc>
                        <a:spcBef>
                          <a:spcPts val="0"/>
                        </a:spcBef>
                        <a:spcAft>
                          <a:spcPts val="0"/>
                        </a:spcAft>
                      </a:pPr>
                      <a:r>
                        <a:rPr lang="en-US" sz="1200" b="0" dirty="0">
                          <a:solidFill>
                            <a:schemeClr val="bg2"/>
                          </a:solidFill>
                          <a:effectLst/>
                          <a:latin typeface="+mn-lt"/>
                          <a:ea typeface="Arial" panose="020B0604020202020204" pitchFamily="34" charset="0"/>
                          <a:cs typeface="Arial" panose="020B0604020202020204" pitchFamily="34" charset="0"/>
                        </a:rPr>
                        <a:t>Prior hormonal therapy,</a:t>
                      </a:r>
                      <a:r>
                        <a:rPr lang="en-US" sz="1200" b="0" dirty="0">
                          <a:solidFill>
                            <a:schemeClr val="bg2"/>
                          </a:solidFill>
                          <a:effectLst/>
                          <a:latin typeface="+mn-lt"/>
                          <a:cs typeface="Arial" panose="020B0604020202020204" pitchFamily="34" charset="0"/>
                        </a:rPr>
                        <a:t> n (%)</a:t>
                      </a:r>
                      <a:endParaRPr lang="en-US" sz="1200" b="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effectLst/>
                          <a:latin typeface="+mn-lt"/>
                          <a:ea typeface="Arial" panose="020B0604020202020204" pitchFamily="34" charset="0"/>
                          <a:cs typeface="Arial" panose="020B0604020202020204" pitchFamily="34" charset="0"/>
                        </a:rPr>
                        <a:t>107 (30.1)</a:t>
                      </a:r>
                    </a:p>
                  </a:txBody>
                  <a:tcPr marL="72000" marR="72000" marT="36000" marB="36000" anchor="ctr">
                    <a:lnL w="12700" cmpd="sng">
                      <a:noFill/>
                    </a:lnL>
                    <a:lnR w="28575" cap="flat" cmpd="sng" algn="ctr">
                      <a:solidFill>
                        <a:schemeClr val="bg2"/>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1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effectLst/>
                          <a:latin typeface="+mn-lt"/>
                          <a:ea typeface="Arial" panose="020B0604020202020204" pitchFamily="34" charset="0"/>
                          <a:cs typeface="Arial" panose="020B0604020202020204" pitchFamily="34" charset="0"/>
                        </a:rPr>
                        <a:t>113 (31.6)</a:t>
                      </a:r>
                    </a:p>
                  </a:txBody>
                  <a:tcPr marL="72000" marR="72000" marT="36000" marB="3600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1B5E5">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effectLst/>
                          <a:latin typeface="+mn-lt"/>
                          <a:ea typeface="Arial" panose="020B0604020202020204" pitchFamily="34" charset="0"/>
                          <a:cs typeface="Arial" panose="020B0604020202020204" pitchFamily="34" charset="0"/>
                        </a:rPr>
                        <a:t>112 (31.5)</a:t>
                      </a:r>
                    </a:p>
                  </a:txBody>
                  <a:tcPr marL="72000" marR="72000" marT="36000" marB="36000"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A6192E">
                        <a:alpha val="10196"/>
                      </a:srgbClr>
                    </a:solidFill>
                  </a:tcPr>
                </a:tc>
                <a:extLst>
                  <a:ext uri="{0D108BD9-81ED-4DB2-BD59-A6C34878D82A}">
                    <a16:rowId xmlns:a16="http://schemas.microsoft.com/office/drawing/2014/main" val="3658610892"/>
                  </a:ext>
                </a:extLst>
              </a:tr>
              <a:tr h="282395">
                <a:tc>
                  <a:txBody>
                    <a:bodyPr/>
                    <a:lstStyle/>
                    <a:p>
                      <a:pPr marL="0" marR="0" indent="0">
                        <a:lnSpc>
                          <a:spcPct val="100000"/>
                        </a:lnSpc>
                        <a:spcBef>
                          <a:spcPts val="0"/>
                        </a:spcBef>
                        <a:spcAft>
                          <a:spcPts val="0"/>
                        </a:spcAft>
                      </a:pPr>
                      <a:r>
                        <a:rPr lang="en-US" sz="1200" b="0" dirty="0">
                          <a:solidFill>
                            <a:schemeClr val="bg2"/>
                          </a:solidFill>
                          <a:effectLst/>
                          <a:latin typeface="+mn-lt"/>
                          <a:cs typeface="Arial" panose="020B0604020202020204" pitchFamily="34" charset="0"/>
                        </a:rPr>
                        <a:t>RP alone, n (%)</a:t>
                      </a:r>
                      <a:endParaRPr lang="en-US" sz="1200" b="0" dirty="0">
                        <a:solidFill>
                          <a:schemeClr val="bg2"/>
                        </a:solidFill>
                        <a:effectLst/>
                        <a:latin typeface="+mn-lt"/>
                      </a:endParaRPr>
                    </a:p>
                  </a:txBody>
                  <a:tcPr marL="72000" marR="72000" marT="36000" marB="36000" anchor="ctr">
                    <a:lnL w="28575"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20000"/>
                      </a:schemeClr>
                    </a:solidFill>
                  </a:tcPr>
                </a:tc>
                <a:tc>
                  <a:txBody>
                    <a:bodyPr/>
                    <a:lstStyle/>
                    <a:p>
                      <a:pPr marL="0" marR="0" algn="ctr">
                        <a:lnSpc>
                          <a:spcPct val="100000"/>
                        </a:lnSpc>
                        <a:spcBef>
                          <a:spcPts val="0"/>
                        </a:spcBef>
                        <a:spcAft>
                          <a:spcPts val="0"/>
                        </a:spcAft>
                      </a:pPr>
                      <a:r>
                        <a:rPr lang="en-US" sz="1200" dirty="0">
                          <a:solidFill>
                            <a:schemeClr val="bg2"/>
                          </a:solidFill>
                          <a:effectLst/>
                          <a:latin typeface="+mn-lt"/>
                        </a:rPr>
                        <a:t>90 (25.4)</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12700" cmpd="sng">
                      <a:noFill/>
                    </a:lnL>
                    <a:lnR w="28575" cap="flat" cmpd="sng" algn="ctr">
                      <a:solidFill>
                        <a:schemeClr val="bg2"/>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200" dirty="0">
                          <a:solidFill>
                            <a:schemeClr val="bg2"/>
                          </a:solidFill>
                          <a:effectLst/>
                          <a:latin typeface="+mn-lt"/>
                        </a:rPr>
                        <a:t>75 (20.9)</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1B5E5">
                        <a:alpha val="20000"/>
                      </a:srgbClr>
                    </a:solidFill>
                  </a:tcPr>
                </a:tc>
                <a:tc>
                  <a:txBody>
                    <a:bodyPr/>
                    <a:lstStyle/>
                    <a:p>
                      <a:pPr marL="0" marR="0" algn="ctr">
                        <a:lnSpc>
                          <a:spcPct val="100000"/>
                        </a:lnSpc>
                        <a:spcBef>
                          <a:spcPts val="0"/>
                        </a:spcBef>
                        <a:spcAft>
                          <a:spcPts val="0"/>
                        </a:spcAft>
                      </a:pPr>
                      <a:r>
                        <a:rPr lang="en-US" sz="1200" dirty="0">
                          <a:solidFill>
                            <a:schemeClr val="bg2"/>
                          </a:solidFill>
                          <a:effectLst/>
                          <a:latin typeface="+mn-lt"/>
                        </a:rPr>
                        <a:t>99 (27.9)</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A6192E">
                        <a:alpha val="20000"/>
                      </a:srgbClr>
                    </a:solidFill>
                  </a:tcPr>
                </a:tc>
                <a:extLst>
                  <a:ext uri="{0D108BD9-81ED-4DB2-BD59-A6C34878D82A}">
                    <a16:rowId xmlns:a16="http://schemas.microsoft.com/office/drawing/2014/main" val="2919541607"/>
                  </a:ext>
                </a:extLst>
              </a:tr>
              <a:tr h="282395">
                <a:tc>
                  <a:txBody>
                    <a:bodyPr/>
                    <a:lstStyle/>
                    <a:p>
                      <a:pPr marL="0" marR="0" indent="0">
                        <a:lnSpc>
                          <a:spcPct val="100000"/>
                        </a:lnSpc>
                        <a:spcBef>
                          <a:spcPts val="0"/>
                        </a:spcBef>
                        <a:spcAft>
                          <a:spcPts val="0"/>
                        </a:spcAft>
                      </a:pPr>
                      <a:r>
                        <a:rPr lang="en-US" sz="1200" b="0" dirty="0">
                          <a:solidFill>
                            <a:schemeClr val="bg2"/>
                          </a:solidFill>
                          <a:effectLst/>
                          <a:latin typeface="+mn-lt"/>
                        </a:rPr>
                        <a:t>RT alone, n (%)</a:t>
                      </a:r>
                      <a:endParaRPr lang="en-US" sz="1200" b="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dirty="0">
                          <a:solidFill>
                            <a:schemeClr val="bg2"/>
                          </a:solidFill>
                          <a:effectLst/>
                          <a:latin typeface="+mn-lt"/>
                        </a:rPr>
                        <a:t>86 (24.2)</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12700" cmpd="sng">
                      <a:noFill/>
                    </a:lnL>
                    <a:lnR w="28575" cap="flat" cmpd="sng" algn="ctr">
                      <a:solidFill>
                        <a:schemeClr val="bg2"/>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10196"/>
                      </a:schemeClr>
                    </a:solidFill>
                  </a:tcPr>
                </a:tc>
                <a:tc>
                  <a:txBody>
                    <a:bodyPr/>
                    <a:lstStyle/>
                    <a:p>
                      <a:pPr marL="0" marR="0" algn="ctr">
                        <a:lnSpc>
                          <a:spcPct val="100000"/>
                        </a:lnSpc>
                        <a:spcBef>
                          <a:spcPts val="0"/>
                        </a:spcBef>
                        <a:spcAft>
                          <a:spcPts val="0"/>
                        </a:spcAft>
                      </a:pPr>
                      <a:r>
                        <a:rPr lang="en-US" sz="1200" dirty="0">
                          <a:solidFill>
                            <a:schemeClr val="bg2"/>
                          </a:solidFill>
                          <a:effectLst/>
                          <a:latin typeface="+mn-lt"/>
                        </a:rPr>
                        <a:t>104 (29.1)</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1B5E5">
                        <a:alpha val="10196"/>
                      </a:srgbClr>
                    </a:solidFill>
                  </a:tcPr>
                </a:tc>
                <a:tc>
                  <a:txBody>
                    <a:bodyPr/>
                    <a:lstStyle/>
                    <a:p>
                      <a:pPr marL="0" marR="0" algn="ctr">
                        <a:lnSpc>
                          <a:spcPct val="100000"/>
                        </a:lnSpc>
                        <a:spcBef>
                          <a:spcPts val="0"/>
                        </a:spcBef>
                        <a:spcAft>
                          <a:spcPts val="0"/>
                        </a:spcAft>
                      </a:pPr>
                      <a:r>
                        <a:rPr lang="en-US" sz="1200" dirty="0">
                          <a:solidFill>
                            <a:schemeClr val="bg2"/>
                          </a:solidFill>
                          <a:effectLst/>
                          <a:latin typeface="+mn-lt"/>
                        </a:rPr>
                        <a:t>90 (25.4)</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A6192E">
                        <a:alpha val="10196"/>
                      </a:srgbClr>
                    </a:solidFill>
                  </a:tcPr>
                </a:tc>
                <a:extLst>
                  <a:ext uri="{0D108BD9-81ED-4DB2-BD59-A6C34878D82A}">
                    <a16:rowId xmlns:a16="http://schemas.microsoft.com/office/drawing/2014/main" val="3206524925"/>
                  </a:ext>
                </a:extLst>
              </a:tr>
              <a:tr h="282395">
                <a:tc>
                  <a:txBody>
                    <a:bodyPr/>
                    <a:lstStyle/>
                    <a:p>
                      <a:pPr marL="0" marR="0" indent="0">
                        <a:lnSpc>
                          <a:spcPct val="100000"/>
                        </a:lnSpc>
                        <a:spcBef>
                          <a:spcPts val="0"/>
                        </a:spcBef>
                        <a:spcAft>
                          <a:spcPts val="0"/>
                        </a:spcAft>
                      </a:pPr>
                      <a:r>
                        <a:rPr lang="en-US" sz="1200" b="0" dirty="0">
                          <a:solidFill>
                            <a:schemeClr val="bg2"/>
                          </a:solidFill>
                          <a:effectLst/>
                          <a:latin typeface="+mn-lt"/>
                        </a:rPr>
                        <a:t>RP and RT, n (%)</a:t>
                      </a:r>
                      <a:endParaRPr lang="en-US" sz="1200" b="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0" marR="0" algn="ctr">
                        <a:lnSpc>
                          <a:spcPct val="100000"/>
                        </a:lnSpc>
                        <a:spcBef>
                          <a:spcPts val="0"/>
                        </a:spcBef>
                        <a:spcAft>
                          <a:spcPts val="0"/>
                        </a:spcAft>
                      </a:pPr>
                      <a:r>
                        <a:rPr lang="en-US" sz="1200" dirty="0">
                          <a:solidFill>
                            <a:schemeClr val="bg2"/>
                          </a:solidFill>
                          <a:effectLst/>
                          <a:latin typeface="+mn-lt"/>
                        </a:rPr>
                        <a:t>179 (50.4)</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12700" cmpd="sng">
                      <a:noFill/>
                    </a:lnL>
                    <a:lnR w="28575" cap="flat" cmpd="sng" algn="ctr">
                      <a:solidFill>
                        <a:schemeClr val="bg2"/>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200" dirty="0">
                          <a:solidFill>
                            <a:schemeClr val="bg2"/>
                          </a:solidFill>
                          <a:effectLst/>
                          <a:latin typeface="+mn-lt"/>
                        </a:rPr>
                        <a:t>179 (50.0)</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61B5E5">
                        <a:alpha val="20000"/>
                      </a:srgbClr>
                    </a:solidFill>
                  </a:tcPr>
                </a:tc>
                <a:tc>
                  <a:txBody>
                    <a:bodyPr/>
                    <a:lstStyle/>
                    <a:p>
                      <a:pPr marL="0" marR="0" algn="ctr">
                        <a:lnSpc>
                          <a:spcPct val="100000"/>
                        </a:lnSpc>
                        <a:spcBef>
                          <a:spcPts val="0"/>
                        </a:spcBef>
                        <a:spcAft>
                          <a:spcPts val="0"/>
                        </a:spcAft>
                      </a:pPr>
                      <a:r>
                        <a:rPr lang="en-US" sz="1200" dirty="0">
                          <a:solidFill>
                            <a:schemeClr val="bg2"/>
                          </a:solidFill>
                          <a:effectLst/>
                          <a:latin typeface="+mn-lt"/>
                        </a:rPr>
                        <a:t>166 (46.8)</a:t>
                      </a:r>
                      <a:endParaRPr lang="en-US" sz="1200" dirty="0">
                        <a:solidFill>
                          <a:schemeClr val="bg2"/>
                        </a:solidFill>
                        <a:effectLst/>
                        <a:latin typeface="+mn-lt"/>
                        <a:ea typeface="Arial" panose="020B0604020202020204" pitchFamily="34" charset="0"/>
                        <a:cs typeface="Arial" panose="020B0604020202020204" pitchFamily="34" charset="0"/>
                      </a:endParaRPr>
                    </a:p>
                  </a:txBody>
                  <a:tcPr marL="72000" marR="72000" marT="36000" marB="36000"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192E">
                        <a:alpha val="20000"/>
                      </a:srgbClr>
                    </a:solidFill>
                  </a:tcPr>
                </a:tc>
                <a:extLst>
                  <a:ext uri="{0D108BD9-81ED-4DB2-BD59-A6C34878D82A}">
                    <a16:rowId xmlns:a16="http://schemas.microsoft.com/office/drawing/2014/main" val="1882319049"/>
                  </a:ext>
                </a:extLst>
              </a:tr>
            </a:tbl>
          </a:graphicData>
        </a:graphic>
      </p:graphicFrame>
      <p:sp>
        <p:nvSpPr>
          <p:cNvPr id="5" name="object 5">
            <a:extLst>
              <a:ext uri="{FF2B5EF4-FFF2-40B4-BE49-F238E27FC236}">
                <a16:creationId xmlns:a16="http://schemas.microsoft.com/office/drawing/2014/main" id="{040FA0C5-BCB8-6393-4E5C-78E41E75CC6A}"/>
              </a:ext>
            </a:extLst>
          </p:cNvPr>
          <p:cNvSpPr txBox="1"/>
          <p:nvPr/>
        </p:nvSpPr>
        <p:spPr>
          <a:xfrm>
            <a:off x="261937" y="6384117"/>
            <a:ext cx="11666536" cy="369332"/>
          </a:xfrm>
          <a:prstGeom prst="rect">
            <a:avLst/>
          </a:prstGeom>
        </p:spPr>
        <p:txBody>
          <a:bodyPr vert="horz" wrap="square" lIns="0" tIns="0" rIns="0" bIns="0" rtlCol="0" anchor="b">
            <a:spAutoFit/>
          </a:bodyPr>
          <a:lstStyle/>
          <a:p>
            <a:r>
              <a:rPr lang="en-US" sz="800" baseline="30000" dirty="0" err="1">
                <a:solidFill>
                  <a:schemeClr val="bg2"/>
                </a:solidFill>
                <a:latin typeface="Arial" panose="020B0604020202020204" pitchFamily="34" charset="0"/>
                <a:ea typeface="Arial" panose="020B0604020202020204" pitchFamily="34" charset="0"/>
                <a:cs typeface="Arial" panose="020B0604020202020204" pitchFamily="34" charset="0"/>
              </a:rPr>
              <a:t>a</a:t>
            </a:r>
            <a:r>
              <a:rPr lang="en-US" sz="800" dirty="0" err="1">
                <a:solidFill>
                  <a:schemeClr val="bg2"/>
                </a:solidFill>
                <a:latin typeface="Arial" panose="020B0604020202020204" pitchFamily="34" charset="0"/>
                <a:ea typeface="Arial" panose="020B0604020202020204" pitchFamily="34" charset="0"/>
                <a:cs typeface="Arial" panose="020B0604020202020204" pitchFamily="34" charset="0"/>
              </a:rPr>
              <a:t>Not</a:t>
            </a:r>
            <a:r>
              <a:rPr lang="en-US" sz="800" dirty="0">
                <a:solidFill>
                  <a:schemeClr val="bg2"/>
                </a:solidFill>
                <a:latin typeface="Arial" panose="020B0604020202020204" pitchFamily="34" charset="0"/>
                <a:ea typeface="Arial" panose="020B0604020202020204" pitchFamily="34" charset="0"/>
                <a:cs typeface="Arial" panose="020B0604020202020204" pitchFamily="34" charset="0"/>
              </a:rPr>
              <a:t> reported included: enzalutamide combination, n = 10 (2.8%); leuprolide acetate, n = 5 (1.4%); enzalutamide monotherapy, n = 14 (3.9%). </a:t>
            </a:r>
            <a:r>
              <a:rPr lang="en-US" sz="800" baseline="30000" dirty="0" err="1">
                <a:solidFill>
                  <a:schemeClr val="bg2"/>
                </a:solidFill>
                <a:latin typeface="Arial" panose="020B0604020202020204" pitchFamily="34" charset="0"/>
                <a:ea typeface="Arial" panose="020B0604020202020204" pitchFamily="34" charset="0"/>
                <a:cs typeface="Arial" panose="020B0604020202020204" pitchFamily="34" charset="0"/>
              </a:rPr>
              <a:t>b</a:t>
            </a:r>
            <a:r>
              <a:rPr lang="en-US" sz="800" dirty="0" err="1">
                <a:solidFill>
                  <a:schemeClr val="bg2"/>
                </a:solidFill>
                <a:effectLst/>
                <a:latin typeface="Arial" panose="020B0604020202020204" pitchFamily="34" charset="0"/>
                <a:ea typeface="Arial" panose="020B0604020202020204" pitchFamily="34" charset="0"/>
                <a:cs typeface="Arial" panose="020B0604020202020204" pitchFamily="34" charset="0"/>
              </a:rPr>
              <a:t>Includes</a:t>
            </a:r>
            <a:r>
              <a:rPr lang="en-US" sz="800" dirty="0">
                <a:solidFill>
                  <a:schemeClr val="bg2"/>
                </a:solidFill>
                <a:effectLst/>
                <a:latin typeface="Arial" panose="020B0604020202020204" pitchFamily="34" charset="0"/>
                <a:ea typeface="Arial" panose="020B0604020202020204" pitchFamily="34" charset="0"/>
                <a:cs typeface="Arial" panose="020B0604020202020204" pitchFamily="34" charset="0"/>
              </a:rPr>
              <a:t> patients who identified as multiple races (enzalutamide combination, n = 5; </a:t>
            </a:r>
            <a:r>
              <a:rPr lang="en-US" sz="800" dirty="0">
                <a:solidFill>
                  <a:schemeClr val="bg2"/>
                </a:solidFill>
                <a:latin typeface="Arial" panose="020B0604020202020204" pitchFamily="34" charset="0"/>
                <a:ea typeface="Arial" panose="020B0604020202020204" pitchFamily="34" charset="0"/>
                <a:cs typeface="Arial" panose="020B0604020202020204" pitchFamily="34" charset="0"/>
              </a:rPr>
              <a:t>l</a:t>
            </a:r>
            <a:r>
              <a:rPr lang="en-US" sz="800" dirty="0">
                <a:solidFill>
                  <a:schemeClr val="bg2"/>
                </a:solidFill>
                <a:effectLst/>
                <a:latin typeface="Arial" panose="020B0604020202020204" pitchFamily="34" charset="0"/>
                <a:ea typeface="Arial" panose="020B0604020202020204" pitchFamily="34" charset="0"/>
                <a:cs typeface="Arial" panose="020B0604020202020204" pitchFamily="34" charset="0"/>
              </a:rPr>
              <a:t>euprolide acetate, n = 9; enzalutamide monotherapy, n = 5), American Indian or Alaskan Native (enzalutamide combination, n = 4; </a:t>
            </a:r>
            <a:r>
              <a:rPr lang="en-US" sz="800" dirty="0">
                <a:solidFill>
                  <a:schemeClr val="bg2"/>
                </a:solidFill>
                <a:latin typeface="Arial" panose="020B0604020202020204" pitchFamily="34" charset="0"/>
                <a:ea typeface="Arial" panose="020B0604020202020204" pitchFamily="34" charset="0"/>
                <a:cs typeface="Arial" panose="020B0604020202020204" pitchFamily="34" charset="0"/>
              </a:rPr>
              <a:t>leuprolide acetate</a:t>
            </a:r>
            <a:r>
              <a:rPr lang="en-US" sz="800" dirty="0">
                <a:solidFill>
                  <a:schemeClr val="bg2"/>
                </a:solidFill>
                <a:effectLst/>
                <a:latin typeface="Arial" panose="020B0604020202020204" pitchFamily="34" charset="0"/>
                <a:ea typeface="Arial" panose="020B0604020202020204" pitchFamily="34" charset="0"/>
                <a:cs typeface="Arial" panose="020B0604020202020204" pitchFamily="34" charset="0"/>
              </a:rPr>
              <a:t>, n = 1; enzalutamide monotherapy, n = 0), Native Hawaiian or other Pacific Islander (enzalutamide combination, n = 1; </a:t>
            </a:r>
            <a:r>
              <a:rPr lang="en-US" sz="800" dirty="0">
                <a:solidFill>
                  <a:schemeClr val="bg2"/>
                </a:solidFill>
                <a:latin typeface="Arial" panose="020B0604020202020204" pitchFamily="34" charset="0"/>
                <a:ea typeface="Arial" panose="020B0604020202020204" pitchFamily="34" charset="0"/>
                <a:cs typeface="Arial" panose="020B0604020202020204" pitchFamily="34" charset="0"/>
              </a:rPr>
              <a:t>leuprolide acetate</a:t>
            </a:r>
            <a:r>
              <a:rPr lang="en-US" sz="800" dirty="0">
                <a:solidFill>
                  <a:schemeClr val="bg2"/>
                </a:solidFill>
                <a:effectLst/>
                <a:latin typeface="Arial" panose="020B0604020202020204" pitchFamily="34" charset="0"/>
                <a:ea typeface="Arial" panose="020B0604020202020204" pitchFamily="34" charset="0"/>
                <a:cs typeface="Arial" panose="020B0604020202020204" pitchFamily="34" charset="0"/>
              </a:rPr>
              <a:t> and enzalutamide monotherapy, n = 0). </a:t>
            </a:r>
            <a:r>
              <a:rPr lang="en-US" sz="800" baseline="30000" dirty="0" err="1">
                <a:solidFill>
                  <a:schemeClr val="bg2"/>
                </a:solidFill>
                <a:effectLst/>
                <a:latin typeface="Arial" panose="020B0604020202020204" pitchFamily="34" charset="0"/>
                <a:ea typeface="Arial" panose="020B0604020202020204" pitchFamily="34" charset="0"/>
                <a:cs typeface="Arial" panose="020B0604020202020204" pitchFamily="34" charset="0"/>
              </a:rPr>
              <a:t>c</a:t>
            </a:r>
            <a:r>
              <a:rPr lang="en-US" sz="800" dirty="0" err="1">
                <a:solidFill>
                  <a:schemeClr val="bg2"/>
                </a:solidFill>
                <a:effectLst/>
                <a:latin typeface="Arial" panose="020B0604020202020204" pitchFamily="34" charset="0"/>
                <a:ea typeface="Arial" panose="020B0604020202020204" pitchFamily="34" charset="0"/>
                <a:cs typeface="Arial" panose="020B0604020202020204" pitchFamily="34" charset="0"/>
              </a:rPr>
              <a:t>Missing</a:t>
            </a:r>
            <a:r>
              <a:rPr lang="en-US" sz="800" dirty="0">
                <a:solidFill>
                  <a:schemeClr val="bg2"/>
                </a:solidFill>
                <a:effectLst/>
                <a:latin typeface="Arial" panose="020B0604020202020204" pitchFamily="34" charset="0"/>
                <a:ea typeface="Arial" panose="020B0604020202020204" pitchFamily="34" charset="0"/>
                <a:cs typeface="Arial" panose="020B0604020202020204" pitchFamily="34" charset="0"/>
              </a:rPr>
              <a:t> included n = 1 (0.3%) for each treatment group. </a:t>
            </a:r>
            <a:r>
              <a:rPr lang="en-US" sz="800" baseline="30000" dirty="0" err="1">
                <a:solidFill>
                  <a:schemeClr val="bg2"/>
                </a:solidFill>
                <a:latin typeface="Arial" panose="020B0604020202020204" pitchFamily="34" charset="0"/>
                <a:ea typeface="Arial" panose="020B0604020202020204" pitchFamily="34" charset="0"/>
                <a:cs typeface="Arial" panose="020B0604020202020204" pitchFamily="34" charset="0"/>
              </a:rPr>
              <a:t>d</a:t>
            </a:r>
            <a:r>
              <a:rPr lang="en-US" sz="800" dirty="0" err="1">
                <a:solidFill>
                  <a:schemeClr val="bg2"/>
                </a:solidFill>
                <a:latin typeface="Arial" panose="020B0604020202020204" pitchFamily="34" charset="0"/>
                <a:ea typeface="Arial" panose="020B0604020202020204" pitchFamily="34" charset="0"/>
                <a:cs typeface="Arial" panose="020B0604020202020204" pitchFamily="34" charset="0"/>
              </a:rPr>
              <a:t>Missing</a:t>
            </a:r>
            <a:r>
              <a:rPr lang="en-US" sz="800" dirty="0">
                <a:solidFill>
                  <a:schemeClr val="bg2"/>
                </a:solidFill>
                <a:latin typeface="Arial" panose="020B0604020202020204" pitchFamily="34" charset="0"/>
                <a:ea typeface="Arial" panose="020B0604020202020204" pitchFamily="34" charset="0"/>
                <a:cs typeface="Arial" panose="020B0604020202020204" pitchFamily="34" charset="0"/>
              </a:rPr>
              <a:t> included: leuprolide acetate, n = 2; enzalutamide monotherapy, n = 1. </a:t>
            </a:r>
            <a:r>
              <a:rPr lang="en-US" sz="800" dirty="0">
                <a:solidFill>
                  <a:schemeClr val="bg2"/>
                </a:solidFill>
                <a:effectLst/>
                <a:latin typeface="Arial" panose="020B0604020202020204" pitchFamily="34" charset="0"/>
                <a:ea typeface="Arial" panose="020B0604020202020204" pitchFamily="34" charset="0"/>
                <a:cs typeface="Arial" panose="020B0604020202020204" pitchFamily="34" charset="0"/>
              </a:rPr>
              <a:t>RT, radiation therapy; </a:t>
            </a:r>
            <a:r>
              <a:rPr lang="en-US" sz="800" dirty="0" err="1">
                <a:solidFill>
                  <a:schemeClr val="bg2"/>
                </a:solidFill>
                <a:effectLst/>
                <a:latin typeface="Arial" panose="020B0604020202020204" pitchFamily="34" charset="0"/>
                <a:ea typeface="Arial" panose="020B0604020202020204" pitchFamily="34" charset="0"/>
                <a:cs typeface="Arial" panose="020B0604020202020204" pitchFamily="34" charset="0"/>
              </a:rPr>
              <a:t>yr</a:t>
            </a:r>
            <a:r>
              <a:rPr lang="en-US" sz="800" dirty="0">
                <a:solidFill>
                  <a:schemeClr val="bg2"/>
                </a:solidFill>
                <a:effectLst/>
                <a:latin typeface="Arial" panose="020B0604020202020204" pitchFamily="34" charset="0"/>
                <a:ea typeface="Arial" panose="020B0604020202020204" pitchFamily="34" charset="0"/>
                <a:cs typeface="Arial" panose="020B0604020202020204" pitchFamily="34" charset="0"/>
              </a:rPr>
              <a:t>, year.</a:t>
            </a:r>
          </a:p>
        </p:txBody>
      </p:sp>
    </p:spTree>
    <p:custDataLst>
      <p:tags r:id="rId1"/>
    </p:custDataLst>
    <p:extLst>
      <p:ext uri="{BB962C8B-B14F-4D97-AF65-F5344CB8AC3E}">
        <p14:creationId xmlns:p14="http://schemas.microsoft.com/office/powerpoint/2010/main" val="17044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83E430-C778-0C07-FCFD-6D4A2B1DF42E}"/>
              </a:ext>
            </a:extLst>
          </p:cNvPr>
          <p:cNvSpPr>
            <a:spLocks noGrp="1"/>
          </p:cNvSpPr>
          <p:nvPr>
            <p:ph type="title"/>
          </p:nvPr>
        </p:nvSpPr>
        <p:spPr>
          <a:xfrm>
            <a:off x="2774718" y="90147"/>
            <a:ext cx="6580776" cy="995375"/>
          </a:xfrm>
        </p:spPr>
        <p:txBody>
          <a:bodyPr>
            <a:normAutofit/>
          </a:bodyPr>
          <a:lstStyle/>
          <a:p>
            <a:r>
              <a:rPr lang="en-US" sz="2400" dirty="0"/>
              <a:t>Primary endpoint — MFS for enzalutamide combination vs. leuprolide acetate</a:t>
            </a:r>
          </a:p>
        </p:txBody>
      </p:sp>
      <p:graphicFrame>
        <p:nvGraphicFramePr>
          <p:cNvPr id="35" name="Table 36">
            <a:extLst>
              <a:ext uri="{FF2B5EF4-FFF2-40B4-BE49-F238E27FC236}">
                <a16:creationId xmlns:a16="http://schemas.microsoft.com/office/drawing/2014/main" id="{A7B4D837-2727-50DE-3B0C-39F296204F8C}"/>
              </a:ext>
            </a:extLst>
          </p:cNvPr>
          <p:cNvGraphicFramePr>
            <a:graphicFrameLocks noGrp="1"/>
          </p:cNvGraphicFramePr>
          <p:nvPr/>
        </p:nvGraphicFramePr>
        <p:xfrm>
          <a:off x="58795" y="5127069"/>
          <a:ext cx="8313017" cy="518160"/>
        </p:xfrm>
        <a:graphic>
          <a:graphicData uri="http://schemas.openxmlformats.org/drawingml/2006/table">
            <a:tbl>
              <a:tblPr>
                <a:tableStyleId>{5C22544A-7EE6-4342-B048-85BDC9FD1C3A}</a:tableStyleId>
              </a:tblPr>
              <a:tblGrid>
                <a:gridCol w="1053725">
                  <a:extLst>
                    <a:ext uri="{9D8B030D-6E8A-4147-A177-3AD203B41FA5}">
                      <a16:colId xmlns:a16="http://schemas.microsoft.com/office/drawing/2014/main" val="140014209"/>
                    </a:ext>
                  </a:extLst>
                </a:gridCol>
                <a:gridCol w="209550">
                  <a:extLst>
                    <a:ext uri="{9D8B030D-6E8A-4147-A177-3AD203B41FA5}">
                      <a16:colId xmlns:a16="http://schemas.microsoft.com/office/drawing/2014/main" val="2032646413"/>
                    </a:ext>
                  </a:extLst>
                </a:gridCol>
                <a:gridCol w="110361">
                  <a:extLst>
                    <a:ext uri="{9D8B030D-6E8A-4147-A177-3AD203B41FA5}">
                      <a16:colId xmlns:a16="http://schemas.microsoft.com/office/drawing/2014/main" val="3297370421"/>
                    </a:ext>
                  </a:extLst>
                </a:gridCol>
                <a:gridCol w="223851">
                  <a:extLst>
                    <a:ext uri="{9D8B030D-6E8A-4147-A177-3AD203B41FA5}">
                      <a16:colId xmlns:a16="http://schemas.microsoft.com/office/drawing/2014/main" val="3034628564"/>
                    </a:ext>
                  </a:extLst>
                </a:gridCol>
                <a:gridCol w="223851">
                  <a:extLst>
                    <a:ext uri="{9D8B030D-6E8A-4147-A177-3AD203B41FA5}">
                      <a16:colId xmlns:a16="http://schemas.microsoft.com/office/drawing/2014/main" val="407824820"/>
                    </a:ext>
                  </a:extLst>
                </a:gridCol>
                <a:gridCol w="223851">
                  <a:extLst>
                    <a:ext uri="{9D8B030D-6E8A-4147-A177-3AD203B41FA5}">
                      <a16:colId xmlns:a16="http://schemas.microsoft.com/office/drawing/2014/main" val="1444845738"/>
                    </a:ext>
                  </a:extLst>
                </a:gridCol>
                <a:gridCol w="223851">
                  <a:extLst>
                    <a:ext uri="{9D8B030D-6E8A-4147-A177-3AD203B41FA5}">
                      <a16:colId xmlns:a16="http://schemas.microsoft.com/office/drawing/2014/main" val="2609212394"/>
                    </a:ext>
                  </a:extLst>
                </a:gridCol>
                <a:gridCol w="223851">
                  <a:extLst>
                    <a:ext uri="{9D8B030D-6E8A-4147-A177-3AD203B41FA5}">
                      <a16:colId xmlns:a16="http://schemas.microsoft.com/office/drawing/2014/main" val="1974706796"/>
                    </a:ext>
                  </a:extLst>
                </a:gridCol>
                <a:gridCol w="223851">
                  <a:extLst>
                    <a:ext uri="{9D8B030D-6E8A-4147-A177-3AD203B41FA5}">
                      <a16:colId xmlns:a16="http://schemas.microsoft.com/office/drawing/2014/main" val="4066042805"/>
                    </a:ext>
                  </a:extLst>
                </a:gridCol>
                <a:gridCol w="223851">
                  <a:extLst>
                    <a:ext uri="{9D8B030D-6E8A-4147-A177-3AD203B41FA5}">
                      <a16:colId xmlns:a16="http://schemas.microsoft.com/office/drawing/2014/main" val="1808537197"/>
                    </a:ext>
                  </a:extLst>
                </a:gridCol>
                <a:gridCol w="223851">
                  <a:extLst>
                    <a:ext uri="{9D8B030D-6E8A-4147-A177-3AD203B41FA5}">
                      <a16:colId xmlns:a16="http://schemas.microsoft.com/office/drawing/2014/main" val="1005555721"/>
                    </a:ext>
                  </a:extLst>
                </a:gridCol>
                <a:gridCol w="223851">
                  <a:extLst>
                    <a:ext uri="{9D8B030D-6E8A-4147-A177-3AD203B41FA5}">
                      <a16:colId xmlns:a16="http://schemas.microsoft.com/office/drawing/2014/main" val="666296527"/>
                    </a:ext>
                  </a:extLst>
                </a:gridCol>
                <a:gridCol w="223851">
                  <a:extLst>
                    <a:ext uri="{9D8B030D-6E8A-4147-A177-3AD203B41FA5}">
                      <a16:colId xmlns:a16="http://schemas.microsoft.com/office/drawing/2014/main" val="2290868769"/>
                    </a:ext>
                  </a:extLst>
                </a:gridCol>
                <a:gridCol w="223851">
                  <a:extLst>
                    <a:ext uri="{9D8B030D-6E8A-4147-A177-3AD203B41FA5}">
                      <a16:colId xmlns:a16="http://schemas.microsoft.com/office/drawing/2014/main" val="3961046492"/>
                    </a:ext>
                  </a:extLst>
                </a:gridCol>
                <a:gridCol w="223851">
                  <a:extLst>
                    <a:ext uri="{9D8B030D-6E8A-4147-A177-3AD203B41FA5}">
                      <a16:colId xmlns:a16="http://schemas.microsoft.com/office/drawing/2014/main" val="2840222137"/>
                    </a:ext>
                  </a:extLst>
                </a:gridCol>
                <a:gridCol w="223851">
                  <a:extLst>
                    <a:ext uri="{9D8B030D-6E8A-4147-A177-3AD203B41FA5}">
                      <a16:colId xmlns:a16="http://schemas.microsoft.com/office/drawing/2014/main" val="1949732856"/>
                    </a:ext>
                  </a:extLst>
                </a:gridCol>
                <a:gridCol w="223851">
                  <a:extLst>
                    <a:ext uri="{9D8B030D-6E8A-4147-A177-3AD203B41FA5}">
                      <a16:colId xmlns:a16="http://schemas.microsoft.com/office/drawing/2014/main" val="3554782968"/>
                    </a:ext>
                  </a:extLst>
                </a:gridCol>
                <a:gridCol w="223851">
                  <a:extLst>
                    <a:ext uri="{9D8B030D-6E8A-4147-A177-3AD203B41FA5}">
                      <a16:colId xmlns:a16="http://schemas.microsoft.com/office/drawing/2014/main" val="1421745787"/>
                    </a:ext>
                  </a:extLst>
                </a:gridCol>
                <a:gridCol w="223851">
                  <a:extLst>
                    <a:ext uri="{9D8B030D-6E8A-4147-A177-3AD203B41FA5}">
                      <a16:colId xmlns:a16="http://schemas.microsoft.com/office/drawing/2014/main" val="1280299238"/>
                    </a:ext>
                  </a:extLst>
                </a:gridCol>
                <a:gridCol w="223851">
                  <a:extLst>
                    <a:ext uri="{9D8B030D-6E8A-4147-A177-3AD203B41FA5}">
                      <a16:colId xmlns:a16="http://schemas.microsoft.com/office/drawing/2014/main" val="4269198777"/>
                    </a:ext>
                  </a:extLst>
                </a:gridCol>
                <a:gridCol w="223851">
                  <a:extLst>
                    <a:ext uri="{9D8B030D-6E8A-4147-A177-3AD203B41FA5}">
                      <a16:colId xmlns:a16="http://schemas.microsoft.com/office/drawing/2014/main" val="453097047"/>
                    </a:ext>
                  </a:extLst>
                </a:gridCol>
                <a:gridCol w="223851">
                  <a:extLst>
                    <a:ext uri="{9D8B030D-6E8A-4147-A177-3AD203B41FA5}">
                      <a16:colId xmlns:a16="http://schemas.microsoft.com/office/drawing/2014/main" val="3147066855"/>
                    </a:ext>
                  </a:extLst>
                </a:gridCol>
                <a:gridCol w="223851">
                  <a:extLst>
                    <a:ext uri="{9D8B030D-6E8A-4147-A177-3AD203B41FA5}">
                      <a16:colId xmlns:a16="http://schemas.microsoft.com/office/drawing/2014/main" val="3316884753"/>
                    </a:ext>
                  </a:extLst>
                </a:gridCol>
                <a:gridCol w="223851">
                  <a:extLst>
                    <a:ext uri="{9D8B030D-6E8A-4147-A177-3AD203B41FA5}">
                      <a16:colId xmlns:a16="http://schemas.microsoft.com/office/drawing/2014/main" val="108671396"/>
                    </a:ext>
                  </a:extLst>
                </a:gridCol>
                <a:gridCol w="223851">
                  <a:extLst>
                    <a:ext uri="{9D8B030D-6E8A-4147-A177-3AD203B41FA5}">
                      <a16:colId xmlns:a16="http://schemas.microsoft.com/office/drawing/2014/main" val="3809800305"/>
                    </a:ext>
                  </a:extLst>
                </a:gridCol>
                <a:gridCol w="223851">
                  <a:extLst>
                    <a:ext uri="{9D8B030D-6E8A-4147-A177-3AD203B41FA5}">
                      <a16:colId xmlns:a16="http://schemas.microsoft.com/office/drawing/2014/main" val="3905885817"/>
                    </a:ext>
                  </a:extLst>
                </a:gridCol>
                <a:gridCol w="223851">
                  <a:extLst>
                    <a:ext uri="{9D8B030D-6E8A-4147-A177-3AD203B41FA5}">
                      <a16:colId xmlns:a16="http://schemas.microsoft.com/office/drawing/2014/main" val="2621390342"/>
                    </a:ext>
                  </a:extLst>
                </a:gridCol>
                <a:gridCol w="223851">
                  <a:extLst>
                    <a:ext uri="{9D8B030D-6E8A-4147-A177-3AD203B41FA5}">
                      <a16:colId xmlns:a16="http://schemas.microsoft.com/office/drawing/2014/main" val="340071785"/>
                    </a:ext>
                  </a:extLst>
                </a:gridCol>
                <a:gridCol w="223851">
                  <a:extLst>
                    <a:ext uri="{9D8B030D-6E8A-4147-A177-3AD203B41FA5}">
                      <a16:colId xmlns:a16="http://schemas.microsoft.com/office/drawing/2014/main" val="3796112928"/>
                    </a:ext>
                  </a:extLst>
                </a:gridCol>
                <a:gridCol w="223851">
                  <a:extLst>
                    <a:ext uri="{9D8B030D-6E8A-4147-A177-3AD203B41FA5}">
                      <a16:colId xmlns:a16="http://schemas.microsoft.com/office/drawing/2014/main" val="3597694153"/>
                    </a:ext>
                  </a:extLst>
                </a:gridCol>
                <a:gridCol w="223851">
                  <a:extLst>
                    <a:ext uri="{9D8B030D-6E8A-4147-A177-3AD203B41FA5}">
                      <a16:colId xmlns:a16="http://schemas.microsoft.com/office/drawing/2014/main" val="2579263039"/>
                    </a:ext>
                  </a:extLst>
                </a:gridCol>
                <a:gridCol w="223851">
                  <a:extLst>
                    <a:ext uri="{9D8B030D-6E8A-4147-A177-3AD203B41FA5}">
                      <a16:colId xmlns:a16="http://schemas.microsoft.com/office/drawing/2014/main" val="200013331"/>
                    </a:ext>
                  </a:extLst>
                </a:gridCol>
                <a:gridCol w="223851">
                  <a:extLst>
                    <a:ext uri="{9D8B030D-6E8A-4147-A177-3AD203B41FA5}">
                      <a16:colId xmlns:a16="http://schemas.microsoft.com/office/drawing/2014/main" val="2419452249"/>
                    </a:ext>
                  </a:extLst>
                </a:gridCol>
                <a:gridCol w="223851">
                  <a:extLst>
                    <a:ext uri="{9D8B030D-6E8A-4147-A177-3AD203B41FA5}">
                      <a16:colId xmlns:a16="http://schemas.microsoft.com/office/drawing/2014/main" val="3645638357"/>
                    </a:ext>
                  </a:extLst>
                </a:gridCol>
              </a:tblGrid>
              <a:tr h="115200">
                <a:tc gridSpan="34">
                  <a:txBody>
                    <a:bodyPr/>
                    <a:lstStyle/>
                    <a:p>
                      <a:r>
                        <a:rPr lang="en-US" sz="900" b="1" dirty="0">
                          <a:solidFill>
                            <a:schemeClr val="bg2"/>
                          </a:solidFill>
                          <a:latin typeface="+mn-lt"/>
                        </a:rPr>
                        <a:t>Patients at risk</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9017493"/>
                  </a:ext>
                </a:extLst>
              </a:tr>
              <a:tr h="115200">
                <a:tc>
                  <a:txBody>
                    <a:bodyPr/>
                    <a:lstStyle/>
                    <a:p>
                      <a:r>
                        <a:rPr lang="en-US" sz="800" b="0" dirty="0">
                          <a:solidFill>
                            <a:schemeClr val="accent5"/>
                          </a:solidFill>
                          <a:latin typeface="+mn-lt"/>
                        </a:rPr>
                        <a:t>Enzalutamide</a:t>
                      </a:r>
                      <a:br>
                        <a:rPr lang="en-US" sz="800" b="0" dirty="0">
                          <a:solidFill>
                            <a:schemeClr val="accent5"/>
                          </a:solidFill>
                          <a:latin typeface="+mn-lt"/>
                        </a:rPr>
                      </a:br>
                      <a:r>
                        <a:rPr lang="en-US" sz="800" b="0" dirty="0">
                          <a:solidFill>
                            <a:schemeClr val="accent5"/>
                          </a:solidFill>
                          <a:latin typeface="+mn-lt"/>
                        </a:rPr>
                        <a:t>combination</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7355883"/>
                  </a:ext>
                </a:extLst>
              </a:tr>
              <a:tr h="115200">
                <a:tc>
                  <a:txBody>
                    <a:bodyPr/>
                    <a:lstStyle/>
                    <a:p>
                      <a:r>
                        <a:rPr lang="en-US" sz="800" b="0" dirty="0">
                          <a:solidFill>
                            <a:schemeClr val="accent2"/>
                          </a:solidFill>
                          <a:latin typeface="+mn-lt"/>
                        </a:rPr>
                        <a:t>Leuprolide acetate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7428550"/>
                  </a:ext>
                </a:extLst>
              </a:tr>
            </a:tbl>
          </a:graphicData>
        </a:graphic>
      </p:graphicFrame>
      <p:sp>
        <p:nvSpPr>
          <p:cNvPr id="4" name="Rectangle 10">
            <a:extLst>
              <a:ext uri="{FF2B5EF4-FFF2-40B4-BE49-F238E27FC236}">
                <a16:creationId xmlns:a16="http://schemas.microsoft.com/office/drawing/2014/main" id="{94BD930C-5690-729E-6242-D32C396C3F31}"/>
              </a:ext>
            </a:extLst>
          </p:cNvPr>
          <p:cNvSpPr>
            <a:spLocks noChangeArrowheads="1"/>
          </p:cNvSpPr>
          <p:nvPr/>
        </p:nvSpPr>
        <p:spPr bwMode="auto">
          <a:xfrm>
            <a:off x="1020944" y="4961774"/>
            <a:ext cx="7266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fontAlgn="base" hangingPunct="0">
              <a:spcBef>
                <a:spcPct val="0"/>
              </a:spcBef>
              <a:spcAft>
                <a:spcPct val="0"/>
              </a:spcAft>
            </a:pPr>
            <a:r>
              <a:rPr lang="en-US" sz="1200" b="1" dirty="0">
                <a:solidFill>
                  <a:schemeClr val="bg2"/>
                </a:solidFill>
                <a:latin typeface="Arial" pitchFamily="34" charset="0"/>
                <a:cs typeface="Arial" pitchFamily="34" charset="0"/>
              </a:rPr>
              <a:t>Metastasis-free survival (mo)</a:t>
            </a:r>
          </a:p>
        </p:txBody>
      </p:sp>
      <p:sp>
        <p:nvSpPr>
          <p:cNvPr id="7" name="Rectangle 10">
            <a:extLst>
              <a:ext uri="{FF2B5EF4-FFF2-40B4-BE49-F238E27FC236}">
                <a16:creationId xmlns:a16="http://schemas.microsoft.com/office/drawing/2014/main" id="{8D33E65B-4C10-0B4C-969E-9A39D103B4AE}"/>
              </a:ext>
            </a:extLst>
          </p:cNvPr>
          <p:cNvSpPr>
            <a:spLocks noChangeArrowheads="1"/>
          </p:cNvSpPr>
          <p:nvPr/>
        </p:nvSpPr>
        <p:spPr bwMode="auto">
          <a:xfrm>
            <a:off x="629683" y="2053459"/>
            <a:ext cx="4002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100</a:t>
            </a:r>
          </a:p>
        </p:txBody>
      </p:sp>
      <p:sp>
        <p:nvSpPr>
          <p:cNvPr id="12" name="Rectangle 11">
            <a:extLst>
              <a:ext uri="{FF2B5EF4-FFF2-40B4-BE49-F238E27FC236}">
                <a16:creationId xmlns:a16="http://schemas.microsoft.com/office/drawing/2014/main" id="{FBD69EBB-4F66-713B-305A-5EF198FC7B6E}"/>
              </a:ext>
            </a:extLst>
          </p:cNvPr>
          <p:cNvSpPr>
            <a:spLocks noChangeArrowheads="1"/>
          </p:cNvSpPr>
          <p:nvPr/>
        </p:nvSpPr>
        <p:spPr bwMode="auto">
          <a:xfrm>
            <a:off x="986471" y="4626564"/>
            <a:ext cx="84960"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0</a:t>
            </a:r>
          </a:p>
        </p:txBody>
      </p:sp>
      <p:sp>
        <p:nvSpPr>
          <p:cNvPr id="13" name="Freeform 8">
            <a:extLst>
              <a:ext uri="{FF2B5EF4-FFF2-40B4-BE49-F238E27FC236}">
                <a16:creationId xmlns:a16="http://schemas.microsoft.com/office/drawing/2014/main" id="{276994F9-AC1C-AF3B-FF12-1A1DB58A3490}"/>
              </a:ext>
            </a:extLst>
          </p:cNvPr>
          <p:cNvSpPr>
            <a:spLocks/>
          </p:cNvSpPr>
          <p:nvPr/>
        </p:nvSpPr>
        <p:spPr bwMode="auto">
          <a:xfrm>
            <a:off x="1029967" y="2145792"/>
            <a:ext cx="7257209" cy="2481115"/>
          </a:xfrm>
          <a:custGeom>
            <a:avLst/>
            <a:gdLst>
              <a:gd name="T0" fmla="*/ 0 w 3067"/>
              <a:gd name="T1" fmla="*/ 0 h 1963"/>
              <a:gd name="T2" fmla="*/ 0 w 3067"/>
              <a:gd name="T3" fmla="*/ 2147483647 h 1963"/>
              <a:gd name="T4" fmla="*/ 2147483647 w 3067"/>
              <a:gd name="T5" fmla="*/ 2147483647 h 1963"/>
              <a:gd name="T6" fmla="*/ 0 60000 65536"/>
              <a:gd name="T7" fmla="*/ 0 60000 65536"/>
              <a:gd name="T8" fmla="*/ 0 60000 65536"/>
              <a:gd name="T9" fmla="*/ 0 w 3067"/>
              <a:gd name="T10" fmla="*/ 0 h 1963"/>
              <a:gd name="T11" fmla="*/ 3067 w 3067"/>
              <a:gd name="T12" fmla="*/ 1963 h 1963"/>
            </a:gdLst>
            <a:ahLst/>
            <a:cxnLst>
              <a:cxn ang="T6">
                <a:pos x="T0" y="T1"/>
              </a:cxn>
              <a:cxn ang="T7">
                <a:pos x="T2" y="T3"/>
              </a:cxn>
              <a:cxn ang="T8">
                <a:pos x="T4" y="T5"/>
              </a:cxn>
            </a:cxnLst>
            <a:rect l="T9" t="T10" r="T11" b="T12"/>
            <a:pathLst>
              <a:path w="3067" h="1963">
                <a:moveTo>
                  <a:pt x="0" y="0"/>
                </a:moveTo>
                <a:lnTo>
                  <a:pt x="0" y="1963"/>
                </a:lnTo>
                <a:lnTo>
                  <a:pt x="3067" y="1963"/>
                </a:lnTo>
              </a:path>
            </a:pathLst>
          </a:custGeom>
          <a:noFill/>
          <a:ln w="12700" cap="sq" cmpd="sng">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p>
            <a:pPr fontAlgn="base">
              <a:spcBef>
                <a:spcPct val="0"/>
              </a:spcBef>
              <a:spcAft>
                <a:spcPct val="0"/>
              </a:spcAft>
            </a:pPr>
            <a:endParaRPr lang="en-US" sz="1100" dirty="0">
              <a:latin typeface="Arial" pitchFamily="34" charset="0"/>
              <a:cs typeface="Arial" pitchFamily="34" charset="0"/>
            </a:endParaRPr>
          </a:p>
        </p:txBody>
      </p:sp>
      <p:sp>
        <p:nvSpPr>
          <p:cNvPr id="14" name="Line 9">
            <a:extLst>
              <a:ext uri="{FF2B5EF4-FFF2-40B4-BE49-F238E27FC236}">
                <a16:creationId xmlns:a16="http://schemas.microsoft.com/office/drawing/2014/main" id="{3538EC11-CCA9-80CF-A9BA-C2E9E31BA833}"/>
              </a:ext>
            </a:extLst>
          </p:cNvPr>
          <p:cNvSpPr>
            <a:spLocks noChangeShapeType="1"/>
          </p:cNvSpPr>
          <p:nvPr/>
        </p:nvSpPr>
        <p:spPr bwMode="auto">
          <a:xfrm>
            <a:off x="971420" y="2145792"/>
            <a:ext cx="58547"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latin typeface="Arial" pitchFamily="34" charset="0"/>
              <a:cs typeface="Arial" pitchFamily="34" charset="0"/>
            </a:endParaRPr>
          </a:p>
        </p:txBody>
      </p:sp>
      <p:sp>
        <p:nvSpPr>
          <p:cNvPr id="15" name="Line 15">
            <a:extLst>
              <a:ext uri="{FF2B5EF4-FFF2-40B4-BE49-F238E27FC236}">
                <a16:creationId xmlns:a16="http://schemas.microsoft.com/office/drawing/2014/main" id="{CBDD1C0C-A5E4-E9C9-AE48-A5E4809E210A}"/>
              </a:ext>
            </a:extLst>
          </p:cNvPr>
          <p:cNvSpPr>
            <a:spLocks noChangeShapeType="1"/>
          </p:cNvSpPr>
          <p:nvPr/>
        </p:nvSpPr>
        <p:spPr bwMode="auto">
          <a:xfrm>
            <a:off x="971420" y="2643399"/>
            <a:ext cx="58547"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latin typeface="Arial" pitchFamily="34" charset="0"/>
              <a:cs typeface="Arial" pitchFamily="34" charset="0"/>
            </a:endParaRPr>
          </a:p>
        </p:txBody>
      </p:sp>
      <p:sp>
        <p:nvSpPr>
          <p:cNvPr id="16" name="Line 16">
            <a:extLst>
              <a:ext uri="{FF2B5EF4-FFF2-40B4-BE49-F238E27FC236}">
                <a16:creationId xmlns:a16="http://schemas.microsoft.com/office/drawing/2014/main" id="{3441EBA4-3104-608B-1567-B0AE8DF9FDC2}"/>
              </a:ext>
            </a:extLst>
          </p:cNvPr>
          <p:cNvSpPr>
            <a:spLocks noChangeShapeType="1"/>
          </p:cNvSpPr>
          <p:nvPr/>
        </p:nvSpPr>
        <p:spPr bwMode="auto">
          <a:xfrm>
            <a:off x="971420" y="3141007"/>
            <a:ext cx="58547"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latin typeface="Arial" pitchFamily="34" charset="0"/>
              <a:cs typeface="Arial" pitchFamily="34" charset="0"/>
            </a:endParaRPr>
          </a:p>
        </p:txBody>
      </p:sp>
      <p:sp>
        <p:nvSpPr>
          <p:cNvPr id="17" name="Line 17">
            <a:extLst>
              <a:ext uri="{FF2B5EF4-FFF2-40B4-BE49-F238E27FC236}">
                <a16:creationId xmlns:a16="http://schemas.microsoft.com/office/drawing/2014/main" id="{B45AD907-656E-8617-A69A-F545D9D1A252}"/>
              </a:ext>
            </a:extLst>
          </p:cNvPr>
          <p:cNvSpPr>
            <a:spLocks noChangeShapeType="1"/>
          </p:cNvSpPr>
          <p:nvPr/>
        </p:nvSpPr>
        <p:spPr bwMode="auto">
          <a:xfrm>
            <a:off x="971420" y="3638614"/>
            <a:ext cx="58547"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latin typeface="Arial" pitchFamily="34" charset="0"/>
              <a:cs typeface="Arial" pitchFamily="34" charset="0"/>
            </a:endParaRPr>
          </a:p>
        </p:txBody>
      </p:sp>
      <p:sp>
        <p:nvSpPr>
          <p:cNvPr id="18" name="Line 18">
            <a:extLst>
              <a:ext uri="{FF2B5EF4-FFF2-40B4-BE49-F238E27FC236}">
                <a16:creationId xmlns:a16="http://schemas.microsoft.com/office/drawing/2014/main" id="{19F1290F-F703-71DC-0D69-401077BB97F0}"/>
              </a:ext>
            </a:extLst>
          </p:cNvPr>
          <p:cNvSpPr>
            <a:spLocks noChangeShapeType="1"/>
          </p:cNvSpPr>
          <p:nvPr/>
        </p:nvSpPr>
        <p:spPr bwMode="auto">
          <a:xfrm>
            <a:off x="971420" y="4136221"/>
            <a:ext cx="58547"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latin typeface="Arial" pitchFamily="34" charset="0"/>
              <a:cs typeface="Arial" pitchFamily="34" charset="0"/>
            </a:endParaRPr>
          </a:p>
        </p:txBody>
      </p:sp>
      <p:sp>
        <p:nvSpPr>
          <p:cNvPr id="19" name="Line 19">
            <a:extLst>
              <a:ext uri="{FF2B5EF4-FFF2-40B4-BE49-F238E27FC236}">
                <a16:creationId xmlns:a16="http://schemas.microsoft.com/office/drawing/2014/main" id="{501F167D-ED5D-9BE7-C6D1-ED6F85CC3B93}"/>
              </a:ext>
            </a:extLst>
          </p:cNvPr>
          <p:cNvSpPr>
            <a:spLocks noChangeShapeType="1"/>
          </p:cNvSpPr>
          <p:nvPr/>
        </p:nvSpPr>
        <p:spPr bwMode="auto">
          <a:xfrm>
            <a:off x="971420" y="4626905"/>
            <a:ext cx="58547"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solidFill>
                <a:schemeClr val="bg2"/>
              </a:solidFill>
              <a:latin typeface="Arial" pitchFamily="34" charset="0"/>
              <a:cs typeface="Arial" pitchFamily="34" charset="0"/>
            </a:endParaRPr>
          </a:p>
        </p:txBody>
      </p:sp>
      <p:sp>
        <p:nvSpPr>
          <p:cNvPr id="20" name="Line 20">
            <a:extLst>
              <a:ext uri="{FF2B5EF4-FFF2-40B4-BE49-F238E27FC236}">
                <a16:creationId xmlns:a16="http://schemas.microsoft.com/office/drawing/2014/main" id="{A58BE1B4-FC30-A04D-5ED2-F503595A435C}"/>
              </a:ext>
            </a:extLst>
          </p:cNvPr>
          <p:cNvSpPr>
            <a:spLocks noChangeShapeType="1"/>
          </p:cNvSpPr>
          <p:nvPr/>
        </p:nvSpPr>
        <p:spPr bwMode="auto">
          <a:xfrm rot="16200000">
            <a:off x="1000694" y="4656179"/>
            <a:ext cx="58547"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solidFill>
                <a:schemeClr val="bg2"/>
              </a:solidFill>
              <a:latin typeface="Arial" pitchFamily="34" charset="0"/>
              <a:cs typeface="Arial" pitchFamily="34" charset="0"/>
            </a:endParaRPr>
          </a:p>
        </p:txBody>
      </p:sp>
      <p:sp>
        <p:nvSpPr>
          <p:cNvPr id="22" name="Line 24">
            <a:extLst>
              <a:ext uri="{FF2B5EF4-FFF2-40B4-BE49-F238E27FC236}">
                <a16:creationId xmlns:a16="http://schemas.microsoft.com/office/drawing/2014/main" id="{B5ED883A-E32C-F382-F3DD-5E0C337D7854}"/>
              </a:ext>
            </a:extLst>
          </p:cNvPr>
          <p:cNvSpPr>
            <a:spLocks noChangeShapeType="1"/>
          </p:cNvSpPr>
          <p:nvPr/>
        </p:nvSpPr>
        <p:spPr bwMode="auto">
          <a:xfrm rot="16200000">
            <a:off x="1907843" y="4656179"/>
            <a:ext cx="58547"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solidFill>
                <a:schemeClr val="bg2"/>
              </a:solidFill>
              <a:latin typeface="Arial" pitchFamily="34" charset="0"/>
              <a:cs typeface="Arial" pitchFamily="34" charset="0"/>
            </a:endParaRPr>
          </a:p>
        </p:txBody>
      </p:sp>
      <p:sp>
        <p:nvSpPr>
          <p:cNvPr id="23" name="Line 26">
            <a:extLst>
              <a:ext uri="{FF2B5EF4-FFF2-40B4-BE49-F238E27FC236}">
                <a16:creationId xmlns:a16="http://schemas.microsoft.com/office/drawing/2014/main" id="{D42F08B8-5388-D502-6090-53539D3A04F6}"/>
              </a:ext>
            </a:extLst>
          </p:cNvPr>
          <p:cNvSpPr>
            <a:spLocks noChangeShapeType="1"/>
          </p:cNvSpPr>
          <p:nvPr/>
        </p:nvSpPr>
        <p:spPr bwMode="auto">
          <a:xfrm rot="16200000">
            <a:off x="4175718" y="4656180"/>
            <a:ext cx="58547"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solidFill>
                <a:schemeClr val="bg2"/>
              </a:solidFill>
              <a:latin typeface="Arial" pitchFamily="34" charset="0"/>
              <a:cs typeface="Arial" pitchFamily="34" charset="0"/>
            </a:endParaRPr>
          </a:p>
        </p:txBody>
      </p:sp>
      <p:sp>
        <p:nvSpPr>
          <p:cNvPr id="24" name="Line 32">
            <a:extLst>
              <a:ext uri="{FF2B5EF4-FFF2-40B4-BE49-F238E27FC236}">
                <a16:creationId xmlns:a16="http://schemas.microsoft.com/office/drawing/2014/main" id="{61FCB299-BA61-E8CB-D5AA-95EDB463BE70}"/>
              </a:ext>
            </a:extLst>
          </p:cNvPr>
          <p:cNvSpPr>
            <a:spLocks noChangeShapeType="1"/>
          </p:cNvSpPr>
          <p:nvPr/>
        </p:nvSpPr>
        <p:spPr bwMode="auto">
          <a:xfrm rot="16200000">
            <a:off x="8257902" y="4656179"/>
            <a:ext cx="58547"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solidFill>
                <a:schemeClr val="bg2"/>
              </a:solidFill>
              <a:latin typeface="Arial" pitchFamily="34" charset="0"/>
              <a:cs typeface="Arial" pitchFamily="34" charset="0"/>
            </a:endParaRPr>
          </a:p>
        </p:txBody>
      </p:sp>
      <p:sp>
        <p:nvSpPr>
          <p:cNvPr id="25" name="Rectangle 10">
            <a:extLst>
              <a:ext uri="{FF2B5EF4-FFF2-40B4-BE49-F238E27FC236}">
                <a16:creationId xmlns:a16="http://schemas.microsoft.com/office/drawing/2014/main" id="{2997C8AE-ED60-5825-E8D4-4EC89ADC141D}"/>
              </a:ext>
            </a:extLst>
          </p:cNvPr>
          <p:cNvSpPr>
            <a:spLocks noChangeArrowheads="1"/>
          </p:cNvSpPr>
          <p:nvPr/>
        </p:nvSpPr>
        <p:spPr bwMode="auto">
          <a:xfrm rot="16200000">
            <a:off x="-735045" y="3247851"/>
            <a:ext cx="2481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algn="ctr" eaLnBrk="0" fontAlgn="base" hangingPunct="0">
              <a:spcBef>
                <a:spcPct val="0"/>
              </a:spcBef>
              <a:spcAft>
                <a:spcPct val="0"/>
              </a:spcAft>
            </a:pPr>
            <a:r>
              <a:rPr lang="en-US" sz="1200" b="1" dirty="0">
                <a:solidFill>
                  <a:schemeClr val="bg2"/>
                </a:solidFill>
                <a:latin typeface="Arial" pitchFamily="34" charset="0"/>
                <a:cs typeface="Arial" pitchFamily="34" charset="0"/>
              </a:rPr>
              <a:t>Metastasis-free survival (%)</a:t>
            </a:r>
          </a:p>
        </p:txBody>
      </p:sp>
      <p:sp>
        <p:nvSpPr>
          <p:cNvPr id="26" name="Rectangle 10">
            <a:extLst>
              <a:ext uri="{FF2B5EF4-FFF2-40B4-BE49-F238E27FC236}">
                <a16:creationId xmlns:a16="http://schemas.microsoft.com/office/drawing/2014/main" id="{68D61557-5FC1-7153-1E4A-EAC6D250844A}"/>
              </a:ext>
            </a:extLst>
          </p:cNvPr>
          <p:cNvSpPr>
            <a:spLocks noChangeArrowheads="1"/>
          </p:cNvSpPr>
          <p:nvPr/>
        </p:nvSpPr>
        <p:spPr bwMode="auto">
          <a:xfrm>
            <a:off x="714642" y="2551066"/>
            <a:ext cx="3153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80</a:t>
            </a:r>
          </a:p>
        </p:txBody>
      </p:sp>
      <p:sp>
        <p:nvSpPr>
          <p:cNvPr id="27" name="Rectangle 10">
            <a:extLst>
              <a:ext uri="{FF2B5EF4-FFF2-40B4-BE49-F238E27FC236}">
                <a16:creationId xmlns:a16="http://schemas.microsoft.com/office/drawing/2014/main" id="{685386A1-08AE-369B-D74E-945C3F94B6D5}"/>
              </a:ext>
            </a:extLst>
          </p:cNvPr>
          <p:cNvSpPr>
            <a:spLocks noChangeArrowheads="1"/>
          </p:cNvSpPr>
          <p:nvPr/>
        </p:nvSpPr>
        <p:spPr bwMode="auto">
          <a:xfrm>
            <a:off x="714642" y="3048674"/>
            <a:ext cx="3153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60</a:t>
            </a:r>
          </a:p>
        </p:txBody>
      </p:sp>
      <p:sp>
        <p:nvSpPr>
          <p:cNvPr id="28" name="Rectangle 10">
            <a:extLst>
              <a:ext uri="{FF2B5EF4-FFF2-40B4-BE49-F238E27FC236}">
                <a16:creationId xmlns:a16="http://schemas.microsoft.com/office/drawing/2014/main" id="{8D5F6D0F-2BE1-A856-C340-26FCF19CB05C}"/>
              </a:ext>
            </a:extLst>
          </p:cNvPr>
          <p:cNvSpPr>
            <a:spLocks noChangeArrowheads="1"/>
          </p:cNvSpPr>
          <p:nvPr/>
        </p:nvSpPr>
        <p:spPr bwMode="auto">
          <a:xfrm>
            <a:off x="714642" y="3546281"/>
            <a:ext cx="3153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40</a:t>
            </a:r>
          </a:p>
        </p:txBody>
      </p:sp>
      <p:sp>
        <p:nvSpPr>
          <p:cNvPr id="29" name="Rectangle 10">
            <a:extLst>
              <a:ext uri="{FF2B5EF4-FFF2-40B4-BE49-F238E27FC236}">
                <a16:creationId xmlns:a16="http://schemas.microsoft.com/office/drawing/2014/main" id="{38B4C9FF-7EBD-AA13-8ED5-CBF86E9A639C}"/>
              </a:ext>
            </a:extLst>
          </p:cNvPr>
          <p:cNvSpPr>
            <a:spLocks noChangeArrowheads="1"/>
          </p:cNvSpPr>
          <p:nvPr/>
        </p:nvSpPr>
        <p:spPr bwMode="auto">
          <a:xfrm>
            <a:off x="714642" y="4043889"/>
            <a:ext cx="3153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20</a:t>
            </a:r>
          </a:p>
        </p:txBody>
      </p:sp>
      <p:sp>
        <p:nvSpPr>
          <p:cNvPr id="30" name="Rectangle 10">
            <a:extLst>
              <a:ext uri="{FF2B5EF4-FFF2-40B4-BE49-F238E27FC236}">
                <a16:creationId xmlns:a16="http://schemas.microsoft.com/office/drawing/2014/main" id="{04251A65-E194-9A5C-C035-4A4101EFF76F}"/>
              </a:ext>
            </a:extLst>
          </p:cNvPr>
          <p:cNvSpPr>
            <a:spLocks noChangeArrowheads="1"/>
          </p:cNvSpPr>
          <p:nvPr/>
        </p:nvSpPr>
        <p:spPr bwMode="auto">
          <a:xfrm>
            <a:off x="799601" y="4534574"/>
            <a:ext cx="2303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0</a:t>
            </a:r>
          </a:p>
        </p:txBody>
      </p:sp>
      <p:sp>
        <p:nvSpPr>
          <p:cNvPr id="32" name="Rectangle 10">
            <a:extLst>
              <a:ext uri="{FF2B5EF4-FFF2-40B4-BE49-F238E27FC236}">
                <a16:creationId xmlns:a16="http://schemas.microsoft.com/office/drawing/2014/main" id="{DC9B67CA-8962-AC20-56E6-ACF3D1C32402}"/>
              </a:ext>
            </a:extLst>
          </p:cNvPr>
          <p:cNvSpPr>
            <a:spLocks noChangeArrowheads="1"/>
          </p:cNvSpPr>
          <p:nvPr/>
        </p:nvSpPr>
        <p:spPr bwMode="auto">
          <a:xfrm>
            <a:off x="1851231" y="4626564"/>
            <a:ext cx="169918"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12</a:t>
            </a:r>
          </a:p>
        </p:txBody>
      </p:sp>
      <p:sp>
        <p:nvSpPr>
          <p:cNvPr id="33" name="Rectangle 10">
            <a:extLst>
              <a:ext uri="{FF2B5EF4-FFF2-40B4-BE49-F238E27FC236}">
                <a16:creationId xmlns:a16="http://schemas.microsoft.com/office/drawing/2014/main" id="{54F38FA7-F222-0C74-CB14-A9CBCB8FEE96}"/>
              </a:ext>
            </a:extLst>
          </p:cNvPr>
          <p:cNvSpPr>
            <a:spLocks noChangeArrowheads="1"/>
          </p:cNvSpPr>
          <p:nvPr/>
        </p:nvSpPr>
        <p:spPr bwMode="auto">
          <a:xfrm>
            <a:off x="4119325" y="4626564"/>
            <a:ext cx="169918"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42</a:t>
            </a:r>
          </a:p>
        </p:txBody>
      </p:sp>
      <p:sp>
        <p:nvSpPr>
          <p:cNvPr id="34" name="Rectangle 10">
            <a:extLst>
              <a:ext uri="{FF2B5EF4-FFF2-40B4-BE49-F238E27FC236}">
                <a16:creationId xmlns:a16="http://schemas.microsoft.com/office/drawing/2014/main" id="{8574CB04-5217-C373-BA1A-8F27702E83B3}"/>
              </a:ext>
            </a:extLst>
          </p:cNvPr>
          <p:cNvSpPr>
            <a:spLocks noChangeArrowheads="1"/>
          </p:cNvSpPr>
          <p:nvPr/>
        </p:nvSpPr>
        <p:spPr bwMode="auto">
          <a:xfrm>
            <a:off x="8201904" y="4626564"/>
            <a:ext cx="169918"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96</a:t>
            </a:r>
          </a:p>
        </p:txBody>
      </p:sp>
      <p:sp>
        <p:nvSpPr>
          <p:cNvPr id="36" name="Line 32">
            <a:extLst>
              <a:ext uri="{FF2B5EF4-FFF2-40B4-BE49-F238E27FC236}">
                <a16:creationId xmlns:a16="http://schemas.microsoft.com/office/drawing/2014/main" id="{A9A66924-5781-4E00-A94C-E597065B46D9}"/>
              </a:ext>
            </a:extLst>
          </p:cNvPr>
          <p:cNvSpPr>
            <a:spLocks noChangeShapeType="1"/>
          </p:cNvSpPr>
          <p:nvPr/>
        </p:nvSpPr>
        <p:spPr bwMode="auto">
          <a:xfrm rot="16200000">
            <a:off x="7804317" y="4656179"/>
            <a:ext cx="58547"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solidFill>
                <a:schemeClr val="bg2"/>
              </a:solidFill>
              <a:latin typeface="Arial" pitchFamily="34" charset="0"/>
              <a:cs typeface="Arial" pitchFamily="34" charset="0"/>
            </a:endParaRPr>
          </a:p>
        </p:txBody>
      </p:sp>
      <p:sp>
        <p:nvSpPr>
          <p:cNvPr id="37" name="Rectangle 10">
            <a:extLst>
              <a:ext uri="{FF2B5EF4-FFF2-40B4-BE49-F238E27FC236}">
                <a16:creationId xmlns:a16="http://schemas.microsoft.com/office/drawing/2014/main" id="{665FD634-2BDB-AD08-AD1E-FA5C1A6F1405}"/>
              </a:ext>
            </a:extLst>
          </p:cNvPr>
          <p:cNvSpPr>
            <a:spLocks noChangeArrowheads="1"/>
          </p:cNvSpPr>
          <p:nvPr/>
        </p:nvSpPr>
        <p:spPr bwMode="auto">
          <a:xfrm>
            <a:off x="7748275" y="4626564"/>
            <a:ext cx="169918"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90</a:t>
            </a:r>
          </a:p>
        </p:txBody>
      </p:sp>
      <p:sp>
        <p:nvSpPr>
          <p:cNvPr id="40" name="Line 32">
            <a:extLst>
              <a:ext uri="{FF2B5EF4-FFF2-40B4-BE49-F238E27FC236}">
                <a16:creationId xmlns:a16="http://schemas.microsoft.com/office/drawing/2014/main" id="{4417F6D3-FBA7-A259-969C-E276DCD24178}"/>
              </a:ext>
            </a:extLst>
          </p:cNvPr>
          <p:cNvSpPr>
            <a:spLocks noChangeShapeType="1"/>
          </p:cNvSpPr>
          <p:nvPr/>
        </p:nvSpPr>
        <p:spPr bwMode="auto">
          <a:xfrm rot="16200000">
            <a:off x="7350742" y="4656179"/>
            <a:ext cx="58547"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solidFill>
                <a:schemeClr val="bg2"/>
              </a:solidFill>
              <a:latin typeface="Arial" pitchFamily="34" charset="0"/>
              <a:cs typeface="Arial" pitchFamily="34" charset="0"/>
            </a:endParaRPr>
          </a:p>
        </p:txBody>
      </p:sp>
      <p:sp>
        <p:nvSpPr>
          <p:cNvPr id="41" name="Rectangle 10">
            <a:extLst>
              <a:ext uri="{FF2B5EF4-FFF2-40B4-BE49-F238E27FC236}">
                <a16:creationId xmlns:a16="http://schemas.microsoft.com/office/drawing/2014/main" id="{3060BF3F-7526-9DCF-C31F-EAA678583A36}"/>
              </a:ext>
            </a:extLst>
          </p:cNvPr>
          <p:cNvSpPr>
            <a:spLocks noChangeArrowheads="1"/>
          </p:cNvSpPr>
          <p:nvPr/>
        </p:nvSpPr>
        <p:spPr bwMode="auto">
          <a:xfrm>
            <a:off x="7294656" y="4626564"/>
            <a:ext cx="169918"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84</a:t>
            </a:r>
          </a:p>
        </p:txBody>
      </p:sp>
      <p:sp>
        <p:nvSpPr>
          <p:cNvPr id="44" name="Line 32">
            <a:extLst>
              <a:ext uri="{FF2B5EF4-FFF2-40B4-BE49-F238E27FC236}">
                <a16:creationId xmlns:a16="http://schemas.microsoft.com/office/drawing/2014/main" id="{A3A6CE4B-0DA1-EF63-B188-A3ABE43E43BB}"/>
              </a:ext>
            </a:extLst>
          </p:cNvPr>
          <p:cNvSpPr>
            <a:spLocks noChangeShapeType="1"/>
          </p:cNvSpPr>
          <p:nvPr/>
        </p:nvSpPr>
        <p:spPr bwMode="auto">
          <a:xfrm rot="16200000">
            <a:off x="6897167" y="4656179"/>
            <a:ext cx="58547"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solidFill>
                <a:schemeClr val="bg2"/>
              </a:solidFill>
              <a:latin typeface="Arial" pitchFamily="34" charset="0"/>
              <a:cs typeface="Arial" pitchFamily="34" charset="0"/>
            </a:endParaRPr>
          </a:p>
        </p:txBody>
      </p:sp>
      <p:sp>
        <p:nvSpPr>
          <p:cNvPr id="45" name="Rectangle 10">
            <a:extLst>
              <a:ext uri="{FF2B5EF4-FFF2-40B4-BE49-F238E27FC236}">
                <a16:creationId xmlns:a16="http://schemas.microsoft.com/office/drawing/2014/main" id="{021167EB-74A4-BDE3-C8D3-07C2DF4F0F17}"/>
              </a:ext>
            </a:extLst>
          </p:cNvPr>
          <p:cNvSpPr>
            <a:spLocks noChangeArrowheads="1"/>
          </p:cNvSpPr>
          <p:nvPr/>
        </p:nvSpPr>
        <p:spPr bwMode="auto">
          <a:xfrm>
            <a:off x="6841037" y="4626564"/>
            <a:ext cx="169918"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78</a:t>
            </a:r>
          </a:p>
        </p:txBody>
      </p:sp>
      <p:sp>
        <p:nvSpPr>
          <p:cNvPr id="48" name="Line 32">
            <a:extLst>
              <a:ext uri="{FF2B5EF4-FFF2-40B4-BE49-F238E27FC236}">
                <a16:creationId xmlns:a16="http://schemas.microsoft.com/office/drawing/2014/main" id="{74F75B41-3AB5-932D-4393-850BD149A2A4}"/>
              </a:ext>
            </a:extLst>
          </p:cNvPr>
          <p:cNvSpPr>
            <a:spLocks noChangeShapeType="1"/>
          </p:cNvSpPr>
          <p:nvPr/>
        </p:nvSpPr>
        <p:spPr bwMode="auto">
          <a:xfrm rot="16200000">
            <a:off x="6443592" y="4656179"/>
            <a:ext cx="58547"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solidFill>
                <a:schemeClr val="bg2"/>
              </a:solidFill>
              <a:latin typeface="Arial" pitchFamily="34" charset="0"/>
              <a:cs typeface="Arial" pitchFamily="34" charset="0"/>
            </a:endParaRPr>
          </a:p>
        </p:txBody>
      </p:sp>
      <p:sp>
        <p:nvSpPr>
          <p:cNvPr id="49" name="Rectangle 10">
            <a:extLst>
              <a:ext uri="{FF2B5EF4-FFF2-40B4-BE49-F238E27FC236}">
                <a16:creationId xmlns:a16="http://schemas.microsoft.com/office/drawing/2014/main" id="{65CB7463-6420-33DC-B818-F0BBFEB4BE83}"/>
              </a:ext>
            </a:extLst>
          </p:cNvPr>
          <p:cNvSpPr>
            <a:spLocks noChangeArrowheads="1"/>
          </p:cNvSpPr>
          <p:nvPr/>
        </p:nvSpPr>
        <p:spPr bwMode="auto">
          <a:xfrm>
            <a:off x="6387419" y="4626564"/>
            <a:ext cx="169918"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72</a:t>
            </a:r>
          </a:p>
        </p:txBody>
      </p:sp>
      <p:sp>
        <p:nvSpPr>
          <p:cNvPr id="52" name="Line 32">
            <a:extLst>
              <a:ext uri="{FF2B5EF4-FFF2-40B4-BE49-F238E27FC236}">
                <a16:creationId xmlns:a16="http://schemas.microsoft.com/office/drawing/2014/main" id="{475C645D-F635-A7BE-BA13-151C594229FD}"/>
              </a:ext>
            </a:extLst>
          </p:cNvPr>
          <p:cNvSpPr>
            <a:spLocks noChangeShapeType="1"/>
          </p:cNvSpPr>
          <p:nvPr/>
        </p:nvSpPr>
        <p:spPr bwMode="auto">
          <a:xfrm rot="16200000">
            <a:off x="5990017" y="4656179"/>
            <a:ext cx="58547"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solidFill>
                <a:schemeClr val="bg2"/>
              </a:solidFill>
              <a:latin typeface="Arial" pitchFamily="34" charset="0"/>
              <a:cs typeface="Arial" pitchFamily="34" charset="0"/>
            </a:endParaRPr>
          </a:p>
        </p:txBody>
      </p:sp>
      <p:sp>
        <p:nvSpPr>
          <p:cNvPr id="53" name="Rectangle 10">
            <a:extLst>
              <a:ext uri="{FF2B5EF4-FFF2-40B4-BE49-F238E27FC236}">
                <a16:creationId xmlns:a16="http://schemas.microsoft.com/office/drawing/2014/main" id="{D2272353-DE1D-2679-6EF2-A67738C2D810}"/>
              </a:ext>
            </a:extLst>
          </p:cNvPr>
          <p:cNvSpPr>
            <a:spLocks noChangeArrowheads="1"/>
          </p:cNvSpPr>
          <p:nvPr/>
        </p:nvSpPr>
        <p:spPr bwMode="auto">
          <a:xfrm>
            <a:off x="5933800" y="4626564"/>
            <a:ext cx="169918"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66</a:t>
            </a:r>
          </a:p>
        </p:txBody>
      </p:sp>
      <p:sp>
        <p:nvSpPr>
          <p:cNvPr id="56" name="Line 32">
            <a:extLst>
              <a:ext uri="{FF2B5EF4-FFF2-40B4-BE49-F238E27FC236}">
                <a16:creationId xmlns:a16="http://schemas.microsoft.com/office/drawing/2014/main" id="{99DF0533-D8D9-8070-B350-553A5C08C300}"/>
              </a:ext>
            </a:extLst>
          </p:cNvPr>
          <p:cNvSpPr>
            <a:spLocks noChangeShapeType="1"/>
          </p:cNvSpPr>
          <p:nvPr/>
        </p:nvSpPr>
        <p:spPr bwMode="auto">
          <a:xfrm rot="16200000">
            <a:off x="5536442" y="4656180"/>
            <a:ext cx="58547"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solidFill>
                <a:schemeClr val="bg2"/>
              </a:solidFill>
              <a:latin typeface="Arial" pitchFamily="34" charset="0"/>
              <a:cs typeface="Arial" pitchFamily="34" charset="0"/>
            </a:endParaRPr>
          </a:p>
        </p:txBody>
      </p:sp>
      <p:sp>
        <p:nvSpPr>
          <p:cNvPr id="57" name="Rectangle 10">
            <a:extLst>
              <a:ext uri="{FF2B5EF4-FFF2-40B4-BE49-F238E27FC236}">
                <a16:creationId xmlns:a16="http://schemas.microsoft.com/office/drawing/2014/main" id="{73BA3946-3BF2-C7F0-F6A1-D9F1D3C3881C}"/>
              </a:ext>
            </a:extLst>
          </p:cNvPr>
          <p:cNvSpPr>
            <a:spLocks noChangeArrowheads="1"/>
          </p:cNvSpPr>
          <p:nvPr/>
        </p:nvSpPr>
        <p:spPr bwMode="auto">
          <a:xfrm>
            <a:off x="5480181" y="4626564"/>
            <a:ext cx="169918"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60</a:t>
            </a:r>
          </a:p>
        </p:txBody>
      </p:sp>
      <p:sp>
        <p:nvSpPr>
          <p:cNvPr id="60" name="Line 32">
            <a:extLst>
              <a:ext uri="{FF2B5EF4-FFF2-40B4-BE49-F238E27FC236}">
                <a16:creationId xmlns:a16="http://schemas.microsoft.com/office/drawing/2014/main" id="{23DA05EC-BE99-91F3-9BD6-5DDF46D73953}"/>
              </a:ext>
            </a:extLst>
          </p:cNvPr>
          <p:cNvSpPr>
            <a:spLocks noChangeShapeType="1"/>
          </p:cNvSpPr>
          <p:nvPr/>
        </p:nvSpPr>
        <p:spPr bwMode="auto">
          <a:xfrm rot="16200000">
            <a:off x="5082867" y="4656180"/>
            <a:ext cx="58547"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solidFill>
                <a:schemeClr val="bg2"/>
              </a:solidFill>
              <a:latin typeface="Arial" pitchFamily="34" charset="0"/>
              <a:cs typeface="Arial" pitchFamily="34" charset="0"/>
            </a:endParaRPr>
          </a:p>
        </p:txBody>
      </p:sp>
      <p:sp>
        <p:nvSpPr>
          <p:cNvPr id="61" name="Rectangle 10">
            <a:extLst>
              <a:ext uri="{FF2B5EF4-FFF2-40B4-BE49-F238E27FC236}">
                <a16:creationId xmlns:a16="http://schemas.microsoft.com/office/drawing/2014/main" id="{059CC084-A5A4-E44F-162A-746FA66F7955}"/>
              </a:ext>
            </a:extLst>
          </p:cNvPr>
          <p:cNvSpPr>
            <a:spLocks noChangeArrowheads="1"/>
          </p:cNvSpPr>
          <p:nvPr/>
        </p:nvSpPr>
        <p:spPr bwMode="auto">
          <a:xfrm>
            <a:off x="5026562" y="4626564"/>
            <a:ext cx="169918"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54</a:t>
            </a:r>
          </a:p>
        </p:txBody>
      </p:sp>
      <p:sp>
        <p:nvSpPr>
          <p:cNvPr id="64" name="Line 32">
            <a:extLst>
              <a:ext uri="{FF2B5EF4-FFF2-40B4-BE49-F238E27FC236}">
                <a16:creationId xmlns:a16="http://schemas.microsoft.com/office/drawing/2014/main" id="{48427AD3-6FE7-99D3-4AAE-F468B2469E5B}"/>
              </a:ext>
            </a:extLst>
          </p:cNvPr>
          <p:cNvSpPr>
            <a:spLocks noChangeShapeType="1"/>
          </p:cNvSpPr>
          <p:nvPr/>
        </p:nvSpPr>
        <p:spPr bwMode="auto">
          <a:xfrm rot="16200000">
            <a:off x="4629293" y="4656180"/>
            <a:ext cx="58547"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solidFill>
                <a:schemeClr val="bg2"/>
              </a:solidFill>
              <a:latin typeface="Arial" pitchFamily="34" charset="0"/>
              <a:cs typeface="Arial" pitchFamily="34" charset="0"/>
            </a:endParaRPr>
          </a:p>
        </p:txBody>
      </p:sp>
      <p:sp>
        <p:nvSpPr>
          <p:cNvPr id="65" name="Rectangle 10">
            <a:extLst>
              <a:ext uri="{FF2B5EF4-FFF2-40B4-BE49-F238E27FC236}">
                <a16:creationId xmlns:a16="http://schemas.microsoft.com/office/drawing/2014/main" id="{3E9D17CE-EA34-9485-70C1-E65BC6336B07}"/>
              </a:ext>
            </a:extLst>
          </p:cNvPr>
          <p:cNvSpPr>
            <a:spLocks noChangeArrowheads="1"/>
          </p:cNvSpPr>
          <p:nvPr/>
        </p:nvSpPr>
        <p:spPr bwMode="auto">
          <a:xfrm>
            <a:off x="4572943" y="4626564"/>
            <a:ext cx="169918"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48</a:t>
            </a:r>
          </a:p>
        </p:txBody>
      </p:sp>
      <p:sp>
        <p:nvSpPr>
          <p:cNvPr id="70" name="Line 32">
            <a:extLst>
              <a:ext uri="{FF2B5EF4-FFF2-40B4-BE49-F238E27FC236}">
                <a16:creationId xmlns:a16="http://schemas.microsoft.com/office/drawing/2014/main" id="{7AC0DF8F-03FB-0E72-0F67-9E7EA315C771}"/>
              </a:ext>
            </a:extLst>
          </p:cNvPr>
          <p:cNvSpPr>
            <a:spLocks noChangeShapeType="1"/>
          </p:cNvSpPr>
          <p:nvPr/>
        </p:nvSpPr>
        <p:spPr bwMode="auto">
          <a:xfrm rot="16200000">
            <a:off x="3722143" y="4656180"/>
            <a:ext cx="58547"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solidFill>
                <a:schemeClr val="bg2"/>
              </a:solidFill>
              <a:latin typeface="Arial" pitchFamily="34" charset="0"/>
              <a:cs typeface="Arial" pitchFamily="34" charset="0"/>
            </a:endParaRPr>
          </a:p>
        </p:txBody>
      </p:sp>
      <p:sp>
        <p:nvSpPr>
          <p:cNvPr id="71" name="Rectangle 10">
            <a:extLst>
              <a:ext uri="{FF2B5EF4-FFF2-40B4-BE49-F238E27FC236}">
                <a16:creationId xmlns:a16="http://schemas.microsoft.com/office/drawing/2014/main" id="{6D9D909C-B5D5-9099-D39D-260F2EA36781}"/>
              </a:ext>
            </a:extLst>
          </p:cNvPr>
          <p:cNvSpPr>
            <a:spLocks noChangeArrowheads="1"/>
          </p:cNvSpPr>
          <p:nvPr/>
        </p:nvSpPr>
        <p:spPr bwMode="auto">
          <a:xfrm>
            <a:off x="3665706" y="4626564"/>
            <a:ext cx="169918"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36</a:t>
            </a:r>
          </a:p>
        </p:txBody>
      </p:sp>
      <p:sp>
        <p:nvSpPr>
          <p:cNvPr id="74" name="Line 32">
            <a:extLst>
              <a:ext uri="{FF2B5EF4-FFF2-40B4-BE49-F238E27FC236}">
                <a16:creationId xmlns:a16="http://schemas.microsoft.com/office/drawing/2014/main" id="{E7F6EB34-4742-B694-AB40-DB22F846A3B7}"/>
              </a:ext>
            </a:extLst>
          </p:cNvPr>
          <p:cNvSpPr>
            <a:spLocks noChangeShapeType="1"/>
          </p:cNvSpPr>
          <p:nvPr/>
        </p:nvSpPr>
        <p:spPr bwMode="auto">
          <a:xfrm rot="16200000">
            <a:off x="3268568" y="4656180"/>
            <a:ext cx="58547"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solidFill>
                <a:schemeClr val="bg2"/>
              </a:solidFill>
              <a:latin typeface="Arial" pitchFamily="34" charset="0"/>
              <a:cs typeface="Arial" pitchFamily="34" charset="0"/>
            </a:endParaRPr>
          </a:p>
        </p:txBody>
      </p:sp>
      <p:sp>
        <p:nvSpPr>
          <p:cNvPr id="75" name="Rectangle 10">
            <a:extLst>
              <a:ext uri="{FF2B5EF4-FFF2-40B4-BE49-F238E27FC236}">
                <a16:creationId xmlns:a16="http://schemas.microsoft.com/office/drawing/2014/main" id="{D38190A9-118A-68A8-9DB7-B2688BC67CFC}"/>
              </a:ext>
            </a:extLst>
          </p:cNvPr>
          <p:cNvSpPr>
            <a:spLocks noChangeArrowheads="1"/>
          </p:cNvSpPr>
          <p:nvPr/>
        </p:nvSpPr>
        <p:spPr bwMode="auto">
          <a:xfrm>
            <a:off x="3212087" y="4626564"/>
            <a:ext cx="169918"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30</a:t>
            </a:r>
          </a:p>
        </p:txBody>
      </p:sp>
      <p:sp>
        <p:nvSpPr>
          <p:cNvPr id="78" name="Line 32">
            <a:extLst>
              <a:ext uri="{FF2B5EF4-FFF2-40B4-BE49-F238E27FC236}">
                <a16:creationId xmlns:a16="http://schemas.microsoft.com/office/drawing/2014/main" id="{69E199F4-01A2-1F63-1C4B-01017F1DCCCF}"/>
              </a:ext>
            </a:extLst>
          </p:cNvPr>
          <p:cNvSpPr>
            <a:spLocks noChangeShapeType="1"/>
          </p:cNvSpPr>
          <p:nvPr/>
        </p:nvSpPr>
        <p:spPr bwMode="auto">
          <a:xfrm rot="16200000">
            <a:off x="2814993" y="4656180"/>
            <a:ext cx="58547"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solidFill>
                <a:schemeClr val="bg2"/>
              </a:solidFill>
              <a:latin typeface="Arial" pitchFamily="34" charset="0"/>
              <a:cs typeface="Arial" pitchFamily="34" charset="0"/>
            </a:endParaRPr>
          </a:p>
        </p:txBody>
      </p:sp>
      <p:sp>
        <p:nvSpPr>
          <p:cNvPr id="79" name="Rectangle 10">
            <a:extLst>
              <a:ext uri="{FF2B5EF4-FFF2-40B4-BE49-F238E27FC236}">
                <a16:creationId xmlns:a16="http://schemas.microsoft.com/office/drawing/2014/main" id="{9E65E41C-22D8-34EB-78A8-A2C57C6B871B}"/>
              </a:ext>
            </a:extLst>
          </p:cNvPr>
          <p:cNvSpPr>
            <a:spLocks noChangeArrowheads="1"/>
          </p:cNvSpPr>
          <p:nvPr/>
        </p:nvSpPr>
        <p:spPr bwMode="auto">
          <a:xfrm>
            <a:off x="2758468" y="4626564"/>
            <a:ext cx="169918"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24</a:t>
            </a:r>
          </a:p>
        </p:txBody>
      </p:sp>
      <p:sp>
        <p:nvSpPr>
          <p:cNvPr id="82" name="Line 32">
            <a:extLst>
              <a:ext uri="{FF2B5EF4-FFF2-40B4-BE49-F238E27FC236}">
                <a16:creationId xmlns:a16="http://schemas.microsoft.com/office/drawing/2014/main" id="{F2A2556A-5256-5084-B30F-81436E2CF390}"/>
              </a:ext>
            </a:extLst>
          </p:cNvPr>
          <p:cNvSpPr>
            <a:spLocks noChangeShapeType="1"/>
          </p:cNvSpPr>
          <p:nvPr/>
        </p:nvSpPr>
        <p:spPr bwMode="auto">
          <a:xfrm rot="16200000">
            <a:off x="2361418" y="4656180"/>
            <a:ext cx="58547"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solidFill>
                <a:schemeClr val="bg2"/>
              </a:solidFill>
              <a:latin typeface="Arial" pitchFamily="34" charset="0"/>
              <a:cs typeface="Arial" pitchFamily="34" charset="0"/>
            </a:endParaRPr>
          </a:p>
        </p:txBody>
      </p:sp>
      <p:sp>
        <p:nvSpPr>
          <p:cNvPr id="83" name="Rectangle 10">
            <a:extLst>
              <a:ext uri="{FF2B5EF4-FFF2-40B4-BE49-F238E27FC236}">
                <a16:creationId xmlns:a16="http://schemas.microsoft.com/office/drawing/2014/main" id="{B8FAEB6C-0D67-7717-B26B-EDA2FB5982DF}"/>
              </a:ext>
            </a:extLst>
          </p:cNvPr>
          <p:cNvSpPr>
            <a:spLocks noChangeArrowheads="1"/>
          </p:cNvSpPr>
          <p:nvPr/>
        </p:nvSpPr>
        <p:spPr bwMode="auto">
          <a:xfrm>
            <a:off x="2304849" y="4626564"/>
            <a:ext cx="169918"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18</a:t>
            </a:r>
          </a:p>
        </p:txBody>
      </p:sp>
      <p:sp>
        <p:nvSpPr>
          <p:cNvPr id="88" name="Line 32">
            <a:extLst>
              <a:ext uri="{FF2B5EF4-FFF2-40B4-BE49-F238E27FC236}">
                <a16:creationId xmlns:a16="http://schemas.microsoft.com/office/drawing/2014/main" id="{D85EE221-DA6D-8013-FD4B-B2B06E275B9A}"/>
              </a:ext>
            </a:extLst>
          </p:cNvPr>
          <p:cNvSpPr>
            <a:spLocks noChangeShapeType="1"/>
          </p:cNvSpPr>
          <p:nvPr/>
        </p:nvSpPr>
        <p:spPr bwMode="auto">
          <a:xfrm rot="16200000">
            <a:off x="1454268" y="4656179"/>
            <a:ext cx="58547"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solidFill>
                <a:schemeClr val="bg2"/>
              </a:solidFill>
              <a:latin typeface="Arial" pitchFamily="34" charset="0"/>
              <a:cs typeface="Arial" pitchFamily="34" charset="0"/>
            </a:endParaRPr>
          </a:p>
        </p:txBody>
      </p:sp>
      <p:sp>
        <p:nvSpPr>
          <p:cNvPr id="89" name="Rectangle 10">
            <a:extLst>
              <a:ext uri="{FF2B5EF4-FFF2-40B4-BE49-F238E27FC236}">
                <a16:creationId xmlns:a16="http://schemas.microsoft.com/office/drawing/2014/main" id="{A11B27B6-9067-0A7F-A824-E2787B716FD1}"/>
              </a:ext>
            </a:extLst>
          </p:cNvPr>
          <p:cNvSpPr>
            <a:spLocks noChangeArrowheads="1"/>
          </p:cNvSpPr>
          <p:nvPr/>
        </p:nvSpPr>
        <p:spPr bwMode="auto">
          <a:xfrm>
            <a:off x="1440090" y="4626564"/>
            <a:ext cx="84960"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6</a:t>
            </a:r>
          </a:p>
        </p:txBody>
      </p:sp>
      <p:sp>
        <p:nvSpPr>
          <p:cNvPr id="90" name="Line 16">
            <a:extLst>
              <a:ext uri="{FF2B5EF4-FFF2-40B4-BE49-F238E27FC236}">
                <a16:creationId xmlns:a16="http://schemas.microsoft.com/office/drawing/2014/main" id="{98E7ECFB-C7AF-5FDA-446C-65F48EE498BE}"/>
              </a:ext>
            </a:extLst>
          </p:cNvPr>
          <p:cNvSpPr>
            <a:spLocks noChangeShapeType="1"/>
          </p:cNvSpPr>
          <p:nvPr/>
        </p:nvSpPr>
        <p:spPr bwMode="auto">
          <a:xfrm>
            <a:off x="1029967" y="3389811"/>
            <a:ext cx="7256925" cy="0"/>
          </a:xfrm>
          <a:prstGeom prst="line">
            <a:avLst/>
          </a:prstGeom>
          <a:noFill/>
          <a:ln w="12700" cap="sq">
            <a:solidFill>
              <a:schemeClr val="bg2"/>
            </a:solidFill>
            <a:prstDash val="dash"/>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100" dirty="0">
              <a:latin typeface="Arial" pitchFamily="34" charset="0"/>
              <a:cs typeface="Arial" pitchFamily="34" charset="0"/>
            </a:endParaRPr>
          </a:p>
        </p:txBody>
      </p:sp>
      <p:sp>
        <p:nvSpPr>
          <p:cNvPr id="93" name="Rectangle 10">
            <a:extLst>
              <a:ext uri="{FF2B5EF4-FFF2-40B4-BE49-F238E27FC236}">
                <a16:creationId xmlns:a16="http://schemas.microsoft.com/office/drawing/2014/main" id="{7782208B-C585-6F6B-EE13-C397EF67CB05}"/>
              </a:ext>
            </a:extLst>
          </p:cNvPr>
          <p:cNvSpPr>
            <a:spLocks noChangeArrowheads="1"/>
          </p:cNvSpPr>
          <p:nvPr/>
        </p:nvSpPr>
        <p:spPr bwMode="auto">
          <a:xfrm>
            <a:off x="1576086" y="2725997"/>
            <a:ext cx="1942373"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t">
            <a:spAutoFit/>
          </a:bodyPr>
          <a:lstStyle/>
          <a:p>
            <a:pPr eaLnBrk="0" fontAlgn="base" hangingPunct="0">
              <a:spcBef>
                <a:spcPct val="0"/>
              </a:spcBef>
              <a:spcAft>
                <a:spcPts val="300"/>
              </a:spcAft>
            </a:pPr>
            <a:r>
              <a:rPr lang="en-US" sz="1200" dirty="0">
                <a:solidFill>
                  <a:schemeClr val="bg2"/>
                </a:solidFill>
                <a:latin typeface="Arial" pitchFamily="34" charset="0"/>
                <a:cs typeface="Arial" pitchFamily="34" charset="0"/>
              </a:rPr>
              <a:t>Enzalutamide combination</a:t>
            </a:r>
          </a:p>
          <a:p>
            <a:pPr eaLnBrk="0" fontAlgn="base" hangingPunct="0">
              <a:spcBef>
                <a:spcPct val="0"/>
              </a:spcBef>
              <a:spcAft>
                <a:spcPts val="300"/>
              </a:spcAft>
            </a:pPr>
            <a:r>
              <a:rPr lang="en-US" sz="1200" dirty="0">
                <a:solidFill>
                  <a:schemeClr val="bg2"/>
                </a:solidFill>
                <a:latin typeface="Arial" pitchFamily="34" charset="0"/>
                <a:cs typeface="Arial" pitchFamily="34" charset="0"/>
              </a:rPr>
              <a:t>Leuprolide acetate</a:t>
            </a:r>
          </a:p>
        </p:txBody>
      </p:sp>
      <p:sp>
        <p:nvSpPr>
          <p:cNvPr id="94" name="Rectangle 306">
            <a:extLst>
              <a:ext uri="{FF2B5EF4-FFF2-40B4-BE49-F238E27FC236}">
                <a16:creationId xmlns:a16="http://schemas.microsoft.com/office/drawing/2014/main" id="{F1EF1751-E455-E7BA-C02D-2DC50A7A0D77}"/>
              </a:ext>
            </a:extLst>
          </p:cNvPr>
          <p:cNvSpPr>
            <a:spLocks noChangeArrowheads="1"/>
          </p:cNvSpPr>
          <p:nvPr/>
        </p:nvSpPr>
        <p:spPr bwMode="auto">
          <a:xfrm>
            <a:off x="1403455" y="2786016"/>
            <a:ext cx="58745" cy="59796"/>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95" name="Freeform 135">
            <a:extLst>
              <a:ext uri="{FF2B5EF4-FFF2-40B4-BE49-F238E27FC236}">
                <a16:creationId xmlns:a16="http://schemas.microsoft.com/office/drawing/2014/main" id="{E7744F2D-CFF6-33BD-6E22-3C2D328F6DEA}"/>
              </a:ext>
            </a:extLst>
          </p:cNvPr>
          <p:cNvSpPr>
            <a:spLocks/>
          </p:cNvSpPr>
          <p:nvPr/>
        </p:nvSpPr>
        <p:spPr bwMode="auto">
          <a:xfrm>
            <a:off x="1404543" y="3018809"/>
            <a:ext cx="56569" cy="52184"/>
          </a:xfrm>
          <a:custGeom>
            <a:avLst/>
            <a:gdLst>
              <a:gd name="T0" fmla="*/ 26 w 52"/>
              <a:gd name="T1" fmla="*/ 48 h 48"/>
              <a:gd name="T2" fmla="*/ 0 w 52"/>
              <a:gd name="T3" fmla="*/ 48 h 48"/>
              <a:gd name="T4" fmla="*/ 12 w 52"/>
              <a:gd name="T5" fmla="*/ 24 h 48"/>
              <a:gd name="T6" fmla="*/ 26 w 52"/>
              <a:gd name="T7" fmla="*/ 0 h 48"/>
              <a:gd name="T8" fmla="*/ 40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0"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cxnSp>
        <p:nvCxnSpPr>
          <p:cNvPr id="96" name="Straight Connector 95">
            <a:extLst>
              <a:ext uri="{FF2B5EF4-FFF2-40B4-BE49-F238E27FC236}">
                <a16:creationId xmlns:a16="http://schemas.microsoft.com/office/drawing/2014/main" id="{E584AE34-8C6E-F0DC-EB26-B100DA549319}"/>
              </a:ext>
            </a:extLst>
          </p:cNvPr>
          <p:cNvCxnSpPr/>
          <p:nvPr/>
        </p:nvCxnSpPr>
        <p:spPr>
          <a:xfrm>
            <a:off x="1301096" y="2815914"/>
            <a:ext cx="263462" cy="0"/>
          </a:xfrm>
          <a:prstGeom prst="line">
            <a:avLst/>
          </a:prstGeom>
          <a:noFill/>
          <a:ln w="190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97" name="Straight Connector 96">
            <a:extLst>
              <a:ext uri="{FF2B5EF4-FFF2-40B4-BE49-F238E27FC236}">
                <a16:creationId xmlns:a16="http://schemas.microsoft.com/office/drawing/2014/main" id="{0FB0CBBA-45CF-16FF-B921-63ABE34F187E}"/>
              </a:ext>
            </a:extLst>
          </p:cNvPr>
          <p:cNvCxnSpPr/>
          <p:nvPr/>
        </p:nvCxnSpPr>
        <p:spPr>
          <a:xfrm>
            <a:off x="1301096" y="3044901"/>
            <a:ext cx="263462" cy="0"/>
          </a:xfrm>
          <a:prstGeom prst="line">
            <a:avLst/>
          </a:prstGeom>
          <a:noFill/>
          <a:ln w="190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451" name="TextBox 450">
            <a:extLst>
              <a:ext uri="{FF2B5EF4-FFF2-40B4-BE49-F238E27FC236}">
                <a16:creationId xmlns:a16="http://schemas.microsoft.com/office/drawing/2014/main" id="{4C2C09D9-137F-7F42-706E-2631B610CB62}"/>
              </a:ext>
            </a:extLst>
          </p:cNvPr>
          <p:cNvSpPr txBox="1"/>
          <p:nvPr/>
        </p:nvSpPr>
        <p:spPr>
          <a:xfrm>
            <a:off x="8505894" y="3443706"/>
            <a:ext cx="3528027" cy="707886"/>
          </a:xfrm>
          <a:prstGeom prst="rect">
            <a:avLst/>
          </a:prstGeom>
          <a:noFill/>
          <a:ln>
            <a:solidFill>
              <a:schemeClr val="bg2"/>
            </a:solidFill>
          </a:ln>
        </p:spPr>
        <p:txBody>
          <a:bodyPr wrap="square" rtlCol="0">
            <a:spAutoFit/>
          </a:bodyPr>
          <a:lstStyle/>
          <a:p>
            <a:pPr algn="ctr"/>
            <a:r>
              <a:rPr lang="en-US" sz="2000" b="1" dirty="0">
                <a:solidFill>
                  <a:schemeClr val="accent5"/>
                </a:solidFill>
              </a:rPr>
              <a:t>HR (95% CI):</a:t>
            </a:r>
          </a:p>
          <a:p>
            <a:pPr algn="ctr"/>
            <a:r>
              <a:rPr lang="en-US" sz="2000" b="1" u="none" strike="noStrike" dirty="0">
                <a:solidFill>
                  <a:schemeClr val="accent5"/>
                </a:solidFill>
                <a:effectLst/>
                <a:cs typeface="Arial" panose="020B0604020202020204" pitchFamily="34" charset="0"/>
              </a:rPr>
              <a:t>0.42 (0.31–0.61); </a:t>
            </a:r>
            <a:r>
              <a:rPr lang="en-US" sz="2000" b="1" i="1" u="none" strike="noStrike" dirty="0">
                <a:solidFill>
                  <a:schemeClr val="accent5"/>
                </a:solidFill>
                <a:effectLst/>
                <a:cs typeface="Arial" panose="020B0604020202020204" pitchFamily="34" charset="0"/>
              </a:rPr>
              <a:t>P</a:t>
            </a:r>
            <a:r>
              <a:rPr lang="en-US" sz="2000" b="1" u="none" strike="noStrike" dirty="0">
                <a:solidFill>
                  <a:schemeClr val="accent5"/>
                </a:solidFill>
                <a:effectLst/>
                <a:cs typeface="Arial" panose="020B0604020202020204" pitchFamily="34" charset="0"/>
              </a:rPr>
              <a:t>&lt;0.0001</a:t>
            </a:r>
            <a:r>
              <a:rPr lang="en-US" sz="2000" b="1" u="none" strike="noStrike" baseline="30000" dirty="0">
                <a:solidFill>
                  <a:schemeClr val="accent5"/>
                </a:solidFill>
                <a:effectLst/>
                <a:cs typeface="Arial" panose="020B0604020202020204" pitchFamily="34" charset="0"/>
              </a:rPr>
              <a:t>a</a:t>
            </a:r>
          </a:p>
        </p:txBody>
      </p:sp>
      <p:sp>
        <p:nvSpPr>
          <p:cNvPr id="452" name="object 5">
            <a:extLst>
              <a:ext uri="{FF2B5EF4-FFF2-40B4-BE49-F238E27FC236}">
                <a16:creationId xmlns:a16="http://schemas.microsoft.com/office/drawing/2014/main" id="{420E1BC0-5A68-FC62-A5FF-C939BE2BA306}"/>
              </a:ext>
            </a:extLst>
          </p:cNvPr>
          <p:cNvSpPr txBox="1"/>
          <p:nvPr/>
        </p:nvSpPr>
        <p:spPr>
          <a:xfrm>
            <a:off x="261937" y="6426543"/>
            <a:ext cx="11666536" cy="246221"/>
          </a:xfrm>
          <a:prstGeom prst="rect">
            <a:avLst/>
          </a:prstGeom>
        </p:spPr>
        <p:txBody>
          <a:bodyPr vert="horz" wrap="square" lIns="0" tIns="0" rIns="0" bIns="0" rtlCol="0" anchor="b">
            <a:spAutoFit/>
          </a:bodyPr>
          <a:lstStyle/>
          <a:p>
            <a:r>
              <a:rPr lang="en-US" sz="800" dirty="0">
                <a:solidFill>
                  <a:schemeClr val="bg2"/>
                </a:solidFill>
                <a:effectLst/>
                <a:ea typeface="Arial" panose="020B0604020202020204" pitchFamily="34" charset="0"/>
                <a:cs typeface="Arial" panose="020B0604020202020204" pitchFamily="34" charset="0"/>
              </a:rPr>
              <a:t>Data cutoff</a:t>
            </a:r>
            <a:r>
              <a:rPr lang="en-US" sz="800" dirty="0">
                <a:solidFill>
                  <a:schemeClr val="bg2"/>
                </a:solidFill>
                <a:ea typeface="Arial" panose="020B0604020202020204" pitchFamily="34" charset="0"/>
                <a:cs typeface="Arial" panose="020B0604020202020204" pitchFamily="34" charset="0"/>
              </a:rPr>
              <a:t>: J</a:t>
            </a:r>
            <a:r>
              <a:rPr lang="en-US" sz="800" dirty="0">
                <a:solidFill>
                  <a:schemeClr val="bg2"/>
                </a:solidFill>
                <a:effectLst/>
                <a:ea typeface="Arial" panose="020B0604020202020204" pitchFamily="34" charset="0"/>
                <a:cs typeface="Arial" panose="020B0604020202020204" pitchFamily="34" charset="0"/>
              </a:rPr>
              <a:t>anuary 31, 2023. </a:t>
            </a:r>
            <a:r>
              <a:rPr lang="en-US" sz="800" dirty="0">
                <a:solidFill>
                  <a:schemeClr val="bg2"/>
                </a:solidFill>
                <a:ea typeface="Arial" panose="020B0604020202020204" pitchFamily="34" charset="0"/>
                <a:cs typeface="Arial" panose="020B0604020202020204" pitchFamily="34" charset="0"/>
              </a:rPr>
              <a:t>Symbols</a:t>
            </a:r>
            <a:r>
              <a:rPr lang="en-US" sz="800" dirty="0">
                <a:solidFill>
                  <a:schemeClr val="bg2"/>
                </a:solidFill>
                <a:effectLst/>
                <a:ea typeface="Arial" panose="020B0604020202020204" pitchFamily="34" charset="0"/>
                <a:cs typeface="Arial" panose="020B0604020202020204" pitchFamily="34" charset="0"/>
              </a:rPr>
              <a:t> indicate censored data. </a:t>
            </a:r>
            <a:r>
              <a:rPr lang="en-US" sz="800" baseline="30000" dirty="0" err="1">
                <a:solidFill>
                  <a:schemeClr val="bg2"/>
                </a:solidFill>
                <a:effectLst/>
                <a:ea typeface="Arial" panose="020B0604020202020204" pitchFamily="34" charset="0"/>
                <a:cs typeface="Arial" panose="020B0604020202020204" pitchFamily="34" charset="0"/>
              </a:rPr>
              <a:t>a</a:t>
            </a:r>
            <a:r>
              <a:rPr lang="en-US" sz="800" dirty="0" err="1">
                <a:solidFill>
                  <a:schemeClr val="bg2"/>
                </a:solidFill>
                <a:ea typeface="Arial" panose="020B0604020202020204" pitchFamily="34" charset="0"/>
                <a:cs typeface="Arial" panose="020B0604020202020204" pitchFamily="34" charset="0"/>
              </a:rPr>
              <a:t>HR</a:t>
            </a:r>
            <a:r>
              <a:rPr lang="en-US" sz="800" dirty="0">
                <a:solidFill>
                  <a:schemeClr val="bg2"/>
                </a:solidFill>
                <a:effectLst/>
                <a:ea typeface="Arial" panose="020B0604020202020204" pitchFamily="34" charset="0"/>
                <a:cs typeface="Arial" panose="020B0604020202020204" pitchFamily="34" charset="0"/>
              </a:rPr>
              <a:t> was based on a Cox regression model with treatment as the only covariate stratified by screening PSA, PSADT, and prior hormonal therapy as reported in the </a:t>
            </a:r>
            <a:r>
              <a:rPr lang="en-US" sz="800" dirty="0">
                <a:solidFill>
                  <a:schemeClr val="bg2"/>
                </a:solidFill>
                <a:ea typeface="Arial" panose="020B0604020202020204" pitchFamily="34" charset="0"/>
                <a:cs typeface="Arial" panose="020B0604020202020204" pitchFamily="34" charset="0"/>
              </a:rPr>
              <a:t>IWRS;</a:t>
            </a:r>
            <a:r>
              <a:rPr lang="en-US" sz="800" dirty="0">
                <a:solidFill>
                  <a:schemeClr val="bg2"/>
                </a:solidFill>
                <a:effectLst/>
                <a:ea typeface="Arial" panose="020B0604020202020204" pitchFamily="34" charset="0"/>
                <a:cs typeface="Arial" panose="020B0604020202020204" pitchFamily="34" charset="0"/>
              </a:rPr>
              <a:t> relative to </a:t>
            </a:r>
            <a:r>
              <a:rPr lang="en-US" sz="800" dirty="0">
                <a:solidFill>
                  <a:schemeClr val="bg2"/>
                </a:solidFill>
                <a:ea typeface="Arial" panose="020B0604020202020204" pitchFamily="34" charset="0"/>
                <a:cs typeface="Arial" panose="020B0604020202020204" pitchFamily="34" charset="0"/>
              </a:rPr>
              <a:t>leuprolide acetate</a:t>
            </a:r>
            <a:r>
              <a:rPr lang="en-US" sz="800" dirty="0">
                <a:solidFill>
                  <a:schemeClr val="bg2"/>
                </a:solidFill>
                <a:effectLst/>
                <a:ea typeface="Arial" panose="020B0604020202020204" pitchFamily="34" charset="0"/>
                <a:cs typeface="Arial" panose="020B0604020202020204" pitchFamily="34" charset="0"/>
              </a:rPr>
              <a:t> &lt;1 favoring enzalutamide combination</a:t>
            </a:r>
            <a:r>
              <a:rPr lang="en-US" sz="800" dirty="0">
                <a:solidFill>
                  <a:schemeClr val="bg2"/>
                </a:solidFill>
                <a:ea typeface="Arial" panose="020B0604020202020204" pitchFamily="34" charset="0"/>
                <a:cs typeface="Arial" panose="020B0604020202020204" pitchFamily="34" charset="0"/>
              </a:rPr>
              <a:t>; t</a:t>
            </a:r>
            <a:r>
              <a:rPr lang="en-US" sz="800" dirty="0">
                <a:solidFill>
                  <a:schemeClr val="bg2"/>
                </a:solidFill>
                <a:effectLst/>
                <a:ea typeface="Arial" panose="020B0604020202020204" pitchFamily="34" charset="0"/>
                <a:cs typeface="Arial" panose="020B0604020202020204" pitchFamily="34" charset="0"/>
              </a:rPr>
              <a:t>he two-sided </a:t>
            </a:r>
            <a:r>
              <a:rPr lang="en-US" sz="800" i="1" dirty="0">
                <a:solidFill>
                  <a:schemeClr val="bg2"/>
                </a:solidFill>
                <a:effectLst/>
                <a:ea typeface="Arial" panose="020B0604020202020204" pitchFamily="34" charset="0"/>
                <a:cs typeface="Arial" panose="020B0604020202020204" pitchFamily="34" charset="0"/>
              </a:rPr>
              <a:t>P</a:t>
            </a:r>
            <a:r>
              <a:rPr lang="en-US" sz="800" dirty="0">
                <a:solidFill>
                  <a:schemeClr val="bg2"/>
                </a:solidFill>
                <a:effectLst/>
                <a:ea typeface="Arial" panose="020B0604020202020204" pitchFamily="34" charset="0"/>
                <a:cs typeface="Arial" panose="020B0604020202020204" pitchFamily="34" charset="0"/>
              </a:rPr>
              <a:t>-value was based on a stratified log-rank.</a:t>
            </a:r>
            <a:r>
              <a:rPr lang="en-US" sz="800" dirty="0">
                <a:solidFill>
                  <a:schemeClr val="bg2"/>
                </a:solidFill>
                <a:latin typeface="Arial" panose="020B0604020202020204" pitchFamily="34" charset="0"/>
                <a:cs typeface="Arial" panose="020B0604020202020204" pitchFamily="34" charset="0"/>
              </a:rPr>
              <a:t> CI, co</a:t>
            </a:r>
            <a:r>
              <a:rPr lang="en-US" sz="800" dirty="0">
                <a:solidFill>
                  <a:schemeClr val="bg2"/>
                </a:solidFill>
              </a:rPr>
              <a:t>nfidence interval; HR, hazard ratio; IWRS, interactive web response system; NR, not reached.</a:t>
            </a:r>
          </a:p>
        </p:txBody>
      </p:sp>
      <p:graphicFrame>
        <p:nvGraphicFramePr>
          <p:cNvPr id="2" name="Table 1">
            <a:extLst>
              <a:ext uri="{FF2B5EF4-FFF2-40B4-BE49-F238E27FC236}">
                <a16:creationId xmlns:a16="http://schemas.microsoft.com/office/drawing/2014/main" id="{EB85F846-96D9-7E7A-EFCC-3B11573A85D9}"/>
              </a:ext>
            </a:extLst>
          </p:cNvPr>
          <p:cNvGraphicFramePr>
            <a:graphicFrameLocks noGrp="1"/>
          </p:cNvGraphicFramePr>
          <p:nvPr/>
        </p:nvGraphicFramePr>
        <p:xfrm>
          <a:off x="8500894" y="1968743"/>
          <a:ext cx="3546206" cy="1330665"/>
        </p:xfrm>
        <a:graphic>
          <a:graphicData uri="http://schemas.openxmlformats.org/drawingml/2006/table">
            <a:tbl>
              <a:tblPr/>
              <a:tblGrid>
                <a:gridCol w="1641806">
                  <a:extLst>
                    <a:ext uri="{9D8B030D-6E8A-4147-A177-3AD203B41FA5}">
                      <a16:colId xmlns:a16="http://schemas.microsoft.com/office/drawing/2014/main" val="4273465190"/>
                    </a:ext>
                  </a:extLst>
                </a:gridCol>
                <a:gridCol w="954000">
                  <a:extLst>
                    <a:ext uri="{9D8B030D-6E8A-4147-A177-3AD203B41FA5}">
                      <a16:colId xmlns:a16="http://schemas.microsoft.com/office/drawing/2014/main" val="2807660285"/>
                    </a:ext>
                  </a:extLst>
                </a:gridCol>
                <a:gridCol w="950400">
                  <a:extLst>
                    <a:ext uri="{9D8B030D-6E8A-4147-A177-3AD203B41FA5}">
                      <a16:colId xmlns:a16="http://schemas.microsoft.com/office/drawing/2014/main" val="3237975342"/>
                    </a:ext>
                  </a:extLst>
                </a:gridCol>
              </a:tblGrid>
              <a:tr h="4991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lnSpc>
                          <a:spcPct val="90000"/>
                        </a:lnSpc>
                      </a:pPr>
                      <a:endParaRPr lang="en-US" sz="1400" b="1" i="0" u="none" strike="sngStrike" dirty="0">
                        <a:solidFill>
                          <a:schemeClr val="tx1"/>
                        </a:solidFill>
                        <a:effectLst/>
                        <a:latin typeface="+mn-lt"/>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b="1" u="none" strike="noStrike" dirty="0">
                          <a:solidFill>
                            <a:schemeClr val="bg2"/>
                          </a:solidFill>
                          <a:effectLst/>
                          <a:latin typeface="Arial" panose="020B0604020202020204" pitchFamily="34" charset="0"/>
                          <a:cs typeface="Arial" panose="020B0604020202020204" pitchFamily="34" charset="0"/>
                        </a:rPr>
                        <a:t>Enzalutamide combination </a:t>
                      </a:r>
                    </a:p>
                    <a:p>
                      <a:pPr algn="ctr" fontAlgn="b">
                        <a:lnSpc>
                          <a:spcPct val="90000"/>
                        </a:lnSpc>
                      </a:pPr>
                      <a:r>
                        <a:rPr lang="en-US" sz="1100" b="1" u="none" strike="noStrike" dirty="0">
                          <a:solidFill>
                            <a:schemeClr val="bg2"/>
                          </a:solidFill>
                          <a:effectLst/>
                          <a:latin typeface="Arial" panose="020B0604020202020204" pitchFamily="34" charset="0"/>
                          <a:cs typeface="Arial" panose="020B0604020202020204" pitchFamily="34" charset="0"/>
                        </a:rPr>
                        <a:t>(n = 355)</a:t>
                      </a:r>
                      <a:endParaRPr lang="en-US" sz="1100" b="1" i="0" u="none" strike="noStrike" dirty="0">
                        <a:solidFill>
                          <a:schemeClr val="bg2"/>
                        </a:solidFill>
                        <a:effectLst/>
                        <a:latin typeface="Arial" panose="020B0604020202020204" pitchFamily="34" charset="0"/>
                        <a:cs typeface="Arial" panose="020B0604020202020204" pitchFamily="34" charset="0"/>
                      </a:endParaRPr>
                    </a:p>
                  </a:txBody>
                  <a:tcPr marL="0" marR="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b="1" u="none" strike="noStrike" dirty="0">
                          <a:solidFill>
                            <a:schemeClr val="bg2"/>
                          </a:solidFill>
                          <a:effectLst/>
                          <a:latin typeface="Arial" panose="020B0604020202020204" pitchFamily="34" charset="0"/>
                          <a:cs typeface="Arial" panose="020B0604020202020204" pitchFamily="34" charset="0"/>
                        </a:rPr>
                        <a:t>Leuprolide acetate </a:t>
                      </a:r>
                    </a:p>
                    <a:p>
                      <a:pPr algn="ctr" fontAlgn="b">
                        <a:lnSpc>
                          <a:spcPct val="90000"/>
                        </a:lnSpc>
                      </a:pPr>
                      <a:r>
                        <a:rPr lang="en-US" sz="1100" b="1" u="none" strike="noStrike" dirty="0">
                          <a:solidFill>
                            <a:schemeClr val="bg2"/>
                          </a:solidFill>
                          <a:effectLst/>
                          <a:latin typeface="Arial" panose="020B0604020202020204" pitchFamily="34" charset="0"/>
                          <a:cs typeface="Arial" panose="020B0604020202020204" pitchFamily="34" charset="0"/>
                        </a:rPr>
                        <a:t>(n = 358)</a:t>
                      </a:r>
                      <a:endParaRPr lang="en-US" sz="1100" b="1" i="0" u="none" strike="noStrike" dirty="0">
                        <a:solidFill>
                          <a:schemeClr val="bg2"/>
                        </a:solidFill>
                        <a:effectLst/>
                        <a:latin typeface="Arial" panose="020B0604020202020204" pitchFamily="34" charset="0"/>
                        <a:cs typeface="Arial" panose="020B0604020202020204" pitchFamily="34" charset="0"/>
                      </a:endParaRP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36347200"/>
                  </a:ext>
                </a:extLst>
              </a:tr>
              <a:tr h="23428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Median follow-up, mo</a:t>
                      </a:r>
                      <a:endParaRPr lang="en-US" sz="1100" b="1" i="0" u="none" strike="noStrike" dirty="0">
                        <a:solidFill>
                          <a:schemeClr val="bg2"/>
                        </a:solidFill>
                        <a:effectLst/>
                        <a:latin typeface="Arial" panose="020B0604020202020204" pitchFamily="34" charset="0"/>
                        <a:cs typeface="Arial" panose="020B0604020202020204" pitchFamily="34" charset="0"/>
                      </a:endParaRPr>
                    </a:p>
                  </a:txBody>
                  <a:tcPr marL="72000" marR="72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60.7</a:t>
                      </a:r>
                      <a:endParaRPr lang="en-US" sz="1100" b="0" i="0" u="none" strike="noStrike" dirty="0">
                        <a:solidFill>
                          <a:schemeClr val="bg2"/>
                        </a:solidFill>
                        <a:effectLst/>
                        <a:latin typeface="Arial" panose="020B0604020202020204" pitchFamily="34" charset="0"/>
                        <a:cs typeface="Arial" panose="020B0604020202020204" pitchFamily="34" charset="0"/>
                      </a:endParaRPr>
                    </a:p>
                  </a:txBody>
                  <a:tcPr marL="36000" marR="36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60.6</a:t>
                      </a:r>
                      <a:endParaRPr lang="en-US" sz="1100" b="0" i="0" u="none" strike="noStrike" dirty="0">
                        <a:solidFill>
                          <a:schemeClr val="bg2"/>
                        </a:solidFill>
                        <a:effectLst/>
                        <a:latin typeface="Arial" panose="020B0604020202020204" pitchFamily="34" charset="0"/>
                        <a:cs typeface="Arial" panose="020B0604020202020204" pitchFamily="34" charset="0"/>
                      </a:endParaRPr>
                    </a:p>
                  </a:txBody>
                  <a:tcPr marL="36000" marR="36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4469810"/>
                  </a:ext>
                </a:extLst>
              </a:tr>
              <a:tr h="23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Events, n (%)</a:t>
                      </a:r>
                      <a:endParaRPr lang="en-US" sz="1100" b="1" i="0" u="none" strike="noStrike" dirty="0">
                        <a:solidFill>
                          <a:schemeClr val="bg2"/>
                        </a:solidFill>
                        <a:effectLst/>
                        <a:latin typeface="Arial" panose="020B0604020202020204" pitchFamily="34" charset="0"/>
                        <a:cs typeface="Arial" panose="020B0604020202020204" pitchFamily="34" charset="0"/>
                      </a:endParaRPr>
                    </a:p>
                  </a:txBody>
                  <a:tcPr marL="72000" marR="72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45 (13)</a:t>
                      </a:r>
                      <a:endParaRPr lang="en-US" sz="1100" b="0" i="0" u="none" strike="noStrike" dirty="0">
                        <a:solidFill>
                          <a:schemeClr val="bg2"/>
                        </a:solidFill>
                        <a:effectLst/>
                        <a:latin typeface="Arial" panose="020B0604020202020204" pitchFamily="34" charset="0"/>
                        <a:cs typeface="Arial" panose="020B0604020202020204" pitchFamily="34" charset="0"/>
                      </a:endParaRPr>
                    </a:p>
                  </a:txBody>
                  <a:tcPr marL="36000" marR="36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92 (26)</a:t>
                      </a:r>
                      <a:endParaRPr lang="en-US" sz="1100" b="0" i="0" u="none" strike="noStrike" dirty="0">
                        <a:solidFill>
                          <a:schemeClr val="bg2"/>
                        </a:solidFill>
                        <a:effectLst/>
                        <a:latin typeface="Arial" panose="020B0604020202020204" pitchFamily="34" charset="0"/>
                        <a:cs typeface="Arial" panose="020B0604020202020204" pitchFamily="34" charset="0"/>
                      </a:endParaRPr>
                    </a:p>
                  </a:txBody>
                  <a:tcPr marL="36000" marR="36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6806914"/>
                  </a:ext>
                </a:extLst>
              </a:tr>
              <a:tr h="3059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Per BICR, median MFS (95% CI), mo</a:t>
                      </a:r>
                      <a:endParaRPr lang="en-US" sz="1100" b="1" i="0" u="none" strike="noStrike" dirty="0">
                        <a:solidFill>
                          <a:schemeClr val="bg2"/>
                        </a:solidFill>
                        <a:effectLst/>
                        <a:latin typeface="Arial" panose="020B0604020202020204" pitchFamily="34" charset="0"/>
                        <a:cs typeface="Arial" panose="020B0604020202020204" pitchFamily="34" charset="0"/>
                      </a:endParaRPr>
                    </a:p>
                  </a:txBody>
                  <a:tcPr marL="72000" marR="72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NR (NR)</a:t>
                      </a:r>
                      <a:endParaRPr lang="en-US" sz="1100" b="0" i="0" u="none" strike="noStrike" dirty="0">
                        <a:solidFill>
                          <a:schemeClr val="bg2"/>
                        </a:solidFill>
                        <a:effectLst/>
                        <a:latin typeface="Arial" panose="020B0604020202020204" pitchFamily="34" charset="0"/>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NR </a:t>
                      </a:r>
                      <a:br>
                        <a:rPr lang="en-US" sz="1100" u="none" strike="noStrike" dirty="0">
                          <a:solidFill>
                            <a:schemeClr val="bg2"/>
                          </a:solidFill>
                          <a:effectLst/>
                          <a:latin typeface="Arial" panose="020B0604020202020204" pitchFamily="34" charset="0"/>
                          <a:cs typeface="Arial" panose="020B0604020202020204" pitchFamily="34" charset="0"/>
                        </a:rPr>
                      </a:br>
                      <a:r>
                        <a:rPr lang="en-US" sz="1100" u="none" strike="noStrike" dirty="0">
                          <a:solidFill>
                            <a:schemeClr val="bg2"/>
                          </a:solidFill>
                          <a:effectLst/>
                          <a:latin typeface="Arial" panose="020B0604020202020204" pitchFamily="34" charset="0"/>
                          <a:cs typeface="Arial" panose="020B0604020202020204" pitchFamily="34" charset="0"/>
                        </a:rPr>
                        <a:t>(85.1–NR)</a:t>
                      </a:r>
                      <a:endParaRPr lang="en-US" sz="1100" b="0" i="0" u="none" strike="noStrike" dirty="0">
                        <a:solidFill>
                          <a:schemeClr val="bg2"/>
                        </a:solidFill>
                        <a:effectLst/>
                        <a:latin typeface="Arial" panose="020B0604020202020204" pitchFamily="34" charset="0"/>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1035447"/>
                  </a:ext>
                </a:extLst>
              </a:tr>
            </a:tbl>
          </a:graphicData>
        </a:graphic>
      </p:graphicFrame>
      <p:graphicFrame>
        <p:nvGraphicFramePr>
          <p:cNvPr id="11" name="Table 36">
            <a:extLst>
              <a:ext uri="{FF2B5EF4-FFF2-40B4-BE49-F238E27FC236}">
                <a16:creationId xmlns:a16="http://schemas.microsoft.com/office/drawing/2014/main" id="{D7106D9E-74D8-DCAD-E328-227A714A3F56}"/>
              </a:ext>
            </a:extLst>
          </p:cNvPr>
          <p:cNvGraphicFramePr>
            <a:graphicFrameLocks noGrp="1"/>
          </p:cNvGraphicFramePr>
          <p:nvPr/>
        </p:nvGraphicFramePr>
        <p:xfrm>
          <a:off x="799601" y="5094500"/>
          <a:ext cx="7706287" cy="533040"/>
        </p:xfrm>
        <a:graphic>
          <a:graphicData uri="http://schemas.openxmlformats.org/drawingml/2006/table">
            <a:tbl>
              <a:tblPr>
                <a:tableStyleId>{5C22544A-7EE6-4342-B048-85BDC9FD1C3A}</a:tableStyleId>
              </a:tblPr>
              <a:tblGrid>
                <a:gridCol w="453311">
                  <a:extLst>
                    <a:ext uri="{9D8B030D-6E8A-4147-A177-3AD203B41FA5}">
                      <a16:colId xmlns:a16="http://schemas.microsoft.com/office/drawing/2014/main" val="2032646413"/>
                    </a:ext>
                  </a:extLst>
                </a:gridCol>
                <a:gridCol w="453311">
                  <a:extLst>
                    <a:ext uri="{9D8B030D-6E8A-4147-A177-3AD203B41FA5}">
                      <a16:colId xmlns:a16="http://schemas.microsoft.com/office/drawing/2014/main" val="3034628564"/>
                    </a:ext>
                  </a:extLst>
                </a:gridCol>
                <a:gridCol w="453311">
                  <a:extLst>
                    <a:ext uri="{9D8B030D-6E8A-4147-A177-3AD203B41FA5}">
                      <a16:colId xmlns:a16="http://schemas.microsoft.com/office/drawing/2014/main" val="1444845738"/>
                    </a:ext>
                  </a:extLst>
                </a:gridCol>
                <a:gridCol w="453311">
                  <a:extLst>
                    <a:ext uri="{9D8B030D-6E8A-4147-A177-3AD203B41FA5}">
                      <a16:colId xmlns:a16="http://schemas.microsoft.com/office/drawing/2014/main" val="1974706796"/>
                    </a:ext>
                  </a:extLst>
                </a:gridCol>
                <a:gridCol w="453311">
                  <a:extLst>
                    <a:ext uri="{9D8B030D-6E8A-4147-A177-3AD203B41FA5}">
                      <a16:colId xmlns:a16="http://schemas.microsoft.com/office/drawing/2014/main" val="1808537197"/>
                    </a:ext>
                  </a:extLst>
                </a:gridCol>
                <a:gridCol w="453311">
                  <a:extLst>
                    <a:ext uri="{9D8B030D-6E8A-4147-A177-3AD203B41FA5}">
                      <a16:colId xmlns:a16="http://schemas.microsoft.com/office/drawing/2014/main" val="666296527"/>
                    </a:ext>
                  </a:extLst>
                </a:gridCol>
                <a:gridCol w="453311">
                  <a:extLst>
                    <a:ext uri="{9D8B030D-6E8A-4147-A177-3AD203B41FA5}">
                      <a16:colId xmlns:a16="http://schemas.microsoft.com/office/drawing/2014/main" val="3961046492"/>
                    </a:ext>
                  </a:extLst>
                </a:gridCol>
                <a:gridCol w="453311">
                  <a:extLst>
                    <a:ext uri="{9D8B030D-6E8A-4147-A177-3AD203B41FA5}">
                      <a16:colId xmlns:a16="http://schemas.microsoft.com/office/drawing/2014/main" val="1949732856"/>
                    </a:ext>
                  </a:extLst>
                </a:gridCol>
                <a:gridCol w="453311">
                  <a:extLst>
                    <a:ext uri="{9D8B030D-6E8A-4147-A177-3AD203B41FA5}">
                      <a16:colId xmlns:a16="http://schemas.microsoft.com/office/drawing/2014/main" val="1421745787"/>
                    </a:ext>
                  </a:extLst>
                </a:gridCol>
                <a:gridCol w="453311">
                  <a:extLst>
                    <a:ext uri="{9D8B030D-6E8A-4147-A177-3AD203B41FA5}">
                      <a16:colId xmlns:a16="http://schemas.microsoft.com/office/drawing/2014/main" val="4269198777"/>
                    </a:ext>
                  </a:extLst>
                </a:gridCol>
                <a:gridCol w="453311">
                  <a:extLst>
                    <a:ext uri="{9D8B030D-6E8A-4147-A177-3AD203B41FA5}">
                      <a16:colId xmlns:a16="http://schemas.microsoft.com/office/drawing/2014/main" val="3147066855"/>
                    </a:ext>
                  </a:extLst>
                </a:gridCol>
                <a:gridCol w="453311">
                  <a:extLst>
                    <a:ext uri="{9D8B030D-6E8A-4147-A177-3AD203B41FA5}">
                      <a16:colId xmlns:a16="http://schemas.microsoft.com/office/drawing/2014/main" val="108671396"/>
                    </a:ext>
                  </a:extLst>
                </a:gridCol>
                <a:gridCol w="453311">
                  <a:extLst>
                    <a:ext uri="{9D8B030D-6E8A-4147-A177-3AD203B41FA5}">
                      <a16:colId xmlns:a16="http://schemas.microsoft.com/office/drawing/2014/main" val="3905885817"/>
                    </a:ext>
                  </a:extLst>
                </a:gridCol>
                <a:gridCol w="453311">
                  <a:extLst>
                    <a:ext uri="{9D8B030D-6E8A-4147-A177-3AD203B41FA5}">
                      <a16:colId xmlns:a16="http://schemas.microsoft.com/office/drawing/2014/main" val="340071785"/>
                    </a:ext>
                  </a:extLst>
                </a:gridCol>
                <a:gridCol w="453311">
                  <a:extLst>
                    <a:ext uri="{9D8B030D-6E8A-4147-A177-3AD203B41FA5}">
                      <a16:colId xmlns:a16="http://schemas.microsoft.com/office/drawing/2014/main" val="3597694153"/>
                    </a:ext>
                  </a:extLst>
                </a:gridCol>
                <a:gridCol w="453311">
                  <a:extLst>
                    <a:ext uri="{9D8B030D-6E8A-4147-A177-3AD203B41FA5}">
                      <a16:colId xmlns:a16="http://schemas.microsoft.com/office/drawing/2014/main" val="200013331"/>
                    </a:ext>
                  </a:extLst>
                </a:gridCol>
                <a:gridCol w="453311">
                  <a:extLst>
                    <a:ext uri="{9D8B030D-6E8A-4147-A177-3AD203B41FA5}">
                      <a16:colId xmlns:a16="http://schemas.microsoft.com/office/drawing/2014/main" val="3645638357"/>
                    </a:ext>
                  </a:extLst>
                </a:gridCol>
              </a:tblGrid>
              <a:tr h="53256">
                <a:tc gridSpan="17">
                  <a:txBody>
                    <a:bodyPr/>
                    <a:lstStyle/>
                    <a:p>
                      <a:pPr algn="ctr"/>
                      <a:endParaRPr lang="en-US"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9017493"/>
                  </a:ext>
                </a:extLst>
              </a:tr>
              <a:tr h="136800">
                <a:tc>
                  <a:txBody>
                    <a:bodyPr/>
                    <a:lstStyle/>
                    <a:p>
                      <a:pPr algn="ctr" fontAlgn="b"/>
                      <a:r>
                        <a:rPr lang="en-US" sz="800" b="1" i="0" u="none" strike="noStrike" dirty="0">
                          <a:solidFill>
                            <a:schemeClr val="accent5"/>
                          </a:solidFill>
                          <a:effectLst/>
                          <a:latin typeface="+mn-lt"/>
                        </a:rPr>
                        <a:t>355</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331</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324</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318</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304</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292</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281</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265</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251</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234</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180</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116</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60</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24</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6</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0</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0</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7355883"/>
                  </a:ext>
                </a:extLst>
              </a:tr>
              <a:tr h="136800">
                <a:tc>
                  <a:txBody>
                    <a:bodyPr/>
                    <a:lstStyle/>
                    <a:p>
                      <a:pPr algn="ctr" fontAlgn="b"/>
                      <a:r>
                        <a:rPr lang="en-US" sz="800" b="1" i="0" u="none" strike="noStrike" dirty="0">
                          <a:solidFill>
                            <a:schemeClr val="accent2"/>
                          </a:solidFill>
                          <a:effectLst/>
                          <a:latin typeface="+mn-lt"/>
                        </a:rPr>
                        <a:t>358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335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321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303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280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259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238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221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203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183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138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88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15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7428550"/>
                  </a:ext>
                </a:extLst>
              </a:tr>
            </a:tbl>
          </a:graphicData>
        </a:graphic>
      </p:graphicFrame>
      <p:grpSp>
        <p:nvGrpSpPr>
          <p:cNvPr id="6" name="Group 5">
            <a:extLst>
              <a:ext uri="{FF2B5EF4-FFF2-40B4-BE49-F238E27FC236}">
                <a16:creationId xmlns:a16="http://schemas.microsoft.com/office/drawing/2014/main" id="{D7E50691-2594-330B-1A87-7A521E4E15A4}"/>
              </a:ext>
            </a:extLst>
          </p:cNvPr>
          <p:cNvGrpSpPr/>
          <p:nvPr/>
        </p:nvGrpSpPr>
        <p:grpSpPr>
          <a:xfrm>
            <a:off x="1006699" y="2112789"/>
            <a:ext cx="7280845" cy="1277931"/>
            <a:chOff x="2124211" y="1461260"/>
            <a:chExt cx="8953816" cy="1571571"/>
          </a:xfrm>
        </p:grpSpPr>
        <p:sp>
          <p:nvSpPr>
            <p:cNvPr id="8" name="Freeform 387">
              <a:extLst>
                <a:ext uri="{FF2B5EF4-FFF2-40B4-BE49-F238E27FC236}">
                  <a16:creationId xmlns:a16="http://schemas.microsoft.com/office/drawing/2014/main" id="{71C29665-9A41-81AE-6A50-CD7C40C6E347}"/>
                </a:ext>
              </a:extLst>
            </p:cNvPr>
            <p:cNvSpPr>
              <a:spLocks/>
            </p:cNvSpPr>
            <p:nvPr/>
          </p:nvSpPr>
          <p:spPr bwMode="auto">
            <a:xfrm>
              <a:off x="10850666" y="296803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0" name="Freeform 388">
              <a:extLst>
                <a:ext uri="{FF2B5EF4-FFF2-40B4-BE49-F238E27FC236}">
                  <a16:creationId xmlns:a16="http://schemas.microsoft.com/office/drawing/2014/main" id="{0E217848-29F0-A7B8-20E9-806B2A8CC9AF}"/>
                </a:ext>
              </a:extLst>
            </p:cNvPr>
            <p:cNvSpPr>
              <a:spLocks/>
            </p:cNvSpPr>
            <p:nvPr/>
          </p:nvSpPr>
          <p:spPr bwMode="auto">
            <a:xfrm>
              <a:off x="10360786" y="296803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1" name="Freeform 389">
              <a:extLst>
                <a:ext uri="{FF2B5EF4-FFF2-40B4-BE49-F238E27FC236}">
                  <a16:creationId xmlns:a16="http://schemas.microsoft.com/office/drawing/2014/main" id="{97396277-08EA-A5D5-DF42-FFDAB0BE6BB0}"/>
                </a:ext>
              </a:extLst>
            </p:cNvPr>
            <p:cNvSpPr>
              <a:spLocks/>
            </p:cNvSpPr>
            <p:nvPr/>
          </p:nvSpPr>
          <p:spPr bwMode="auto">
            <a:xfrm>
              <a:off x="10337346" y="296803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31" name="Freeform 390">
              <a:extLst>
                <a:ext uri="{FF2B5EF4-FFF2-40B4-BE49-F238E27FC236}">
                  <a16:creationId xmlns:a16="http://schemas.microsoft.com/office/drawing/2014/main" id="{F8B60C5A-C435-AD41-F133-C227BB3FDF13}"/>
                </a:ext>
              </a:extLst>
            </p:cNvPr>
            <p:cNvSpPr>
              <a:spLocks/>
            </p:cNvSpPr>
            <p:nvPr/>
          </p:nvSpPr>
          <p:spPr bwMode="auto">
            <a:xfrm>
              <a:off x="10316250" y="296803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38" name="Freeform 391">
              <a:extLst>
                <a:ext uri="{FF2B5EF4-FFF2-40B4-BE49-F238E27FC236}">
                  <a16:creationId xmlns:a16="http://schemas.microsoft.com/office/drawing/2014/main" id="{90D18111-F3C2-9FC3-A12F-2DDFDC1057C1}"/>
                </a:ext>
              </a:extLst>
            </p:cNvPr>
            <p:cNvSpPr>
              <a:spLocks/>
            </p:cNvSpPr>
            <p:nvPr/>
          </p:nvSpPr>
          <p:spPr bwMode="auto">
            <a:xfrm>
              <a:off x="9920127" y="265536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39" name="Freeform 392">
              <a:extLst>
                <a:ext uri="{FF2B5EF4-FFF2-40B4-BE49-F238E27FC236}">
                  <a16:creationId xmlns:a16="http://schemas.microsoft.com/office/drawing/2014/main" id="{EAD0F06E-2A36-29F6-BB33-BD8E9C27E80B}"/>
                </a:ext>
              </a:extLst>
            </p:cNvPr>
            <p:cNvSpPr>
              <a:spLocks/>
            </p:cNvSpPr>
            <p:nvPr/>
          </p:nvSpPr>
          <p:spPr bwMode="auto">
            <a:xfrm>
              <a:off x="9425556" y="251733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2" name="Freeform 393">
              <a:extLst>
                <a:ext uri="{FF2B5EF4-FFF2-40B4-BE49-F238E27FC236}">
                  <a16:creationId xmlns:a16="http://schemas.microsoft.com/office/drawing/2014/main" id="{0F7FBEB7-3A3B-62E8-80A6-4D6C9772C4F7}"/>
                </a:ext>
              </a:extLst>
            </p:cNvPr>
            <p:cNvSpPr>
              <a:spLocks/>
            </p:cNvSpPr>
            <p:nvPr/>
          </p:nvSpPr>
          <p:spPr bwMode="auto">
            <a:xfrm>
              <a:off x="9331799" y="251733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3" name="Freeform 394">
              <a:extLst>
                <a:ext uri="{FF2B5EF4-FFF2-40B4-BE49-F238E27FC236}">
                  <a16:creationId xmlns:a16="http://schemas.microsoft.com/office/drawing/2014/main" id="{EED52A5D-3BC1-C060-1A9F-F50C5EDC885F}"/>
                </a:ext>
              </a:extLst>
            </p:cNvPr>
            <p:cNvSpPr>
              <a:spLocks/>
            </p:cNvSpPr>
            <p:nvPr/>
          </p:nvSpPr>
          <p:spPr bwMode="auto">
            <a:xfrm>
              <a:off x="9315392" y="251733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6" name="Freeform 395">
              <a:extLst>
                <a:ext uri="{FF2B5EF4-FFF2-40B4-BE49-F238E27FC236}">
                  <a16:creationId xmlns:a16="http://schemas.microsoft.com/office/drawing/2014/main" id="{9841D50A-F04D-2809-C7F3-5CF23819CB27}"/>
                </a:ext>
              </a:extLst>
            </p:cNvPr>
            <p:cNvSpPr>
              <a:spLocks/>
            </p:cNvSpPr>
            <p:nvPr/>
          </p:nvSpPr>
          <p:spPr bwMode="auto">
            <a:xfrm>
              <a:off x="9303672" y="251733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7" name="Freeform 396">
              <a:extLst>
                <a:ext uri="{FF2B5EF4-FFF2-40B4-BE49-F238E27FC236}">
                  <a16:creationId xmlns:a16="http://schemas.microsoft.com/office/drawing/2014/main" id="{74E5322D-DFDD-61C2-EC04-CA547F138C2C}"/>
                </a:ext>
              </a:extLst>
            </p:cNvPr>
            <p:cNvSpPr>
              <a:spLocks/>
            </p:cNvSpPr>
            <p:nvPr/>
          </p:nvSpPr>
          <p:spPr bwMode="auto">
            <a:xfrm>
              <a:off x="9291953" y="251733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50" name="Freeform 397">
              <a:extLst>
                <a:ext uri="{FF2B5EF4-FFF2-40B4-BE49-F238E27FC236}">
                  <a16:creationId xmlns:a16="http://schemas.microsoft.com/office/drawing/2014/main" id="{1C0829D5-1C73-A4A7-1547-8D874C92354F}"/>
                </a:ext>
              </a:extLst>
            </p:cNvPr>
            <p:cNvSpPr>
              <a:spLocks/>
            </p:cNvSpPr>
            <p:nvPr/>
          </p:nvSpPr>
          <p:spPr bwMode="auto">
            <a:xfrm>
              <a:off x="9073967" y="251733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51" name="Freeform 398">
              <a:extLst>
                <a:ext uri="{FF2B5EF4-FFF2-40B4-BE49-F238E27FC236}">
                  <a16:creationId xmlns:a16="http://schemas.microsoft.com/office/drawing/2014/main" id="{A1A58237-E5A2-E90E-EFA4-0C1D8D7C3FBF}"/>
                </a:ext>
              </a:extLst>
            </p:cNvPr>
            <p:cNvSpPr>
              <a:spLocks/>
            </p:cNvSpPr>
            <p:nvPr/>
          </p:nvSpPr>
          <p:spPr bwMode="auto">
            <a:xfrm>
              <a:off x="8895828" y="251733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54" name="Freeform 399">
              <a:extLst>
                <a:ext uri="{FF2B5EF4-FFF2-40B4-BE49-F238E27FC236}">
                  <a16:creationId xmlns:a16="http://schemas.microsoft.com/office/drawing/2014/main" id="{BB950CEA-D790-889A-5BAA-BBB9DCB8DAA6}"/>
                </a:ext>
              </a:extLst>
            </p:cNvPr>
            <p:cNvSpPr>
              <a:spLocks/>
            </p:cNvSpPr>
            <p:nvPr/>
          </p:nvSpPr>
          <p:spPr bwMode="auto">
            <a:xfrm>
              <a:off x="8874733" y="251733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55" name="Freeform 400">
              <a:extLst>
                <a:ext uri="{FF2B5EF4-FFF2-40B4-BE49-F238E27FC236}">
                  <a16:creationId xmlns:a16="http://schemas.microsoft.com/office/drawing/2014/main" id="{64770821-449C-50DF-61AB-F26B76325956}"/>
                </a:ext>
              </a:extLst>
            </p:cNvPr>
            <p:cNvSpPr>
              <a:spLocks/>
            </p:cNvSpPr>
            <p:nvPr/>
          </p:nvSpPr>
          <p:spPr bwMode="auto">
            <a:xfrm>
              <a:off x="8858325" y="251733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58" name="Freeform 401">
              <a:extLst>
                <a:ext uri="{FF2B5EF4-FFF2-40B4-BE49-F238E27FC236}">
                  <a16:creationId xmlns:a16="http://schemas.microsoft.com/office/drawing/2014/main" id="{F6D7159A-4A87-3AD3-2165-9A9BAC8227AE}"/>
                </a:ext>
              </a:extLst>
            </p:cNvPr>
            <p:cNvSpPr>
              <a:spLocks/>
            </p:cNvSpPr>
            <p:nvPr/>
          </p:nvSpPr>
          <p:spPr bwMode="auto">
            <a:xfrm>
              <a:off x="8841918" y="251733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59" name="Freeform 402">
              <a:extLst>
                <a:ext uri="{FF2B5EF4-FFF2-40B4-BE49-F238E27FC236}">
                  <a16:creationId xmlns:a16="http://schemas.microsoft.com/office/drawing/2014/main" id="{57939D75-AA18-1BBC-7494-BB595B2B2BD6}"/>
                </a:ext>
              </a:extLst>
            </p:cNvPr>
            <p:cNvSpPr>
              <a:spLocks/>
            </p:cNvSpPr>
            <p:nvPr/>
          </p:nvSpPr>
          <p:spPr bwMode="auto">
            <a:xfrm>
              <a:off x="8813791" y="251733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2" name="Freeform 403">
              <a:extLst>
                <a:ext uri="{FF2B5EF4-FFF2-40B4-BE49-F238E27FC236}">
                  <a16:creationId xmlns:a16="http://schemas.microsoft.com/office/drawing/2014/main" id="{B0A04AAE-0D3F-77BC-B838-C119303C3882}"/>
                </a:ext>
              </a:extLst>
            </p:cNvPr>
            <p:cNvSpPr>
              <a:spLocks/>
            </p:cNvSpPr>
            <p:nvPr/>
          </p:nvSpPr>
          <p:spPr bwMode="auto">
            <a:xfrm>
              <a:off x="8797383" y="251733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3" name="Freeform 404">
              <a:extLst>
                <a:ext uri="{FF2B5EF4-FFF2-40B4-BE49-F238E27FC236}">
                  <a16:creationId xmlns:a16="http://schemas.microsoft.com/office/drawing/2014/main" id="{5B1F70C5-D1BC-709E-C5D4-B447CBB02C73}"/>
                </a:ext>
              </a:extLst>
            </p:cNvPr>
            <p:cNvSpPr>
              <a:spLocks/>
            </p:cNvSpPr>
            <p:nvPr/>
          </p:nvSpPr>
          <p:spPr bwMode="auto">
            <a:xfrm>
              <a:off x="8785664" y="251733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48" name="Freeform 405">
              <a:extLst>
                <a:ext uri="{FF2B5EF4-FFF2-40B4-BE49-F238E27FC236}">
                  <a16:creationId xmlns:a16="http://schemas.microsoft.com/office/drawing/2014/main" id="{55731320-C83D-03D3-64A8-F81E754BC3DA}"/>
                </a:ext>
              </a:extLst>
            </p:cNvPr>
            <p:cNvSpPr>
              <a:spLocks/>
            </p:cNvSpPr>
            <p:nvPr/>
          </p:nvSpPr>
          <p:spPr bwMode="auto">
            <a:xfrm>
              <a:off x="8773944" y="251733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49" name="Freeform 406">
              <a:extLst>
                <a:ext uri="{FF2B5EF4-FFF2-40B4-BE49-F238E27FC236}">
                  <a16:creationId xmlns:a16="http://schemas.microsoft.com/office/drawing/2014/main" id="{CC959C38-4F64-CCFC-2E08-2FE2131C08C7}"/>
                </a:ext>
              </a:extLst>
            </p:cNvPr>
            <p:cNvSpPr>
              <a:spLocks/>
            </p:cNvSpPr>
            <p:nvPr/>
          </p:nvSpPr>
          <p:spPr bwMode="auto">
            <a:xfrm>
              <a:off x="8769256" y="2480742"/>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50" name="Freeform 407">
              <a:extLst>
                <a:ext uri="{FF2B5EF4-FFF2-40B4-BE49-F238E27FC236}">
                  <a16:creationId xmlns:a16="http://schemas.microsoft.com/office/drawing/2014/main" id="{B8CA6D49-8292-D7C8-5517-E28D3DE319F0}"/>
                </a:ext>
              </a:extLst>
            </p:cNvPr>
            <p:cNvSpPr>
              <a:spLocks/>
            </p:cNvSpPr>
            <p:nvPr/>
          </p:nvSpPr>
          <p:spPr bwMode="auto">
            <a:xfrm>
              <a:off x="8352036" y="2454132"/>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53" name="Freeform 408">
              <a:extLst>
                <a:ext uri="{FF2B5EF4-FFF2-40B4-BE49-F238E27FC236}">
                  <a16:creationId xmlns:a16="http://schemas.microsoft.com/office/drawing/2014/main" id="{C18E6F03-27FE-9F55-BA5D-D21F36757C79}"/>
                </a:ext>
              </a:extLst>
            </p:cNvPr>
            <p:cNvSpPr>
              <a:spLocks/>
            </p:cNvSpPr>
            <p:nvPr/>
          </p:nvSpPr>
          <p:spPr bwMode="auto">
            <a:xfrm>
              <a:off x="8300470" y="242918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54" name="Freeform 409">
              <a:extLst>
                <a:ext uri="{FF2B5EF4-FFF2-40B4-BE49-F238E27FC236}">
                  <a16:creationId xmlns:a16="http://schemas.microsoft.com/office/drawing/2014/main" id="{E9EB5E88-2BD0-CBD9-E81D-BD55025F26D6}"/>
                </a:ext>
              </a:extLst>
            </p:cNvPr>
            <p:cNvSpPr>
              <a:spLocks/>
            </p:cNvSpPr>
            <p:nvPr/>
          </p:nvSpPr>
          <p:spPr bwMode="auto">
            <a:xfrm>
              <a:off x="8291094" y="242253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55" name="Freeform 410">
              <a:extLst>
                <a:ext uri="{FF2B5EF4-FFF2-40B4-BE49-F238E27FC236}">
                  <a16:creationId xmlns:a16="http://schemas.microsoft.com/office/drawing/2014/main" id="{3250F965-A8A7-733A-8986-4C46057847A9}"/>
                </a:ext>
              </a:extLst>
            </p:cNvPr>
            <p:cNvSpPr>
              <a:spLocks/>
            </p:cNvSpPr>
            <p:nvPr/>
          </p:nvSpPr>
          <p:spPr bwMode="auto">
            <a:xfrm>
              <a:off x="8284063" y="240923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56" name="Freeform 411">
              <a:extLst>
                <a:ext uri="{FF2B5EF4-FFF2-40B4-BE49-F238E27FC236}">
                  <a16:creationId xmlns:a16="http://schemas.microsoft.com/office/drawing/2014/main" id="{2B062994-25A5-827B-ECE0-D8A25513C1FF}"/>
                </a:ext>
              </a:extLst>
            </p:cNvPr>
            <p:cNvSpPr>
              <a:spLocks/>
            </p:cNvSpPr>
            <p:nvPr/>
          </p:nvSpPr>
          <p:spPr bwMode="auto">
            <a:xfrm>
              <a:off x="8279375" y="240257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57" name="Freeform 412">
              <a:extLst>
                <a:ext uri="{FF2B5EF4-FFF2-40B4-BE49-F238E27FC236}">
                  <a16:creationId xmlns:a16="http://schemas.microsoft.com/office/drawing/2014/main" id="{1ECEF8BF-8CD4-3C9D-BD12-54A67FB8E1BF}"/>
                </a:ext>
              </a:extLst>
            </p:cNvPr>
            <p:cNvSpPr>
              <a:spLocks/>
            </p:cNvSpPr>
            <p:nvPr/>
          </p:nvSpPr>
          <p:spPr bwMode="auto">
            <a:xfrm>
              <a:off x="8274687" y="2385945"/>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58" name="Freeform 413">
              <a:extLst>
                <a:ext uri="{FF2B5EF4-FFF2-40B4-BE49-F238E27FC236}">
                  <a16:creationId xmlns:a16="http://schemas.microsoft.com/office/drawing/2014/main" id="{B6BCA646-4268-29AE-A8C8-913814FB0107}"/>
                </a:ext>
              </a:extLst>
            </p:cNvPr>
            <p:cNvSpPr>
              <a:spLocks/>
            </p:cNvSpPr>
            <p:nvPr/>
          </p:nvSpPr>
          <p:spPr bwMode="auto">
            <a:xfrm>
              <a:off x="8262967" y="2370977"/>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59" name="Freeform 414">
              <a:extLst>
                <a:ext uri="{FF2B5EF4-FFF2-40B4-BE49-F238E27FC236}">
                  <a16:creationId xmlns:a16="http://schemas.microsoft.com/office/drawing/2014/main" id="{A3DC7605-28F5-9961-9804-6E5F9011C416}"/>
                </a:ext>
              </a:extLst>
            </p:cNvPr>
            <p:cNvSpPr>
              <a:spLocks/>
            </p:cNvSpPr>
            <p:nvPr/>
          </p:nvSpPr>
          <p:spPr bwMode="auto">
            <a:xfrm>
              <a:off x="8246560" y="2370977"/>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60" name="Freeform 415">
              <a:extLst>
                <a:ext uri="{FF2B5EF4-FFF2-40B4-BE49-F238E27FC236}">
                  <a16:creationId xmlns:a16="http://schemas.microsoft.com/office/drawing/2014/main" id="{AE28D4C0-9086-2464-4A38-46554854CC5D}"/>
                </a:ext>
              </a:extLst>
            </p:cNvPr>
            <p:cNvSpPr>
              <a:spLocks/>
            </p:cNvSpPr>
            <p:nvPr/>
          </p:nvSpPr>
          <p:spPr bwMode="auto">
            <a:xfrm>
              <a:off x="8145770" y="2370977"/>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61" name="Freeform 416">
              <a:extLst>
                <a:ext uri="{FF2B5EF4-FFF2-40B4-BE49-F238E27FC236}">
                  <a16:creationId xmlns:a16="http://schemas.microsoft.com/office/drawing/2014/main" id="{CBA46FD4-6001-8542-A597-CFBEAC420ADC}"/>
                </a:ext>
              </a:extLst>
            </p:cNvPr>
            <p:cNvSpPr>
              <a:spLocks/>
            </p:cNvSpPr>
            <p:nvPr/>
          </p:nvSpPr>
          <p:spPr bwMode="auto">
            <a:xfrm>
              <a:off x="8089516" y="2370977"/>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62" name="Freeform 417">
              <a:extLst>
                <a:ext uri="{FF2B5EF4-FFF2-40B4-BE49-F238E27FC236}">
                  <a16:creationId xmlns:a16="http://schemas.microsoft.com/office/drawing/2014/main" id="{257FF460-EC77-D030-6DAC-6329AE9F3EB8}"/>
                </a:ext>
              </a:extLst>
            </p:cNvPr>
            <p:cNvSpPr>
              <a:spLocks/>
            </p:cNvSpPr>
            <p:nvPr/>
          </p:nvSpPr>
          <p:spPr bwMode="auto">
            <a:xfrm>
              <a:off x="8056701" y="2370977"/>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63" name="Freeform 418">
              <a:extLst>
                <a:ext uri="{FF2B5EF4-FFF2-40B4-BE49-F238E27FC236}">
                  <a16:creationId xmlns:a16="http://schemas.microsoft.com/office/drawing/2014/main" id="{554085ED-EF9A-6A8D-CEF9-B06E14B554FB}"/>
                </a:ext>
              </a:extLst>
            </p:cNvPr>
            <p:cNvSpPr>
              <a:spLocks/>
            </p:cNvSpPr>
            <p:nvPr/>
          </p:nvSpPr>
          <p:spPr bwMode="auto">
            <a:xfrm>
              <a:off x="7927785" y="2370977"/>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64" name="Freeform 419">
              <a:extLst>
                <a:ext uri="{FF2B5EF4-FFF2-40B4-BE49-F238E27FC236}">
                  <a16:creationId xmlns:a16="http://schemas.microsoft.com/office/drawing/2014/main" id="{45FE23DD-FE02-0688-EE44-3168DF702733}"/>
                </a:ext>
              </a:extLst>
            </p:cNvPr>
            <p:cNvSpPr>
              <a:spLocks/>
            </p:cNvSpPr>
            <p:nvPr/>
          </p:nvSpPr>
          <p:spPr bwMode="auto">
            <a:xfrm>
              <a:off x="7829340" y="2370977"/>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65" name="Freeform 420">
              <a:extLst>
                <a:ext uri="{FF2B5EF4-FFF2-40B4-BE49-F238E27FC236}">
                  <a16:creationId xmlns:a16="http://schemas.microsoft.com/office/drawing/2014/main" id="{6F9FBED0-82D9-4A61-6D8B-1C780FB62E5E}"/>
                </a:ext>
              </a:extLst>
            </p:cNvPr>
            <p:cNvSpPr>
              <a:spLocks/>
            </p:cNvSpPr>
            <p:nvPr/>
          </p:nvSpPr>
          <p:spPr bwMode="auto">
            <a:xfrm>
              <a:off x="7794181" y="2370977"/>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66" name="Freeform 421">
              <a:extLst>
                <a:ext uri="{FF2B5EF4-FFF2-40B4-BE49-F238E27FC236}">
                  <a16:creationId xmlns:a16="http://schemas.microsoft.com/office/drawing/2014/main" id="{67DC0132-1E87-30F1-5AC5-469A3655A4A0}"/>
                </a:ext>
              </a:extLst>
            </p:cNvPr>
            <p:cNvSpPr>
              <a:spLocks/>
            </p:cNvSpPr>
            <p:nvPr/>
          </p:nvSpPr>
          <p:spPr bwMode="auto">
            <a:xfrm>
              <a:off x="7773086" y="2370977"/>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67" name="Freeform 422">
              <a:extLst>
                <a:ext uri="{FF2B5EF4-FFF2-40B4-BE49-F238E27FC236}">
                  <a16:creationId xmlns:a16="http://schemas.microsoft.com/office/drawing/2014/main" id="{1735EC4C-9663-8FA0-7B25-7AAA785C15DC}"/>
                </a:ext>
              </a:extLst>
            </p:cNvPr>
            <p:cNvSpPr>
              <a:spLocks/>
            </p:cNvSpPr>
            <p:nvPr/>
          </p:nvSpPr>
          <p:spPr bwMode="auto">
            <a:xfrm>
              <a:off x="7761366" y="2370977"/>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68" name="Freeform 423">
              <a:extLst>
                <a:ext uri="{FF2B5EF4-FFF2-40B4-BE49-F238E27FC236}">
                  <a16:creationId xmlns:a16="http://schemas.microsoft.com/office/drawing/2014/main" id="{4D65BC50-4BDE-D1AA-D422-9EF36EA70A57}"/>
                </a:ext>
              </a:extLst>
            </p:cNvPr>
            <p:cNvSpPr>
              <a:spLocks/>
            </p:cNvSpPr>
            <p:nvPr/>
          </p:nvSpPr>
          <p:spPr bwMode="auto">
            <a:xfrm>
              <a:off x="7749647" y="236598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69" name="Freeform 424">
              <a:extLst>
                <a:ext uri="{FF2B5EF4-FFF2-40B4-BE49-F238E27FC236}">
                  <a16:creationId xmlns:a16="http://schemas.microsoft.com/office/drawing/2014/main" id="{E09A2207-EF8B-F5B7-D4AB-869955ECA105}"/>
                </a:ext>
              </a:extLst>
            </p:cNvPr>
            <p:cNvSpPr>
              <a:spLocks/>
            </p:cNvSpPr>
            <p:nvPr/>
          </p:nvSpPr>
          <p:spPr bwMode="auto">
            <a:xfrm>
              <a:off x="7744959" y="2357673"/>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70" name="Freeform 425">
              <a:extLst>
                <a:ext uri="{FF2B5EF4-FFF2-40B4-BE49-F238E27FC236}">
                  <a16:creationId xmlns:a16="http://schemas.microsoft.com/office/drawing/2014/main" id="{C90E9248-81F5-873D-BC5B-1A1DAFEA9CC7}"/>
                </a:ext>
              </a:extLst>
            </p:cNvPr>
            <p:cNvSpPr>
              <a:spLocks/>
            </p:cNvSpPr>
            <p:nvPr/>
          </p:nvSpPr>
          <p:spPr bwMode="auto">
            <a:xfrm>
              <a:off x="7744959" y="235102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71" name="Freeform 426">
              <a:extLst>
                <a:ext uri="{FF2B5EF4-FFF2-40B4-BE49-F238E27FC236}">
                  <a16:creationId xmlns:a16="http://schemas.microsoft.com/office/drawing/2014/main" id="{553ECE44-1112-CDBA-79FF-F05710964C59}"/>
                </a:ext>
              </a:extLst>
            </p:cNvPr>
            <p:cNvSpPr>
              <a:spLocks/>
            </p:cNvSpPr>
            <p:nvPr/>
          </p:nvSpPr>
          <p:spPr bwMode="auto">
            <a:xfrm>
              <a:off x="7611354" y="2334389"/>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72" name="Freeform 427">
              <a:extLst>
                <a:ext uri="{FF2B5EF4-FFF2-40B4-BE49-F238E27FC236}">
                  <a16:creationId xmlns:a16="http://schemas.microsoft.com/office/drawing/2014/main" id="{A127BAF1-874D-8D9E-10F5-14CF36C123CC}"/>
                </a:ext>
              </a:extLst>
            </p:cNvPr>
            <p:cNvSpPr>
              <a:spLocks/>
            </p:cNvSpPr>
            <p:nvPr/>
          </p:nvSpPr>
          <p:spPr bwMode="auto">
            <a:xfrm>
              <a:off x="7578539" y="2334389"/>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73" name="Freeform 428">
              <a:extLst>
                <a:ext uri="{FF2B5EF4-FFF2-40B4-BE49-F238E27FC236}">
                  <a16:creationId xmlns:a16="http://schemas.microsoft.com/office/drawing/2014/main" id="{709A17AD-879E-5C9F-57F8-68A527FC3701}"/>
                </a:ext>
              </a:extLst>
            </p:cNvPr>
            <p:cNvSpPr>
              <a:spLocks/>
            </p:cNvSpPr>
            <p:nvPr/>
          </p:nvSpPr>
          <p:spPr bwMode="auto">
            <a:xfrm>
              <a:off x="7428527" y="2334389"/>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74" name="Freeform 429">
              <a:extLst>
                <a:ext uri="{FF2B5EF4-FFF2-40B4-BE49-F238E27FC236}">
                  <a16:creationId xmlns:a16="http://schemas.microsoft.com/office/drawing/2014/main" id="{50FC619B-CFDD-C07A-C447-B14B9A2386B0}"/>
                </a:ext>
              </a:extLst>
            </p:cNvPr>
            <p:cNvSpPr>
              <a:spLocks/>
            </p:cNvSpPr>
            <p:nvPr/>
          </p:nvSpPr>
          <p:spPr bwMode="auto">
            <a:xfrm>
              <a:off x="7393369" y="2334389"/>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75" name="Freeform 430">
              <a:extLst>
                <a:ext uri="{FF2B5EF4-FFF2-40B4-BE49-F238E27FC236}">
                  <a16:creationId xmlns:a16="http://schemas.microsoft.com/office/drawing/2014/main" id="{E30B662F-DCA0-A5BB-8D89-1D41686894E2}"/>
                </a:ext>
              </a:extLst>
            </p:cNvPr>
            <p:cNvSpPr>
              <a:spLocks/>
            </p:cNvSpPr>
            <p:nvPr/>
          </p:nvSpPr>
          <p:spPr bwMode="auto">
            <a:xfrm>
              <a:off x="7311331" y="2334389"/>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76" name="Freeform 431">
              <a:extLst>
                <a:ext uri="{FF2B5EF4-FFF2-40B4-BE49-F238E27FC236}">
                  <a16:creationId xmlns:a16="http://schemas.microsoft.com/office/drawing/2014/main" id="{B75A662B-07DC-3C3B-952B-1693DB78D677}"/>
                </a:ext>
              </a:extLst>
            </p:cNvPr>
            <p:cNvSpPr>
              <a:spLocks/>
            </p:cNvSpPr>
            <p:nvPr/>
          </p:nvSpPr>
          <p:spPr bwMode="auto">
            <a:xfrm>
              <a:off x="7283204" y="2334389"/>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77" name="Freeform 432">
              <a:extLst>
                <a:ext uri="{FF2B5EF4-FFF2-40B4-BE49-F238E27FC236}">
                  <a16:creationId xmlns:a16="http://schemas.microsoft.com/office/drawing/2014/main" id="{BC17C8A0-86C6-E1D1-2828-06282FEB57AE}"/>
                </a:ext>
              </a:extLst>
            </p:cNvPr>
            <p:cNvSpPr>
              <a:spLocks/>
            </p:cNvSpPr>
            <p:nvPr/>
          </p:nvSpPr>
          <p:spPr bwMode="auto">
            <a:xfrm>
              <a:off x="7266797" y="2334389"/>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78" name="Freeform 433">
              <a:extLst>
                <a:ext uri="{FF2B5EF4-FFF2-40B4-BE49-F238E27FC236}">
                  <a16:creationId xmlns:a16="http://schemas.microsoft.com/office/drawing/2014/main" id="{A671CAA7-6A66-C039-26CF-1E259A128B4B}"/>
                </a:ext>
              </a:extLst>
            </p:cNvPr>
            <p:cNvSpPr>
              <a:spLocks/>
            </p:cNvSpPr>
            <p:nvPr/>
          </p:nvSpPr>
          <p:spPr bwMode="auto">
            <a:xfrm>
              <a:off x="7266797" y="231942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79" name="Freeform 434">
              <a:extLst>
                <a:ext uri="{FF2B5EF4-FFF2-40B4-BE49-F238E27FC236}">
                  <a16:creationId xmlns:a16="http://schemas.microsoft.com/office/drawing/2014/main" id="{714772A1-DDE3-D895-BEBA-08F8846E9A68}"/>
                </a:ext>
              </a:extLst>
            </p:cNvPr>
            <p:cNvSpPr>
              <a:spLocks/>
            </p:cNvSpPr>
            <p:nvPr/>
          </p:nvSpPr>
          <p:spPr bwMode="auto">
            <a:xfrm>
              <a:off x="7266797" y="2307779"/>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80" name="Freeform 435">
              <a:extLst>
                <a:ext uri="{FF2B5EF4-FFF2-40B4-BE49-F238E27FC236}">
                  <a16:creationId xmlns:a16="http://schemas.microsoft.com/office/drawing/2014/main" id="{4071DE69-D2A8-176D-F026-5EFB8F0FE420}"/>
                </a:ext>
              </a:extLst>
            </p:cNvPr>
            <p:cNvSpPr>
              <a:spLocks/>
            </p:cNvSpPr>
            <p:nvPr/>
          </p:nvSpPr>
          <p:spPr bwMode="auto">
            <a:xfrm>
              <a:off x="7266797" y="229114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81" name="Freeform 436">
              <a:extLst>
                <a:ext uri="{FF2B5EF4-FFF2-40B4-BE49-F238E27FC236}">
                  <a16:creationId xmlns:a16="http://schemas.microsoft.com/office/drawing/2014/main" id="{D6226828-30B5-F805-E680-640B896598BB}"/>
                </a:ext>
              </a:extLst>
            </p:cNvPr>
            <p:cNvSpPr>
              <a:spLocks/>
            </p:cNvSpPr>
            <p:nvPr/>
          </p:nvSpPr>
          <p:spPr bwMode="auto">
            <a:xfrm>
              <a:off x="7255076" y="227618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82" name="Freeform 437">
              <a:extLst>
                <a:ext uri="{FF2B5EF4-FFF2-40B4-BE49-F238E27FC236}">
                  <a16:creationId xmlns:a16="http://schemas.microsoft.com/office/drawing/2014/main" id="{747CEF56-EDFB-A9D3-F57D-8F01FECE43EB}"/>
                </a:ext>
              </a:extLst>
            </p:cNvPr>
            <p:cNvSpPr>
              <a:spLocks/>
            </p:cNvSpPr>
            <p:nvPr/>
          </p:nvSpPr>
          <p:spPr bwMode="auto">
            <a:xfrm>
              <a:off x="7250389" y="2262877"/>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83" name="Freeform 438">
              <a:extLst>
                <a:ext uri="{FF2B5EF4-FFF2-40B4-BE49-F238E27FC236}">
                  <a16:creationId xmlns:a16="http://schemas.microsoft.com/office/drawing/2014/main" id="{39BCB9DD-59D6-9DCA-0DFE-5F8C05171A6F}"/>
                </a:ext>
              </a:extLst>
            </p:cNvPr>
            <p:cNvSpPr>
              <a:spLocks/>
            </p:cNvSpPr>
            <p:nvPr/>
          </p:nvSpPr>
          <p:spPr bwMode="auto">
            <a:xfrm>
              <a:off x="7243358" y="2247907"/>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84" name="Freeform 439">
              <a:extLst>
                <a:ext uri="{FF2B5EF4-FFF2-40B4-BE49-F238E27FC236}">
                  <a16:creationId xmlns:a16="http://schemas.microsoft.com/office/drawing/2014/main" id="{4A82A1A6-9E46-B853-089C-5932CD6DBA2C}"/>
                </a:ext>
              </a:extLst>
            </p:cNvPr>
            <p:cNvSpPr>
              <a:spLocks/>
            </p:cNvSpPr>
            <p:nvPr/>
          </p:nvSpPr>
          <p:spPr bwMode="auto">
            <a:xfrm>
              <a:off x="7233982" y="222795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85" name="Freeform 440">
              <a:extLst>
                <a:ext uri="{FF2B5EF4-FFF2-40B4-BE49-F238E27FC236}">
                  <a16:creationId xmlns:a16="http://schemas.microsoft.com/office/drawing/2014/main" id="{8CE06AED-35A9-5B79-1858-A707F0276B9B}"/>
                </a:ext>
              </a:extLst>
            </p:cNvPr>
            <p:cNvSpPr>
              <a:spLocks/>
            </p:cNvSpPr>
            <p:nvPr/>
          </p:nvSpPr>
          <p:spPr bwMode="auto">
            <a:xfrm>
              <a:off x="7116785" y="222795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86" name="Freeform 441">
              <a:extLst>
                <a:ext uri="{FF2B5EF4-FFF2-40B4-BE49-F238E27FC236}">
                  <a16:creationId xmlns:a16="http://schemas.microsoft.com/office/drawing/2014/main" id="{96902C72-6A5B-D8DF-0B10-98629E83FC99}"/>
                </a:ext>
              </a:extLst>
            </p:cNvPr>
            <p:cNvSpPr>
              <a:spLocks/>
            </p:cNvSpPr>
            <p:nvPr/>
          </p:nvSpPr>
          <p:spPr bwMode="auto">
            <a:xfrm>
              <a:off x="6793323" y="2212983"/>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87" name="Freeform 442">
              <a:extLst>
                <a:ext uri="{FF2B5EF4-FFF2-40B4-BE49-F238E27FC236}">
                  <a16:creationId xmlns:a16="http://schemas.microsoft.com/office/drawing/2014/main" id="{08F5FBD6-2A60-59B4-73A8-477B9102EDDE}"/>
                </a:ext>
              </a:extLst>
            </p:cNvPr>
            <p:cNvSpPr>
              <a:spLocks/>
            </p:cNvSpPr>
            <p:nvPr/>
          </p:nvSpPr>
          <p:spPr bwMode="auto">
            <a:xfrm>
              <a:off x="6765196" y="2212983"/>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88" name="Freeform 443">
              <a:extLst>
                <a:ext uri="{FF2B5EF4-FFF2-40B4-BE49-F238E27FC236}">
                  <a16:creationId xmlns:a16="http://schemas.microsoft.com/office/drawing/2014/main" id="{5CDB6D6D-5F3C-C563-A3A8-B36D04F9CA05}"/>
                </a:ext>
              </a:extLst>
            </p:cNvPr>
            <p:cNvSpPr>
              <a:spLocks/>
            </p:cNvSpPr>
            <p:nvPr/>
          </p:nvSpPr>
          <p:spPr bwMode="auto">
            <a:xfrm>
              <a:off x="6744100" y="219967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89" name="Freeform 444">
              <a:extLst>
                <a:ext uri="{FF2B5EF4-FFF2-40B4-BE49-F238E27FC236}">
                  <a16:creationId xmlns:a16="http://schemas.microsoft.com/office/drawing/2014/main" id="{28B2ED4E-7953-5981-A0FF-17735FBD746E}"/>
                </a:ext>
              </a:extLst>
            </p:cNvPr>
            <p:cNvSpPr>
              <a:spLocks/>
            </p:cNvSpPr>
            <p:nvPr/>
          </p:nvSpPr>
          <p:spPr bwMode="auto">
            <a:xfrm>
              <a:off x="6744100" y="217306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90" name="Freeform 445">
              <a:extLst>
                <a:ext uri="{FF2B5EF4-FFF2-40B4-BE49-F238E27FC236}">
                  <a16:creationId xmlns:a16="http://schemas.microsoft.com/office/drawing/2014/main" id="{E02CCB1F-2D22-110C-72D8-97B2D9A9D4EF}"/>
                </a:ext>
              </a:extLst>
            </p:cNvPr>
            <p:cNvSpPr>
              <a:spLocks/>
            </p:cNvSpPr>
            <p:nvPr/>
          </p:nvSpPr>
          <p:spPr bwMode="auto">
            <a:xfrm>
              <a:off x="6737068" y="2164752"/>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91" name="Freeform 446">
              <a:extLst>
                <a:ext uri="{FF2B5EF4-FFF2-40B4-BE49-F238E27FC236}">
                  <a16:creationId xmlns:a16="http://schemas.microsoft.com/office/drawing/2014/main" id="{8DF23B90-1430-B4ED-5D91-299E6D5D828D}"/>
                </a:ext>
              </a:extLst>
            </p:cNvPr>
            <p:cNvSpPr>
              <a:spLocks/>
            </p:cNvSpPr>
            <p:nvPr/>
          </p:nvSpPr>
          <p:spPr bwMode="auto">
            <a:xfrm>
              <a:off x="6676126" y="215311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6" name="Freeform 447">
              <a:extLst>
                <a:ext uri="{FF2B5EF4-FFF2-40B4-BE49-F238E27FC236}">
                  <a16:creationId xmlns:a16="http://schemas.microsoft.com/office/drawing/2014/main" id="{015CE0EC-37B2-2979-F282-F487625D4A27}"/>
                </a:ext>
              </a:extLst>
            </p:cNvPr>
            <p:cNvSpPr>
              <a:spLocks/>
            </p:cNvSpPr>
            <p:nvPr/>
          </p:nvSpPr>
          <p:spPr bwMode="auto">
            <a:xfrm>
              <a:off x="6565961" y="215311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7" name="Freeform 448">
              <a:extLst>
                <a:ext uri="{FF2B5EF4-FFF2-40B4-BE49-F238E27FC236}">
                  <a16:creationId xmlns:a16="http://schemas.microsoft.com/office/drawing/2014/main" id="{3E4856E2-8D41-6A00-2926-19493790918C}"/>
                </a:ext>
              </a:extLst>
            </p:cNvPr>
            <p:cNvSpPr>
              <a:spLocks/>
            </p:cNvSpPr>
            <p:nvPr/>
          </p:nvSpPr>
          <p:spPr bwMode="auto">
            <a:xfrm>
              <a:off x="6530803" y="215311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8" name="Freeform 449">
              <a:extLst>
                <a:ext uri="{FF2B5EF4-FFF2-40B4-BE49-F238E27FC236}">
                  <a16:creationId xmlns:a16="http://schemas.microsoft.com/office/drawing/2014/main" id="{058B9BAC-D03D-23E3-3665-0D0CA756D8E0}"/>
                </a:ext>
              </a:extLst>
            </p:cNvPr>
            <p:cNvSpPr>
              <a:spLocks/>
            </p:cNvSpPr>
            <p:nvPr/>
          </p:nvSpPr>
          <p:spPr bwMode="auto">
            <a:xfrm>
              <a:off x="6226092" y="215311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9" name="Freeform 450">
              <a:extLst>
                <a:ext uri="{FF2B5EF4-FFF2-40B4-BE49-F238E27FC236}">
                  <a16:creationId xmlns:a16="http://schemas.microsoft.com/office/drawing/2014/main" id="{AF3D0F7A-545D-D3EB-5159-0BFE16E4A40D}"/>
                </a:ext>
              </a:extLst>
            </p:cNvPr>
            <p:cNvSpPr>
              <a:spLocks/>
            </p:cNvSpPr>
            <p:nvPr/>
          </p:nvSpPr>
          <p:spPr bwMode="auto">
            <a:xfrm>
              <a:off x="6226092" y="211319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2" name="Freeform 451">
              <a:extLst>
                <a:ext uri="{FF2B5EF4-FFF2-40B4-BE49-F238E27FC236}">
                  <a16:creationId xmlns:a16="http://schemas.microsoft.com/office/drawing/2014/main" id="{F7754BA1-16C4-D824-BD32-137590F7BC28}"/>
                </a:ext>
              </a:extLst>
            </p:cNvPr>
            <p:cNvSpPr>
              <a:spLocks/>
            </p:cNvSpPr>
            <p:nvPr/>
          </p:nvSpPr>
          <p:spPr bwMode="auto">
            <a:xfrm>
              <a:off x="6214371" y="210155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3" name="Freeform 452">
              <a:extLst>
                <a:ext uri="{FF2B5EF4-FFF2-40B4-BE49-F238E27FC236}">
                  <a16:creationId xmlns:a16="http://schemas.microsoft.com/office/drawing/2014/main" id="{392599A2-7577-8590-7192-556FDBB6110B}"/>
                </a:ext>
              </a:extLst>
            </p:cNvPr>
            <p:cNvSpPr>
              <a:spLocks/>
            </p:cNvSpPr>
            <p:nvPr/>
          </p:nvSpPr>
          <p:spPr bwMode="auto">
            <a:xfrm>
              <a:off x="6197964" y="2089913"/>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6" name="Freeform 453">
              <a:extLst>
                <a:ext uri="{FF2B5EF4-FFF2-40B4-BE49-F238E27FC236}">
                  <a16:creationId xmlns:a16="http://schemas.microsoft.com/office/drawing/2014/main" id="{699A28C7-8ABC-AE24-ECC3-A7BD4C541AFE}"/>
                </a:ext>
              </a:extLst>
            </p:cNvPr>
            <p:cNvSpPr>
              <a:spLocks/>
            </p:cNvSpPr>
            <p:nvPr/>
          </p:nvSpPr>
          <p:spPr bwMode="auto">
            <a:xfrm>
              <a:off x="6120614" y="205332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7" name="Freeform 454">
              <a:extLst>
                <a:ext uri="{FF2B5EF4-FFF2-40B4-BE49-F238E27FC236}">
                  <a16:creationId xmlns:a16="http://schemas.microsoft.com/office/drawing/2014/main" id="{1584EBCA-D78D-8E88-7ED6-0F93DC608AEB}"/>
                </a:ext>
              </a:extLst>
            </p:cNvPr>
            <p:cNvSpPr>
              <a:spLocks/>
            </p:cNvSpPr>
            <p:nvPr/>
          </p:nvSpPr>
          <p:spPr bwMode="auto">
            <a:xfrm>
              <a:off x="6008105" y="205332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80" name="Freeform 455">
              <a:extLst>
                <a:ext uri="{FF2B5EF4-FFF2-40B4-BE49-F238E27FC236}">
                  <a16:creationId xmlns:a16="http://schemas.microsoft.com/office/drawing/2014/main" id="{C94436FC-37BD-EF04-A65A-EE72C45F0C1C}"/>
                </a:ext>
              </a:extLst>
            </p:cNvPr>
            <p:cNvSpPr>
              <a:spLocks/>
            </p:cNvSpPr>
            <p:nvPr/>
          </p:nvSpPr>
          <p:spPr bwMode="auto">
            <a:xfrm>
              <a:off x="5773712" y="205332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81" name="Freeform 456">
              <a:extLst>
                <a:ext uri="{FF2B5EF4-FFF2-40B4-BE49-F238E27FC236}">
                  <a16:creationId xmlns:a16="http://schemas.microsoft.com/office/drawing/2014/main" id="{94482156-9DF8-98C5-38BA-871EB01B008A}"/>
                </a:ext>
              </a:extLst>
            </p:cNvPr>
            <p:cNvSpPr>
              <a:spLocks/>
            </p:cNvSpPr>
            <p:nvPr/>
          </p:nvSpPr>
          <p:spPr bwMode="auto">
            <a:xfrm>
              <a:off x="5752617" y="205332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84" name="Freeform 457">
              <a:extLst>
                <a:ext uri="{FF2B5EF4-FFF2-40B4-BE49-F238E27FC236}">
                  <a16:creationId xmlns:a16="http://schemas.microsoft.com/office/drawing/2014/main" id="{A5B11051-0137-40AB-C1D0-380BC18B1F9E}"/>
                </a:ext>
              </a:extLst>
            </p:cNvPr>
            <p:cNvSpPr>
              <a:spLocks/>
            </p:cNvSpPr>
            <p:nvPr/>
          </p:nvSpPr>
          <p:spPr bwMode="auto">
            <a:xfrm>
              <a:off x="5736209" y="205332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85" name="Freeform 458">
              <a:extLst>
                <a:ext uri="{FF2B5EF4-FFF2-40B4-BE49-F238E27FC236}">
                  <a16:creationId xmlns:a16="http://schemas.microsoft.com/office/drawing/2014/main" id="{6EF89C6E-19DE-6232-9023-1982676A2EA1}"/>
                </a:ext>
              </a:extLst>
            </p:cNvPr>
            <p:cNvSpPr>
              <a:spLocks/>
            </p:cNvSpPr>
            <p:nvPr/>
          </p:nvSpPr>
          <p:spPr bwMode="auto">
            <a:xfrm>
              <a:off x="5719802" y="2046672"/>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86" name="Freeform 459">
              <a:extLst>
                <a:ext uri="{FF2B5EF4-FFF2-40B4-BE49-F238E27FC236}">
                  <a16:creationId xmlns:a16="http://schemas.microsoft.com/office/drawing/2014/main" id="{EA5D36FA-206E-1A51-D4D1-53AC208763FF}"/>
                </a:ext>
              </a:extLst>
            </p:cNvPr>
            <p:cNvSpPr>
              <a:spLocks/>
            </p:cNvSpPr>
            <p:nvPr/>
          </p:nvSpPr>
          <p:spPr bwMode="auto">
            <a:xfrm>
              <a:off x="5708082" y="2001769"/>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87" name="Freeform 460">
              <a:extLst>
                <a:ext uri="{FF2B5EF4-FFF2-40B4-BE49-F238E27FC236}">
                  <a16:creationId xmlns:a16="http://schemas.microsoft.com/office/drawing/2014/main" id="{7DFFD5B5-E416-3E2E-3061-B9CE20CBA8B2}"/>
                </a:ext>
              </a:extLst>
            </p:cNvPr>
            <p:cNvSpPr>
              <a:spLocks/>
            </p:cNvSpPr>
            <p:nvPr/>
          </p:nvSpPr>
          <p:spPr bwMode="auto">
            <a:xfrm>
              <a:off x="5696363" y="198680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91" name="Freeform 461">
              <a:extLst>
                <a:ext uri="{FF2B5EF4-FFF2-40B4-BE49-F238E27FC236}">
                  <a16:creationId xmlns:a16="http://schemas.microsoft.com/office/drawing/2014/main" id="{A434D308-FD89-280A-F1D0-EFF1FF6AC3EE}"/>
                </a:ext>
              </a:extLst>
            </p:cNvPr>
            <p:cNvSpPr>
              <a:spLocks/>
            </p:cNvSpPr>
            <p:nvPr/>
          </p:nvSpPr>
          <p:spPr bwMode="auto">
            <a:xfrm>
              <a:off x="5424467" y="197017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92" name="Freeform 462">
              <a:extLst>
                <a:ext uri="{FF2B5EF4-FFF2-40B4-BE49-F238E27FC236}">
                  <a16:creationId xmlns:a16="http://schemas.microsoft.com/office/drawing/2014/main" id="{B5EB1059-E5D8-A5A2-EABA-815882B8F91E}"/>
                </a:ext>
              </a:extLst>
            </p:cNvPr>
            <p:cNvSpPr>
              <a:spLocks/>
            </p:cNvSpPr>
            <p:nvPr/>
          </p:nvSpPr>
          <p:spPr bwMode="auto">
            <a:xfrm>
              <a:off x="5267423" y="195520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98" name="Freeform 463">
              <a:extLst>
                <a:ext uri="{FF2B5EF4-FFF2-40B4-BE49-F238E27FC236}">
                  <a16:creationId xmlns:a16="http://schemas.microsoft.com/office/drawing/2014/main" id="{E6519889-450C-BFC8-FD89-715CA1D06276}"/>
                </a:ext>
              </a:extLst>
            </p:cNvPr>
            <p:cNvSpPr>
              <a:spLocks/>
            </p:cNvSpPr>
            <p:nvPr/>
          </p:nvSpPr>
          <p:spPr bwMode="auto">
            <a:xfrm>
              <a:off x="5218201" y="194688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99" name="Freeform 464">
              <a:extLst>
                <a:ext uri="{FF2B5EF4-FFF2-40B4-BE49-F238E27FC236}">
                  <a16:creationId xmlns:a16="http://schemas.microsoft.com/office/drawing/2014/main" id="{3257E6DC-53A9-708B-F2C2-F1AFB2D67042}"/>
                </a:ext>
              </a:extLst>
            </p:cNvPr>
            <p:cNvSpPr>
              <a:spLocks/>
            </p:cNvSpPr>
            <p:nvPr/>
          </p:nvSpPr>
          <p:spPr bwMode="auto">
            <a:xfrm>
              <a:off x="5194762" y="193857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00" name="Freeform 465">
              <a:extLst>
                <a:ext uri="{FF2B5EF4-FFF2-40B4-BE49-F238E27FC236}">
                  <a16:creationId xmlns:a16="http://schemas.microsoft.com/office/drawing/2014/main" id="{59AF8E2A-BFFC-6ABA-6FDF-840189D4587C}"/>
                </a:ext>
              </a:extLst>
            </p:cNvPr>
            <p:cNvSpPr>
              <a:spLocks/>
            </p:cNvSpPr>
            <p:nvPr/>
          </p:nvSpPr>
          <p:spPr bwMode="auto">
            <a:xfrm>
              <a:off x="5178354" y="1926929"/>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01" name="Freeform 466">
              <a:extLst>
                <a:ext uri="{FF2B5EF4-FFF2-40B4-BE49-F238E27FC236}">
                  <a16:creationId xmlns:a16="http://schemas.microsoft.com/office/drawing/2014/main" id="{DF40700B-9B3B-5B16-63E8-6683D4B31B9F}"/>
                </a:ext>
              </a:extLst>
            </p:cNvPr>
            <p:cNvSpPr>
              <a:spLocks/>
            </p:cNvSpPr>
            <p:nvPr/>
          </p:nvSpPr>
          <p:spPr bwMode="auto">
            <a:xfrm>
              <a:off x="5190074" y="191196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02" name="Freeform 467">
              <a:extLst>
                <a:ext uri="{FF2B5EF4-FFF2-40B4-BE49-F238E27FC236}">
                  <a16:creationId xmlns:a16="http://schemas.microsoft.com/office/drawing/2014/main" id="{A853C340-2C18-CA62-BBCD-35DEBAE65497}"/>
                </a:ext>
              </a:extLst>
            </p:cNvPr>
            <p:cNvSpPr>
              <a:spLocks/>
            </p:cNvSpPr>
            <p:nvPr/>
          </p:nvSpPr>
          <p:spPr bwMode="auto">
            <a:xfrm>
              <a:off x="4955681" y="1903645"/>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03" name="Freeform 468">
              <a:extLst>
                <a:ext uri="{FF2B5EF4-FFF2-40B4-BE49-F238E27FC236}">
                  <a16:creationId xmlns:a16="http://schemas.microsoft.com/office/drawing/2014/main" id="{EF09BDAA-680B-398F-9C27-59F49CF6C6FE}"/>
                </a:ext>
              </a:extLst>
            </p:cNvPr>
            <p:cNvSpPr>
              <a:spLocks/>
            </p:cNvSpPr>
            <p:nvPr/>
          </p:nvSpPr>
          <p:spPr bwMode="auto">
            <a:xfrm>
              <a:off x="4890051" y="1903645"/>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04" name="Freeform 469">
              <a:extLst>
                <a:ext uri="{FF2B5EF4-FFF2-40B4-BE49-F238E27FC236}">
                  <a16:creationId xmlns:a16="http://schemas.microsoft.com/office/drawing/2014/main" id="{762C1E7E-CEC5-80E8-3CCA-425CFA33297E}"/>
                </a:ext>
              </a:extLst>
            </p:cNvPr>
            <p:cNvSpPr>
              <a:spLocks/>
            </p:cNvSpPr>
            <p:nvPr/>
          </p:nvSpPr>
          <p:spPr bwMode="auto">
            <a:xfrm>
              <a:off x="4707224" y="188368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05" name="Freeform 470">
              <a:extLst>
                <a:ext uri="{FF2B5EF4-FFF2-40B4-BE49-F238E27FC236}">
                  <a16:creationId xmlns:a16="http://schemas.microsoft.com/office/drawing/2014/main" id="{3ECF45E9-C7D3-F6E8-284A-CA323930A595}"/>
                </a:ext>
              </a:extLst>
            </p:cNvPr>
            <p:cNvSpPr>
              <a:spLocks/>
            </p:cNvSpPr>
            <p:nvPr/>
          </p:nvSpPr>
          <p:spPr bwMode="auto">
            <a:xfrm>
              <a:off x="4688473" y="187204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06" name="Freeform 471">
              <a:extLst>
                <a:ext uri="{FF2B5EF4-FFF2-40B4-BE49-F238E27FC236}">
                  <a16:creationId xmlns:a16="http://schemas.microsoft.com/office/drawing/2014/main" id="{17A48621-433F-81E5-DD07-0DA11DFF4E28}"/>
                </a:ext>
              </a:extLst>
            </p:cNvPr>
            <p:cNvSpPr>
              <a:spLocks/>
            </p:cNvSpPr>
            <p:nvPr/>
          </p:nvSpPr>
          <p:spPr bwMode="auto">
            <a:xfrm>
              <a:off x="4672065" y="1857079"/>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07" name="Freeform 472">
              <a:extLst>
                <a:ext uri="{FF2B5EF4-FFF2-40B4-BE49-F238E27FC236}">
                  <a16:creationId xmlns:a16="http://schemas.microsoft.com/office/drawing/2014/main" id="{ADBF1446-47BB-F310-CAF6-08C7A3CAD31C}"/>
                </a:ext>
              </a:extLst>
            </p:cNvPr>
            <p:cNvSpPr>
              <a:spLocks/>
            </p:cNvSpPr>
            <p:nvPr/>
          </p:nvSpPr>
          <p:spPr bwMode="auto">
            <a:xfrm>
              <a:off x="4510334" y="1797207"/>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08" name="Freeform 473">
              <a:extLst>
                <a:ext uri="{FF2B5EF4-FFF2-40B4-BE49-F238E27FC236}">
                  <a16:creationId xmlns:a16="http://schemas.microsoft.com/office/drawing/2014/main" id="{604B2306-3983-4A24-9DBB-BDF888CC697E}"/>
                </a:ext>
              </a:extLst>
            </p:cNvPr>
            <p:cNvSpPr>
              <a:spLocks/>
            </p:cNvSpPr>
            <p:nvPr/>
          </p:nvSpPr>
          <p:spPr bwMode="auto">
            <a:xfrm>
              <a:off x="4217342" y="1765607"/>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09" name="Freeform 474">
              <a:extLst>
                <a:ext uri="{FF2B5EF4-FFF2-40B4-BE49-F238E27FC236}">
                  <a16:creationId xmlns:a16="http://schemas.microsoft.com/office/drawing/2014/main" id="{C76E4FE3-925E-1C6B-256F-D129179FDE01}"/>
                </a:ext>
              </a:extLst>
            </p:cNvPr>
            <p:cNvSpPr>
              <a:spLocks/>
            </p:cNvSpPr>
            <p:nvPr/>
          </p:nvSpPr>
          <p:spPr bwMode="auto">
            <a:xfrm>
              <a:off x="4198591" y="175396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10" name="Freeform 475">
              <a:extLst>
                <a:ext uri="{FF2B5EF4-FFF2-40B4-BE49-F238E27FC236}">
                  <a16:creationId xmlns:a16="http://schemas.microsoft.com/office/drawing/2014/main" id="{662B92AD-0340-56A4-FDE7-49FA122B4674}"/>
                </a:ext>
              </a:extLst>
            </p:cNvPr>
            <p:cNvSpPr>
              <a:spLocks/>
            </p:cNvSpPr>
            <p:nvPr/>
          </p:nvSpPr>
          <p:spPr bwMode="auto">
            <a:xfrm>
              <a:off x="4189215" y="1734009"/>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11" name="Freeform 476">
              <a:extLst>
                <a:ext uri="{FF2B5EF4-FFF2-40B4-BE49-F238E27FC236}">
                  <a16:creationId xmlns:a16="http://schemas.microsoft.com/office/drawing/2014/main" id="{96B8D393-3C66-04A8-7BAB-3E9C01F12835}"/>
                </a:ext>
              </a:extLst>
            </p:cNvPr>
            <p:cNvSpPr>
              <a:spLocks/>
            </p:cNvSpPr>
            <p:nvPr/>
          </p:nvSpPr>
          <p:spPr bwMode="auto">
            <a:xfrm>
              <a:off x="4177496" y="171737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12" name="Freeform 477">
              <a:extLst>
                <a:ext uri="{FF2B5EF4-FFF2-40B4-BE49-F238E27FC236}">
                  <a16:creationId xmlns:a16="http://schemas.microsoft.com/office/drawing/2014/main" id="{9D6B7357-9EBF-293D-7E42-C6D8B2AB06F4}"/>
                </a:ext>
              </a:extLst>
            </p:cNvPr>
            <p:cNvSpPr>
              <a:spLocks/>
            </p:cNvSpPr>
            <p:nvPr/>
          </p:nvSpPr>
          <p:spPr bwMode="auto">
            <a:xfrm>
              <a:off x="4177496" y="169409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13" name="Freeform 478">
              <a:extLst>
                <a:ext uri="{FF2B5EF4-FFF2-40B4-BE49-F238E27FC236}">
                  <a16:creationId xmlns:a16="http://schemas.microsoft.com/office/drawing/2014/main" id="{DF0426C5-9F00-8E96-901E-F5E0AEDE93F6}"/>
                </a:ext>
              </a:extLst>
            </p:cNvPr>
            <p:cNvSpPr>
              <a:spLocks/>
            </p:cNvSpPr>
            <p:nvPr/>
          </p:nvSpPr>
          <p:spPr bwMode="auto">
            <a:xfrm>
              <a:off x="4161088" y="1674137"/>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14" name="Freeform 479">
              <a:extLst>
                <a:ext uri="{FF2B5EF4-FFF2-40B4-BE49-F238E27FC236}">
                  <a16:creationId xmlns:a16="http://schemas.microsoft.com/office/drawing/2014/main" id="{FF8154D2-9B7A-D859-9F07-A9F565497C9D}"/>
                </a:ext>
              </a:extLst>
            </p:cNvPr>
            <p:cNvSpPr>
              <a:spLocks/>
            </p:cNvSpPr>
            <p:nvPr/>
          </p:nvSpPr>
          <p:spPr bwMode="auto">
            <a:xfrm>
              <a:off x="4144681" y="1659169"/>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15" name="Freeform 480">
              <a:extLst>
                <a:ext uri="{FF2B5EF4-FFF2-40B4-BE49-F238E27FC236}">
                  <a16:creationId xmlns:a16="http://schemas.microsoft.com/office/drawing/2014/main" id="{20D555B2-A952-EDC0-E372-C02A70193271}"/>
                </a:ext>
              </a:extLst>
            </p:cNvPr>
            <p:cNvSpPr>
              <a:spLocks/>
            </p:cNvSpPr>
            <p:nvPr/>
          </p:nvSpPr>
          <p:spPr bwMode="auto">
            <a:xfrm>
              <a:off x="3682926" y="162258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16" name="Freeform 481">
              <a:extLst>
                <a:ext uri="{FF2B5EF4-FFF2-40B4-BE49-F238E27FC236}">
                  <a16:creationId xmlns:a16="http://schemas.microsoft.com/office/drawing/2014/main" id="{733B057E-B6B6-D714-23E3-39347E651E87}"/>
                </a:ext>
              </a:extLst>
            </p:cNvPr>
            <p:cNvSpPr>
              <a:spLocks/>
            </p:cNvSpPr>
            <p:nvPr/>
          </p:nvSpPr>
          <p:spPr bwMode="auto">
            <a:xfrm>
              <a:off x="3666518" y="1614265"/>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17" name="Freeform 482">
              <a:extLst>
                <a:ext uri="{FF2B5EF4-FFF2-40B4-BE49-F238E27FC236}">
                  <a16:creationId xmlns:a16="http://schemas.microsoft.com/office/drawing/2014/main" id="{30011FDC-FF52-186C-4AEA-539DCD53990B}"/>
                </a:ext>
              </a:extLst>
            </p:cNvPr>
            <p:cNvSpPr>
              <a:spLocks/>
            </p:cNvSpPr>
            <p:nvPr/>
          </p:nvSpPr>
          <p:spPr bwMode="auto">
            <a:xfrm>
              <a:off x="3647766" y="160262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18" name="Freeform 483">
              <a:extLst>
                <a:ext uri="{FF2B5EF4-FFF2-40B4-BE49-F238E27FC236}">
                  <a16:creationId xmlns:a16="http://schemas.microsoft.com/office/drawing/2014/main" id="{CF44AE45-8766-04C3-FA84-3A7A7AF9FBB0}"/>
                </a:ext>
              </a:extLst>
            </p:cNvPr>
            <p:cNvSpPr>
              <a:spLocks/>
            </p:cNvSpPr>
            <p:nvPr/>
          </p:nvSpPr>
          <p:spPr bwMode="auto">
            <a:xfrm>
              <a:off x="3554009" y="155605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19" name="Freeform 484">
              <a:extLst>
                <a:ext uri="{FF2B5EF4-FFF2-40B4-BE49-F238E27FC236}">
                  <a16:creationId xmlns:a16="http://schemas.microsoft.com/office/drawing/2014/main" id="{76077DA6-E057-146D-B4F3-D38606F8EB82}"/>
                </a:ext>
              </a:extLst>
            </p:cNvPr>
            <p:cNvSpPr>
              <a:spLocks/>
            </p:cNvSpPr>
            <p:nvPr/>
          </p:nvSpPr>
          <p:spPr bwMode="auto">
            <a:xfrm>
              <a:off x="3132101" y="149285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20" name="Freeform 485">
              <a:extLst>
                <a:ext uri="{FF2B5EF4-FFF2-40B4-BE49-F238E27FC236}">
                  <a16:creationId xmlns:a16="http://schemas.microsoft.com/office/drawing/2014/main" id="{A746B57F-15D7-1507-12D5-A303F1798E4C}"/>
                </a:ext>
              </a:extLst>
            </p:cNvPr>
            <p:cNvSpPr>
              <a:spLocks/>
            </p:cNvSpPr>
            <p:nvPr/>
          </p:nvSpPr>
          <p:spPr bwMode="auto">
            <a:xfrm>
              <a:off x="2675035" y="146458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21" name="Freeform 486">
              <a:extLst>
                <a:ext uri="{FF2B5EF4-FFF2-40B4-BE49-F238E27FC236}">
                  <a16:creationId xmlns:a16="http://schemas.microsoft.com/office/drawing/2014/main" id="{19E62C04-917B-4FCC-6E03-00E7D88572CB}"/>
                </a:ext>
              </a:extLst>
            </p:cNvPr>
            <p:cNvSpPr>
              <a:spLocks/>
            </p:cNvSpPr>
            <p:nvPr/>
          </p:nvSpPr>
          <p:spPr bwMode="auto">
            <a:xfrm>
              <a:off x="2625812" y="146126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22" name="Freeform 487">
              <a:extLst>
                <a:ext uri="{FF2B5EF4-FFF2-40B4-BE49-F238E27FC236}">
                  <a16:creationId xmlns:a16="http://schemas.microsoft.com/office/drawing/2014/main" id="{27B3E713-DEEE-B77C-2A65-9735A5ED985B}"/>
                </a:ext>
              </a:extLst>
            </p:cNvPr>
            <p:cNvSpPr>
              <a:spLocks/>
            </p:cNvSpPr>
            <p:nvPr/>
          </p:nvSpPr>
          <p:spPr bwMode="auto">
            <a:xfrm>
              <a:off x="2124211" y="146126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23" name="Freeform 488">
              <a:extLst>
                <a:ext uri="{FF2B5EF4-FFF2-40B4-BE49-F238E27FC236}">
                  <a16:creationId xmlns:a16="http://schemas.microsoft.com/office/drawing/2014/main" id="{7095993F-C246-C8CE-337F-8A84BDC297A0}"/>
                </a:ext>
              </a:extLst>
            </p:cNvPr>
            <p:cNvSpPr>
              <a:spLocks/>
            </p:cNvSpPr>
            <p:nvPr/>
          </p:nvSpPr>
          <p:spPr bwMode="auto">
            <a:xfrm>
              <a:off x="9831057" y="265536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24" name="Freeform 489">
              <a:extLst>
                <a:ext uri="{FF2B5EF4-FFF2-40B4-BE49-F238E27FC236}">
                  <a16:creationId xmlns:a16="http://schemas.microsoft.com/office/drawing/2014/main" id="{21B997FF-7425-3C0E-2D92-7090C00F4F2F}"/>
                </a:ext>
              </a:extLst>
            </p:cNvPr>
            <p:cNvSpPr>
              <a:spLocks/>
            </p:cNvSpPr>
            <p:nvPr/>
          </p:nvSpPr>
          <p:spPr bwMode="auto">
            <a:xfrm>
              <a:off x="9805273" y="265536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25" name="Freeform 490">
              <a:extLst>
                <a:ext uri="{FF2B5EF4-FFF2-40B4-BE49-F238E27FC236}">
                  <a16:creationId xmlns:a16="http://schemas.microsoft.com/office/drawing/2014/main" id="{B561F8FC-0563-5BD8-A002-A82A7DE84A2F}"/>
                </a:ext>
              </a:extLst>
            </p:cNvPr>
            <p:cNvSpPr>
              <a:spLocks/>
            </p:cNvSpPr>
            <p:nvPr/>
          </p:nvSpPr>
          <p:spPr bwMode="auto">
            <a:xfrm>
              <a:off x="9793554" y="265536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26" name="Freeform 491">
              <a:extLst>
                <a:ext uri="{FF2B5EF4-FFF2-40B4-BE49-F238E27FC236}">
                  <a16:creationId xmlns:a16="http://schemas.microsoft.com/office/drawing/2014/main" id="{849ADD96-544F-56B0-C679-1E9D5DF1B69B}"/>
                </a:ext>
              </a:extLst>
            </p:cNvPr>
            <p:cNvSpPr>
              <a:spLocks/>
            </p:cNvSpPr>
            <p:nvPr/>
          </p:nvSpPr>
          <p:spPr bwMode="auto">
            <a:xfrm>
              <a:off x="2152338" y="1502157"/>
              <a:ext cx="8925689" cy="1500119"/>
            </a:xfrm>
            <a:custGeom>
              <a:avLst/>
              <a:gdLst>
                <a:gd name="T0" fmla="*/ 289 w 3808"/>
                <a:gd name="T1" fmla="*/ 0 h 902"/>
                <a:gd name="T2" fmla="*/ 439 w 3808"/>
                <a:gd name="T3" fmla="*/ 15 h 902"/>
                <a:gd name="T4" fmla="*/ 529 w 3808"/>
                <a:gd name="T5" fmla="*/ 43 h 902"/>
                <a:gd name="T6" fmla="*/ 634 w 3808"/>
                <a:gd name="T7" fmla="*/ 53 h 902"/>
                <a:gd name="T8" fmla="*/ 655 w 3808"/>
                <a:gd name="T9" fmla="*/ 67 h 902"/>
                <a:gd name="T10" fmla="*/ 667 w 3808"/>
                <a:gd name="T11" fmla="*/ 88 h 902"/>
                <a:gd name="T12" fmla="*/ 809 w 3808"/>
                <a:gd name="T13" fmla="*/ 98 h 902"/>
                <a:gd name="T14" fmla="*/ 866 w 3808"/>
                <a:gd name="T15" fmla="*/ 115 h 902"/>
                <a:gd name="T16" fmla="*/ 883 w 3808"/>
                <a:gd name="T17" fmla="*/ 129 h 902"/>
                <a:gd name="T18" fmla="*/ 888 w 3808"/>
                <a:gd name="T19" fmla="*/ 148 h 902"/>
                <a:gd name="T20" fmla="*/ 976 w 3808"/>
                <a:gd name="T21" fmla="*/ 181 h 902"/>
                <a:gd name="T22" fmla="*/ 1011 w 3808"/>
                <a:gd name="T23" fmla="*/ 191 h 902"/>
                <a:gd name="T24" fmla="*/ 1090 w 3808"/>
                <a:gd name="T25" fmla="*/ 202 h 902"/>
                <a:gd name="T26" fmla="*/ 1101 w 3808"/>
                <a:gd name="T27" fmla="*/ 243 h 902"/>
                <a:gd name="T28" fmla="*/ 1151 w 3808"/>
                <a:gd name="T29" fmla="*/ 255 h 902"/>
                <a:gd name="T30" fmla="*/ 1294 w 3808"/>
                <a:gd name="T31" fmla="*/ 264 h 902"/>
                <a:gd name="T32" fmla="*/ 1315 w 3808"/>
                <a:gd name="T33" fmla="*/ 274 h 902"/>
                <a:gd name="T34" fmla="*/ 1327 w 3808"/>
                <a:gd name="T35" fmla="*/ 283 h 902"/>
                <a:gd name="T36" fmla="*/ 1386 w 3808"/>
                <a:gd name="T37" fmla="*/ 295 h 902"/>
                <a:gd name="T38" fmla="*/ 1510 w 3808"/>
                <a:gd name="T39" fmla="*/ 305 h 902"/>
                <a:gd name="T40" fmla="*/ 1534 w 3808"/>
                <a:gd name="T41" fmla="*/ 314 h 902"/>
                <a:gd name="T42" fmla="*/ 1712 w 3808"/>
                <a:gd name="T43" fmla="*/ 352 h 902"/>
                <a:gd name="T44" fmla="*/ 1728 w 3808"/>
                <a:gd name="T45" fmla="*/ 364 h 902"/>
                <a:gd name="T46" fmla="*/ 1745 w 3808"/>
                <a:gd name="T47" fmla="*/ 376 h 902"/>
                <a:gd name="T48" fmla="*/ 1752 w 3808"/>
                <a:gd name="T49" fmla="*/ 388 h 902"/>
                <a:gd name="T50" fmla="*/ 1970 w 3808"/>
                <a:gd name="T51" fmla="*/ 414 h 902"/>
                <a:gd name="T52" fmla="*/ 2115 w 3808"/>
                <a:gd name="T53" fmla="*/ 450 h 902"/>
                <a:gd name="T54" fmla="*/ 2182 w 3808"/>
                <a:gd name="T55" fmla="*/ 459 h 902"/>
                <a:gd name="T56" fmla="*/ 2191 w 3808"/>
                <a:gd name="T57" fmla="*/ 476 h 902"/>
                <a:gd name="T58" fmla="*/ 2198 w 3808"/>
                <a:gd name="T59" fmla="*/ 504 h 902"/>
                <a:gd name="T60" fmla="*/ 2398 w 3808"/>
                <a:gd name="T61" fmla="*/ 523 h 902"/>
                <a:gd name="T62" fmla="*/ 2623 w 3808"/>
                <a:gd name="T63" fmla="*/ 547 h 902"/>
                <a:gd name="T64" fmla="*/ 2633 w 3808"/>
                <a:gd name="T65" fmla="*/ 571 h 902"/>
                <a:gd name="T66" fmla="*/ 2645 w 3808"/>
                <a:gd name="T67" fmla="*/ 585 h 902"/>
                <a:gd name="T68" fmla="*/ 2837 w 3808"/>
                <a:gd name="T69" fmla="*/ 597 h 902"/>
                <a:gd name="T70" fmla="*/ 3179 w 3808"/>
                <a:gd name="T71" fmla="*/ 630 h 902"/>
                <a:gd name="T72" fmla="*/ 3376 w 3808"/>
                <a:gd name="T73" fmla="*/ 714 h 902"/>
                <a:gd name="T74" fmla="*/ 3808 w 3808"/>
                <a:gd name="T75" fmla="*/ 90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08" h="902">
                  <a:moveTo>
                    <a:pt x="0" y="0"/>
                  </a:moveTo>
                  <a:lnTo>
                    <a:pt x="289" y="0"/>
                  </a:lnTo>
                  <a:lnTo>
                    <a:pt x="289" y="15"/>
                  </a:lnTo>
                  <a:lnTo>
                    <a:pt x="439" y="15"/>
                  </a:lnTo>
                  <a:lnTo>
                    <a:pt x="439" y="43"/>
                  </a:lnTo>
                  <a:lnTo>
                    <a:pt x="529" y="43"/>
                  </a:lnTo>
                  <a:lnTo>
                    <a:pt x="529" y="53"/>
                  </a:lnTo>
                  <a:lnTo>
                    <a:pt x="634" y="53"/>
                  </a:lnTo>
                  <a:lnTo>
                    <a:pt x="634" y="67"/>
                  </a:lnTo>
                  <a:lnTo>
                    <a:pt x="655" y="67"/>
                  </a:lnTo>
                  <a:lnTo>
                    <a:pt x="655" y="88"/>
                  </a:lnTo>
                  <a:lnTo>
                    <a:pt x="667" y="88"/>
                  </a:lnTo>
                  <a:lnTo>
                    <a:pt x="667" y="98"/>
                  </a:lnTo>
                  <a:lnTo>
                    <a:pt x="809" y="98"/>
                  </a:lnTo>
                  <a:lnTo>
                    <a:pt x="809" y="115"/>
                  </a:lnTo>
                  <a:lnTo>
                    <a:pt x="866" y="115"/>
                  </a:lnTo>
                  <a:lnTo>
                    <a:pt x="866" y="129"/>
                  </a:lnTo>
                  <a:lnTo>
                    <a:pt x="883" y="129"/>
                  </a:lnTo>
                  <a:lnTo>
                    <a:pt x="883" y="148"/>
                  </a:lnTo>
                  <a:lnTo>
                    <a:pt x="888" y="148"/>
                  </a:lnTo>
                  <a:lnTo>
                    <a:pt x="888" y="181"/>
                  </a:lnTo>
                  <a:lnTo>
                    <a:pt x="976" y="181"/>
                  </a:lnTo>
                  <a:lnTo>
                    <a:pt x="976" y="191"/>
                  </a:lnTo>
                  <a:lnTo>
                    <a:pt x="1011" y="191"/>
                  </a:lnTo>
                  <a:lnTo>
                    <a:pt x="1011" y="202"/>
                  </a:lnTo>
                  <a:lnTo>
                    <a:pt x="1090" y="202"/>
                  </a:lnTo>
                  <a:lnTo>
                    <a:pt x="1090" y="243"/>
                  </a:lnTo>
                  <a:lnTo>
                    <a:pt x="1101" y="243"/>
                  </a:lnTo>
                  <a:lnTo>
                    <a:pt x="1101" y="255"/>
                  </a:lnTo>
                  <a:lnTo>
                    <a:pt x="1151" y="255"/>
                  </a:lnTo>
                  <a:lnTo>
                    <a:pt x="1151" y="264"/>
                  </a:lnTo>
                  <a:lnTo>
                    <a:pt x="1294" y="264"/>
                  </a:lnTo>
                  <a:lnTo>
                    <a:pt x="1294" y="274"/>
                  </a:lnTo>
                  <a:lnTo>
                    <a:pt x="1315" y="274"/>
                  </a:lnTo>
                  <a:lnTo>
                    <a:pt x="1315" y="283"/>
                  </a:lnTo>
                  <a:lnTo>
                    <a:pt x="1327" y="283"/>
                  </a:lnTo>
                  <a:lnTo>
                    <a:pt x="1327" y="295"/>
                  </a:lnTo>
                  <a:lnTo>
                    <a:pt x="1386" y="295"/>
                  </a:lnTo>
                  <a:lnTo>
                    <a:pt x="1386" y="305"/>
                  </a:lnTo>
                  <a:lnTo>
                    <a:pt x="1510" y="305"/>
                  </a:lnTo>
                  <a:lnTo>
                    <a:pt x="1510" y="314"/>
                  </a:lnTo>
                  <a:lnTo>
                    <a:pt x="1534" y="314"/>
                  </a:lnTo>
                  <a:lnTo>
                    <a:pt x="1534" y="352"/>
                  </a:lnTo>
                  <a:lnTo>
                    <a:pt x="1712" y="352"/>
                  </a:lnTo>
                  <a:lnTo>
                    <a:pt x="1712" y="364"/>
                  </a:lnTo>
                  <a:lnTo>
                    <a:pt x="1728" y="364"/>
                  </a:lnTo>
                  <a:lnTo>
                    <a:pt x="1728" y="376"/>
                  </a:lnTo>
                  <a:lnTo>
                    <a:pt x="1745" y="376"/>
                  </a:lnTo>
                  <a:lnTo>
                    <a:pt x="1745" y="388"/>
                  </a:lnTo>
                  <a:lnTo>
                    <a:pt x="1752" y="388"/>
                  </a:lnTo>
                  <a:lnTo>
                    <a:pt x="1752" y="414"/>
                  </a:lnTo>
                  <a:lnTo>
                    <a:pt x="1970" y="414"/>
                  </a:lnTo>
                  <a:lnTo>
                    <a:pt x="1970" y="450"/>
                  </a:lnTo>
                  <a:lnTo>
                    <a:pt x="2115" y="450"/>
                  </a:lnTo>
                  <a:lnTo>
                    <a:pt x="2115" y="459"/>
                  </a:lnTo>
                  <a:lnTo>
                    <a:pt x="2182" y="459"/>
                  </a:lnTo>
                  <a:lnTo>
                    <a:pt x="2182" y="476"/>
                  </a:lnTo>
                  <a:lnTo>
                    <a:pt x="2191" y="476"/>
                  </a:lnTo>
                  <a:lnTo>
                    <a:pt x="2191" y="504"/>
                  </a:lnTo>
                  <a:lnTo>
                    <a:pt x="2198" y="504"/>
                  </a:lnTo>
                  <a:lnTo>
                    <a:pt x="2198" y="523"/>
                  </a:lnTo>
                  <a:lnTo>
                    <a:pt x="2398" y="523"/>
                  </a:lnTo>
                  <a:lnTo>
                    <a:pt x="2398" y="547"/>
                  </a:lnTo>
                  <a:lnTo>
                    <a:pt x="2623" y="547"/>
                  </a:lnTo>
                  <a:lnTo>
                    <a:pt x="2623" y="571"/>
                  </a:lnTo>
                  <a:lnTo>
                    <a:pt x="2633" y="571"/>
                  </a:lnTo>
                  <a:lnTo>
                    <a:pt x="2633" y="585"/>
                  </a:lnTo>
                  <a:lnTo>
                    <a:pt x="2645" y="585"/>
                  </a:lnTo>
                  <a:lnTo>
                    <a:pt x="2645" y="597"/>
                  </a:lnTo>
                  <a:lnTo>
                    <a:pt x="2837" y="597"/>
                  </a:lnTo>
                  <a:lnTo>
                    <a:pt x="2837" y="630"/>
                  </a:lnTo>
                  <a:lnTo>
                    <a:pt x="3179" y="630"/>
                  </a:lnTo>
                  <a:lnTo>
                    <a:pt x="3179" y="714"/>
                  </a:lnTo>
                  <a:lnTo>
                    <a:pt x="3376" y="714"/>
                  </a:lnTo>
                  <a:lnTo>
                    <a:pt x="3376" y="902"/>
                  </a:lnTo>
                  <a:lnTo>
                    <a:pt x="3808" y="902"/>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127" name="Group 126">
            <a:extLst>
              <a:ext uri="{FF2B5EF4-FFF2-40B4-BE49-F238E27FC236}">
                <a16:creationId xmlns:a16="http://schemas.microsoft.com/office/drawing/2014/main" id="{1B8828FC-256D-CBCF-4A9A-A7E2684A9B60}"/>
              </a:ext>
            </a:extLst>
          </p:cNvPr>
          <p:cNvGrpSpPr/>
          <p:nvPr/>
        </p:nvGrpSpPr>
        <p:grpSpPr>
          <a:xfrm>
            <a:off x="1006639" y="2113558"/>
            <a:ext cx="7280905" cy="518350"/>
            <a:chOff x="2124137" y="1462205"/>
            <a:chExt cx="8953890" cy="637455"/>
          </a:xfrm>
        </p:grpSpPr>
        <p:sp>
          <p:nvSpPr>
            <p:cNvPr id="676" name="Rectangle 492">
              <a:extLst>
                <a:ext uri="{FF2B5EF4-FFF2-40B4-BE49-F238E27FC236}">
                  <a16:creationId xmlns:a16="http://schemas.microsoft.com/office/drawing/2014/main" id="{5C3B926D-B19A-261E-05E6-130DC1167A3F}"/>
                </a:ext>
              </a:extLst>
            </p:cNvPr>
            <p:cNvSpPr>
              <a:spLocks noChangeArrowheads="1"/>
            </p:cNvSpPr>
            <p:nvPr/>
          </p:nvSpPr>
          <p:spPr bwMode="auto">
            <a:xfrm>
              <a:off x="9971619" y="2027660"/>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77" name="Rectangle 493">
              <a:extLst>
                <a:ext uri="{FF2B5EF4-FFF2-40B4-BE49-F238E27FC236}">
                  <a16:creationId xmlns:a16="http://schemas.microsoft.com/office/drawing/2014/main" id="{EADE7840-3F7E-7083-C02E-D704EE7B4A83}"/>
                </a:ext>
              </a:extLst>
            </p:cNvPr>
            <p:cNvSpPr>
              <a:spLocks noChangeArrowheads="1"/>
            </p:cNvSpPr>
            <p:nvPr/>
          </p:nvSpPr>
          <p:spPr bwMode="auto">
            <a:xfrm>
              <a:off x="9376261" y="2027660"/>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78" name="Rectangle 494">
              <a:extLst>
                <a:ext uri="{FF2B5EF4-FFF2-40B4-BE49-F238E27FC236}">
                  <a16:creationId xmlns:a16="http://schemas.microsoft.com/office/drawing/2014/main" id="{58E7C4F2-F969-7952-DFB6-8362F6709D6D}"/>
                </a:ext>
              </a:extLst>
            </p:cNvPr>
            <p:cNvSpPr>
              <a:spLocks noChangeArrowheads="1"/>
            </p:cNvSpPr>
            <p:nvPr/>
          </p:nvSpPr>
          <p:spPr bwMode="auto">
            <a:xfrm>
              <a:off x="9371572" y="2027660"/>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79" name="Rectangle 495">
              <a:extLst>
                <a:ext uri="{FF2B5EF4-FFF2-40B4-BE49-F238E27FC236}">
                  <a16:creationId xmlns:a16="http://schemas.microsoft.com/office/drawing/2014/main" id="{A7443E9E-6B08-6ED1-7560-6E84E8EA2D29}"/>
                </a:ext>
              </a:extLst>
            </p:cNvPr>
            <p:cNvSpPr>
              <a:spLocks noChangeArrowheads="1"/>
            </p:cNvSpPr>
            <p:nvPr/>
          </p:nvSpPr>
          <p:spPr bwMode="auto">
            <a:xfrm>
              <a:off x="9336412" y="2027660"/>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80" name="Rectangle 496">
              <a:extLst>
                <a:ext uri="{FF2B5EF4-FFF2-40B4-BE49-F238E27FC236}">
                  <a16:creationId xmlns:a16="http://schemas.microsoft.com/office/drawing/2014/main" id="{237D49B1-C45F-CEF0-B294-B8E677E0B905}"/>
                </a:ext>
              </a:extLst>
            </p:cNvPr>
            <p:cNvSpPr>
              <a:spLocks noChangeArrowheads="1"/>
            </p:cNvSpPr>
            <p:nvPr/>
          </p:nvSpPr>
          <p:spPr bwMode="auto">
            <a:xfrm>
              <a:off x="9331725" y="2027660"/>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81" name="Rectangle 497">
              <a:extLst>
                <a:ext uri="{FF2B5EF4-FFF2-40B4-BE49-F238E27FC236}">
                  <a16:creationId xmlns:a16="http://schemas.microsoft.com/office/drawing/2014/main" id="{DE301583-8054-C901-75EC-4E2F2696D64B}"/>
                </a:ext>
              </a:extLst>
            </p:cNvPr>
            <p:cNvSpPr>
              <a:spLocks noChangeArrowheads="1"/>
            </p:cNvSpPr>
            <p:nvPr/>
          </p:nvSpPr>
          <p:spPr bwMode="auto">
            <a:xfrm>
              <a:off x="9327037" y="2027660"/>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82" name="Rectangle 498">
              <a:extLst>
                <a:ext uri="{FF2B5EF4-FFF2-40B4-BE49-F238E27FC236}">
                  <a16:creationId xmlns:a16="http://schemas.microsoft.com/office/drawing/2014/main" id="{E4CD063A-D197-FD8E-F39F-F711EEF3BF02}"/>
                </a:ext>
              </a:extLst>
            </p:cNvPr>
            <p:cNvSpPr>
              <a:spLocks noChangeArrowheads="1"/>
            </p:cNvSpPr>
            <p:nvPr/>
          </p:nvSpPr>
          <p:spPr bwMode="auto">
            <a:xfrm>
              <a:off x="9303598" y="2027660"/>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83" name="Rectangle 499">
              <a:extLst>
                <a:ext uri="{FF2B5EF4-FFF2-40B4-BE49-F238E27FC236}">
                  <a16:creationId xmlns:a16="http://schemas.microsoft.com/office/drawing/2014/main" id="{7097029C-BF3A-835E-BEF4-073F45D160ED}"/>
                </a:ext>
              </a:extLst>
            </p:cNvPr>
            <p:cNvSpPr>
              <a:spLocks noChangeArrowheads="1"/>
            </p:cNvSpPr>
            <p:nvPr/>
          </p:nvSpPr>
          <p:spPr bwMode="auto">
            <a:xfrm>
              <a:off x="9298910" y="2027660"/>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84" name="Rectangle 500">
              <a:extLst>
                <a:ext uri="{FF2B5EF4-FFF2-40B4-BE49-F238E27FC236}">
                  <a16:creationId xmlns:a16="http://schemas.microsoft.com/office/drawing/2014/main" id="{21F6AD58-CE9B-B634-9102-0A8E7D001C22}"/>
                </a:ext>
              </a:extLst>
            </p:cNvPr>
            <p:cNvSpPr>
              <a:spLocks noChangeArrowheads="1"/>
            </p:cNvSpPr>
            <p:nvPr/>
          </p:nvSpPr>
          <p:spPr bwMode="auto">
            <a:xfrm>
              <a:off x="9287191" y="1964462"/>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85" name="Rectangle 501">
              <a:extLst>
                <a:ext uri="{FF2B5EF4-FFF2-40B4-BE49-F238E27FC236}">
                  <a16:creationId xmlns:a16="http://schemas.microsoft.com/office/drawing/2014/main" id="{7F25733D-58E2-AB33-1C7A-DB90E3B784E4}"/>
                </a:ext>
              </a:extLst>
            </p:cNvPr>
            <p:cNvSpPr>
              <a:spLocks noChangeArrowheads="1"/>
            </p:cNvSpPr>
            <p:nvPr/>
          </p:nvSpPr>
          <p:spPr bwMode="auto">
            <a:xfrm>
              <a:off x="9048110" y="1964462"/>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86" name="Rectangle 502">
              <a:extLst>
                <a:ext uri="{FF2B5EF4-FFF2-40B4-BE49-F238E27FC236}">
                  <a16:creationId xmlns:a16="http://schemas.microsoft.com/office/drawing/2014/main" id="{F3CF997C-8299-6A2B-5B54-BD7167ACD475}"/>
                </a:ext>
              </a:extLst>
            </p:cNvPr>
            <p:cNvSpPr>
              <a:spLocks noChangeArrowheads="1"/>
            </p:cNvSpPr>
            <p:nvPr/>
          </p:nvSpPr>
          <p:spPr bwMode="auto">
            <a:xfrm>
              <a:off x="8853563" y="1964462"/>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87" name="Rectangle 503">
              <a:extLst>
                <a:ext uri="{FF2B5EF4-FFF2-40B4-BE49-F238E27FC236}">
                  <a16:creationId xmlns:a16="http://schemas.microsoft.com/office/drawing/2014/main" id="{F86A3946-3F5C-E558-A43E-1D50B82F462E}"/>
                </a:ext>
              </a:extLst>
            </p:cNvPr>
            <p:cNvSpPr>
              <a:spLocks noChangeArrowheads="1"/>
            </p:cNvSpPr>
            <p:nvPr/>
          </p:nvSpPr>
          <p:spPr bwMode="auto">
            <a:xfrm>
              <a:off x="8757462" y="1964462"/>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88" name="Rectangle 504">
              <a:extLst>
                <a:ext uri="{FF2B5EF4-FFF2-40B4-BE49-F238E27FC236}">
                  <a16:creationId xmlns:a16="http://schemas.microsoft.com/office/drawing/2014/main" id="{27E03216-B0BB-1BEB-A156-63631D2423F8}"/>
                </a:ext>
              </a:extLst>
            </p:cNvPr>
            <p:cNvSpPr>
              <a:spLocks noChangeArrowheads="1"/>
            </p:cNvSpPr>
            <p:nvPr/>
          </p:nvSpPr>
          <p:spPr bwMode="auto">
            <a:xfrm>
              <a:off x="8635578" y="1932863"/>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89" name="Rectangle 505">
              <a:extLst>
                <a:ext uri="{FF2B5EF4-FFF2-40B4-BE49-F238E27FC236}">
                  <a16:creationId xmlns:a16="http://schemas.microsoft.com/office/drawing/2014/main" id="{C9FCB3F4-8156-5623-38CC-FF068EEDF011}"/>
                </a:ext>
              </a:extLst>
            </p:cNvPr>
            <p:cNvSpPr>
              <a:spLocks noChangeArrowheads="1"/>
            </p:cNvSpPr>
            <p:nvPr/>
          </p:nvSpPr>
          <p:spPr bwMode="auto">
            <a:xfrm>
              <a:off x="8541821" y="1932863"/>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90" name="Rectangle 506">
              <a:extLst>
                <a:ext uri="{FF2B5EF4-FFF2-40B4-BE49-F238E27FC236}">
                  <a16:creationId xmlns:a16="http://schemas.microsoft.com/office/drawing/2014/main" id="{EF1820B7-624C-2024-DE0F-DC2ABE6E712E}"/>
                </a:ext>
              </a:extLst>
            </p:cNvPr>
            <p:cNvSpPr>
              <a:spLocks noChangeArrowheads="1"/>
            </p:cNvSpPr>
            <p:nvPr/>
          </p:nvSpPr>
          <p:spPr bwMode="auto">
            <a:xfrm>
              <a:off x="8429311" y="1932863"/>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91" name="Rectangle 507">
              <a:extLst>
                <a:ext uri="{FF2B5EF4-FFF2-40B4-BE49-F238E27FC236}">
                  <a16:creationId xmlns:a16="http://schemas.microsoft.com/office/drawing/2014/main" id="{A655BAD5-E5EA-0C40-D746-BD12EB6FCDAF}"/>
                </a:ext>
              </a:extLst>
            </p:cNvPr>
            <p:cNvSpPr>
              <a:spLocks noChangeArrowheads="1"/>
            </p:cNvSpPr>
            <p:nvPr/>
          </p:nvSpPr>
          <p:spPr bwMode="auto">
            <a:xfrm>
              <a:off x="8380089" y="1932863"/>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92" name="Rectangle 508">
              <a:extLst>
                <a:ext uri="{FF2B5EF4-FFF2-40B4-BE49-F238E27FC236}">
                  <a16:creationId xmlns:a16="http://schemas.microsoft.com/office/drawing/2014/main" id="{D6F312A0-7D1C-BF7A-FD99-F559D7B2D7E7}"/>
                </a:ext>
              </a:extLst>
            </p:cNvPr>
            <p:cNvSpPr>
              <a:spLocks noChangeArrowheads="1"/>
            </p:cNvSpPr>
            <p:nvPr/>
          </p:nvSpPr>
          <p:spPr bwMode="auto">
            <a:xfrm>
              <a:off x="8291020" y="1932863"/>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93" name="Rectangle 509">
              <a:extLst>
                <a:ext uri="{FF2B5EF4-FFF2-40B4-BE49-F238E27FC236}">
                  <a16:creationId xmlns:a16="http://schemas.microsoft.com/office/drawing/2014/main" id="{A6BCF2AB-57B2-529A-A7DC-5BF966C21622}"/>
                </a:ext>
              </a:extLst>
            </p:cNvPr>
            <p:cNvSpPr>
              <a:spLocks noChangeArrowheads="1"/>
            </p:cNvSpPr>
            <p:nvPr/>
          </p:nvSpPr>
          <p:spPr bwMode="auto">
            <a:xfrm>
              <a:off x="8241798" y="1932863"/>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94" name="Rectangle 510">
              <a:extLst>
                <a:ext uri="{FF2B5EF4-FFF2-40B4-BE49-F238E27FC236}">
                  <a16:creationId xmlns:a16="http://schemas.microsoft.com/office/drawing/2014/main" id="{78E5231A-7164-C6B4-D938-C16828090C9B}"/>
                </a:ext>
              </a:extLst>
            </p:cNvPr>
            <p:cNvSpPr>
              <a:spLocks noChangeArrowheads="1"/>
            </p:cNvSpPr>
            <p:nvPr/>
          </p:nvSpPr>
          <p:spPr bwMode="auto">
            <a:xfrm>
              <a:off x="8136320" y="1932863"/>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95" name="Rectangle 511">
              <a:extLst>
                <a:ext uri="{FF2B5EF4-FFF2-40B4-BE49-F238E27FC236}">
                  <a16:creationId xmlns:a16="http://schemas.microsoft.com/office/drawing/2014/main" id="{1A22E50B-0FC7-A561-BBC3-9513CE49394F}"/>
                </a:ext>
              </a:extLst>
            </p:cNvPr>
            <p:cNvSpPr>
              <a:spLocks noChangeArrowheads="1"/>
            </p:cNvSpPr>
            <p:nvPr/>
          </p:nvSpPr>
          <p:spPr bwMode="auto">
            <a:xfrm>
              <a:off x="8019124" y="1932863"/>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96" name="Rectangle 512">
              <a:extLst>
                <a:ext uri="{FF2B5EF4-FFF2-40B4-BE49-F238E27FC236}">
                  <a16:creationId xmlns:a16="http://schemas.microsoft.com/office/drawing/2014/main" id="{43CBE46F-D071-395B-7225-5054312389EC}"/>
                </a:ext>
              </a:extLst>
            </p:cNvPr>
            <p:cNvSpPr>
              <a:spLocks noChangeArrowheads="1"/>
            </p:cNvSpPr>
            <p:nvPr/>
          </p:nvSpPr>
          <p:spPr bwMode="auto">
            <a:xfrm>
              <a:off x="7913648" y="1932863"/>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97" name="Rectangle 513">
              <a:extLst>
                <a:ext uri="{FF2B5EF4-FFF2-40B4-BE49-F238E27FC236}">
                  <a16:creationId xmlns:a16="http://schemas.microsoft.com/office/drawing/2014/main" id="{A7C94688-46B2-434D-1F21-6D7FABA5537A}"/>
                </a:ext>
              </a:extLst>
            </p:cNvPr>
            <p:cNvSpPr>
              <a:spLocks noChangeArrowheads="1"/>
            </p:cNvSpPr>
            <p:nvPr/>
          </p:nvSpPr>
          <p:spPr bwMode="auto">
            <a:xfrm>
              <a:off x="7545650" y="1849708"/>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98" name="Rectangle 514">
              <a:extLst>
                <a:ext uri="{FF2B5EF4-FFF2-40B4-BE49-F238E27FC236}">
                  <a16:creationId xmlns:a16="http://schemas.microsoft.com/office/drawing/2014/main" id="{0EDF86A5-3B40-DDA3-0A6D-0C6C58A55884}"/>
                </a:ext>
              </a:extLst>
            </p:cNvPr>
            <p:cNvSpPr>
              <a:spLocks noChangeArrowheads="1"/>
            </p:cNvSpPr>
            <p:nvPr/>
          </p:nvSpPr>
          <p:spPr bwMode="auto">
            <a:xfrm>
              <a:off x="7496428" y="1849708"/>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99" name="Rectangle 515">
              <a:extLst>
                <a:ext uri="{FF2B5EF4-FFF2-40B4-BE49-F238E27FC236}">
                  <a16:creationId xmlns:a16="http://schemas.microsoft.com/office/drawing/2014/main" id="{C7758D0A-F9BC-465C-25AA-2E0426387023}"/>
                </a:ext>
              </a:extLst>
            </p:cNvPr>
            <p:cNvSpPr>
              <a:spLocks noChangeArrowheads="1"/>
            </p:cNvSpPr>
            <p:nvPr/>
          </p:nvSpPr>
          <p:spPr bwMode="auto">
            <a:xfrm>
              <a:off x="7456580" y="1849708"/>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00" name="Rectangle 516">
              <a:extLst>
                <a:ext uri="{FF2B5EF4-FFF2-40B4-BE49-F238E27FC236}">
                  <a16:creationId xmlns:a16="http://schemas.microsoft.com/office/drawing/2014/main" id="{22C6E371-D32D-722B-0BE0-D4402D4E88F3}"/>
                </a:ext>
              </a:extLst>
            </p:cNvPr>
            <p:cNvSpPr>
              <a:spLocks noChangeArrowheads="1"/>
            </p:cNvSpPr>
            <p:nvPr/>
          </p:nvSpPr>
          <p:spPr bwMode="auto">
            <a:xfrm>
              <a:off x="7327665" y="1849708"/>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01" name="Rectangle 517">
              <a:extLst>
                <a:ext uri="{FF2B5EF4-FFF2-40B4-BE49-F238E27FC236}">
                  <a16:creationId xmlns:a16="http://schemas.microsoft.com/office/drawing/2014/main" id="{03A5AAE8-8005-161E-FC60-6B8385DDDC96}"/>
                </a:ext>
              </a:extLst>
            </p:cNvPr>
            <p:cNvSpPr>
              <a:spLocks noChangeArrowheads="1"/>
            </p:cNvSpPr>
            <p:nvPr/>
          </p:nvSpPr>
          <p:spPr bwMode="auto">
            <a:xfrm>
              <a:off x="7222187" y="1846381"/>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02" name="Rectangle 518">
              <a:extLst>
                <a:ext uri="{FF2B5EF4-FFF2-40B4-BE49-F238E27FC236}">
                  <a16:creationId xmlns:a16="http://schemas.microsoft.com/office/drawing/2014/main" id="{D9932CE7-F81C-76CA-62E2-ACE373B9A81E}"/>
                </a:ext>
              </a:extLst>
            </p:cNvPr>
            <p:cNvSpPr>
              <a:spLocks noChangeArrowheads="1"/>
            </p:cNvSpPr>
            <p:nvPr/>
          </p:nvSpPr>
          <p:spPr bwMode="auto">
            <a:xfrm>
              <a:off x="7104991" y="1846381"/>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03" name="Rectangle 519">
              <a:extLst>
                <a:ext uri="{FF2B5EF4-FFF2-40B4-BE49-F238E27FC236}">
                  <a16:creationId xmlns:a16="http://schemas.microsoft.com/office/drawing/2014/main" id="{FF616467-8EBB-E287-2639-B428CF4B96D7}"/>
                </a:ext>
              </a:extLst>
            </p:cNvPr>
            <p:cNvSpPr>
              <a:spLocks noChangeArrowheads="1"/>
            </p:cNvSpPr>
            <p:nvPr/>
          </p:nvSpPr>
          <p:spPr bwMode="auto">
            <a:xfrm>
              <a:off x="6837783" y="1829750"/>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04" name="Rectangle 520">
              <a:extLst>
                <a:ext uri="{FF2B5EF4-FFF2-40B4-BE49-F238E27FC236}">
                  <a16:creationId xmlns:a16="http://schemas.microsoft.com/office/drawing/2014/main" id="{18A7DE6F-CB90-46BA-C5CF-8AB1FB37164E}"/>
                </a:ext>
              </a:extLst>
            </p:cNvPr>
            <p:cNvSpPr>
              <a:spLocks noChangeArrowheads="1"/>
            </p:cNvSpPr>
            <p:nvPr/>
          </p:nvSpPr>
          <p:spPr bwMode="auto">
            <a:xfrm>
              <a:off x="6772153" y="1818109"/>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05" name="Rectangle 521">
              <a:extLst>
                <a:ext uri="{FF2B5EF4-FFF2-40B4-BE49-F238E27FC236}">
                  <a16:creationId xmlns:a16="http://schemas.microsoft.com/office/drawing/2014/main" id="{FC291C67-26A1-F8CC-AE42-FC0F04D2C9B4}"/>
                </a:ext>
              </a:extLst>
            </p:cNvPr>
            <p:cNvSpPr>
              <a:spLocks noChangeArrowheads="1"/>
            </p:cNvSpPr>
            <p:nvPr/>
          </p:nvSpPr>
          <p:spPr bwMode="auto">
            <a:xfrm>
              <a:off x="6755746" y="1818109"/>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06" name="Rectangle 522">
              <a:extLst>
                <a:ext uri="{FF2B5EF4-FFF2-40B4-BE49-F238E27FC236}">
                  <a16:creationId xmlns:a16="http://schemas.microsoft.com/office/drawing/2014/main" id="{BBE7DEFC-1073-0EB6-EC54-51DCF113F6F2}"/>
                </a:ext>
              </a:extLst>
            </p:cNvPr>
            <p:cNvSpPr>
              <a:spLocks noChangeArrowheads="1"/>
            </p:cNvSpPr>
            <p:nvPr/>
          </p:nvSpPr>
          <p:spPr bwMode="auto">
            <a:xfrm>
              <a:off x="6727619" y="1806467"/>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07" name="Rectangle 523">
              <a:extLst>
                <a:ext uri="{FF2B5EF4-FFF2-40B4-BE49-F238E27FC236}">
                  <a16:creationId xmlns:a16="http://schemas.microsoft.com/office/drawing/2014/main" id="{43E01D94-ECB2-F610-F624-1A00DD028A9E}"/>
                </a:ext>
              </a:extLst>
            </p:cNvPr>
            <p:cNvSpPr>
              <a:spLocks noChangeArrowheads="1"/>
            </p:cNvSpPr>
            <p:nvPr/>
          </p:nvSpPr>
          <p:spPr bwMode="auto">
            <a:xfrm>
              <a:off x="6704179" y="1806467"/>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08" name="Rectangle 524">
              <a:extLst>
                <a:ext uri="{FF2B5EF4-FFF2-40B4-BE49-F238E27FC236}">
                  <a16:creationId xmlns:a16="http://schemas.microsoft.com/office/drawing/2014/main" id="{BBE0FD54-5179-E3E2-2731-38AD05146239}"/>
                </a:ext>
              </a:extLst>
            </p:cNvPr>
            <p:cNvSpPr>
              <a:spLocks noChangeArrowheads="1"/>
            </p:cNvSpPr>
            <p:nvPr/>
          </p:nvSpPr>
          <p:spPr bwMode="auto">
            <a:xfrm>
              <a:off x="6331494" y="1798153"/>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09" name="Rectangle 525">
              <a:extLst>
                <a:ext uri="{FF2B5EF4-FFF2-40B4-BE49-F238E27FC236}">
                  <a16:creationId xmlns:a16="http://schemas.microsoft.com/office/drawing/2014/main" id="{C6DEA0BB-F0CD-D738-85B9-5F37BB2B4B6B}"/>
                </a:ext>
              </a:extLst>
            </p:cNvPr>
            <p:cNvSpPr>
              <a:spLocks noChangeArrowheads="1"/>
            </p:cNvSpPr>
            <p:nvPr/>
          </p:nvSpPr>
          <p:spPr bwMode="auto">
            <a:xfrm>
              <a:off x="6282272" y="1798153"/>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10" name="Rectangle 526">
              <a:extLst>
                <a:ext uri="{FF2B5EF4-FFF2-40B4-BE49-F238E27FC236}">
                  <a16:creationId xmlns:a16="http://schemas.microsoft.com/office/drawing/2014/main" id="{CD44C80F-A28E-EF3B-1498-435453432B1B}"/>
                </a:ext>
              </a:extLst>
            </p:cNvPr>
            <p:cNvSpPr>
              <a:spLocks noChangeArrowheads="1"/>
            </p:cNvSpPr>
            <p:nvPr/>
          </p:nvSpPr>
          <p:spPr bwMode="auto">
            <a:xfrm>
              <a:off x="6226017" y="1786510"/>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11" name="Rectangle 527">
              <a:extLst>
                <a:ext uri="{FF2B5EF4-FFF2-40B4-BE49-F238E27FC236}">
                  <a16:creationId xmlns:a16="http://schemas.microsoft.com/office/drawing/2014/main" id="{64D7DC83-42D3-870C-3D48-7524B8AF088E}"/>
                </a:ext>
              </a:extLst>
            </p:cNvPr>
            <p:cNvSpPr>
              <a:spLocks noChangeArrowheads="1"/>
            </p:cNvSpPr>
            <p:nvPr/>
          </p:nvSpPr>
          <p:spPr bwMode="auto">
            <a:xfrm>
              <a:off x="6237736" y="1786510"/>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12" name="Rectangle 528">
              <a:extLst>
                <a:ext uri="{FF2B5EF4-FFF2-40B4-BE49-F238E27FC236}">
                  <a16:creationId xmlns:a16="http://schemas.microsoft.com/office/drawing/2014/main" id="{406CA517-4DB8-81A2-8A3C-278697FB7EF5}"/>
                </a:ext>
              </a:extLst>
            </p:cNvPr>
            <p:cNvSpPr>
              <a:spLocks noChangeArrowheads="1"/>
            </p:cNvSpPr>
            <p:nvPr/>
          </p:nvSpPr>
          <p:spPr bwMode="auto">
            <a:xfrm>
              <a:off x="6064286" y="1778195"/>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13" name="Rectangle 529">
              <a:extLst>
                <a:ext uri="{FF2B5EF4-FFF2-40B4-BE49-F238E27FC236}">
                  <a16:creationId xmlns:a16="http://schemas.microsoft.com/office/drawing/2014/main" id="{8D78F145-F1AB-E5D3-7E3C-245927A0E227}"/>
                </a:ext>
              </a:extLst>
            </p:cNvPr>
            <p:cNvSpPr>
              <a:spLocks noChangeArrowheads="1"/>
            </p:cNvSpPr>
            <p:nvPr/>
          </p:nvSpPr>
          <p:spPr bwMode="auto">
            <a:xfrm>
              <a:off x="5958809" y="1771543"/>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14" name="Rectangle 530">
              <a:extLst>
                <a:ext uri="{FF2B5EF4-FFF2-40B4-BE49-F238E27FC236}">
                  <a16:creationId xmlns:a16="http://schemas.microsoft.com/office/drawing/2014/main" id="{A7E27E9F-6EF0-5EE5-68AA-81AE9805C605}"/>
                </a:ext>
              </a:extLst>
            </p:cNvPr>
            <p:cNvSpPr>
              <a:spLocks noChangeArrowheads="1"/>
            </p:cNvSpPr>
            <p:nvPr/>
          </p:nvSpPr>
          <p:spPr bwMode="auto">
            <a:xfrm>
              <a:off x="5937713" y="1771543"/>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15" name="Rectangle 531">
              <a:extLst>
                <a:ext uri="{FF2B5EF4-FFF2-40B4-BE49-F238E27FC236}">
                  <a16:creationId xmlns:a16="http://schemas.microsoft.com/office/drawing/2014/main" id="{8B95D583-0DEB-2707-7868-77B1C3B0661E}"/>
                </a:ext>
              </a:extLst>
            </p:cNvPr>
            <p:cNvSpPr>
              <a:spLocks noChangeArrowheads="1"/>
            </p:cNvSpPr>
            <p:nvPr/>
          </p:nvSpPr>
          <p:spPr bwMode="auto">
            <a:xfrm>
              <a:off x="5736135" y="1739943"/>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16" name="Rectangle 532">
              <a:extLst>
                <a:ext uri="{FF2B5EF4-FFF2-40B4-BE49-F238E27FC236}">
                  <a16:creationId xmlns:a16="http://schemas.microsoft.com/office/drawing/2014/main" id="{232B5C46-28BC-4A29-C16A-4CDFF08D5B50}"/>
                </a:ext>
              </a:extLst>
            </p:cNvPr>
            <p:cNvSpPr>
              <a:spLocks noChangeArrowheads="1"/>
            </p:cNvSpPr>
            <p:nvPr/>
          </p:nvSpPr>
          <p:spPr bwMode="auto">
            <a:xfrm>
              <a:off x="5719728" y="1703355"/>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17" name="Rectangle 533">
              <a:extLst>
                <a:ext uri="{FF2B5EF4-FFF2-40B4-BE49-F238E27FC236}">
                  <a16:creationId xmlns:a16="http://schemas.microsoft.com/office/drawing/2014/main" id="{3B3E2437-5706-57A8-EAEA-0FAB4A158D68}"/>
                </a:ext>
              </a:extLst>
            </p:cNvPr>
            <p:cNvSpPr>
              <a:spLocks noChangeArrowheads="1"/>
            </p:cNvSpPr>
            <p:nvPr/>
          </p:nvSpPr>
          <p:spPr bwMode="auto">
            <a:xfrm>
              <a:off x="5691601" y="1688387"/>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18" name="Rectangle 534">
              <a:extLst>
                <a:ext uri="{FF2B5EF4-FFF2-40B4-BE49-F238E27FC236}">
                  <a16:creationId xmlns:a16="http://schemas.microsoft.com/office/drawing/2014/main" id="{4E0AB981-71A0-9364-B2AC-740548B0005A}"/>
                </a:ext>
              </a:extLst>
            </p:cNvPr>
            <p:cNvSpPr>
              <a:spLocks noChangeArrowheads="1"/>
            </p:cNvSpPr>
            <p:nvPr/>
          </p:nvSpPr>
          <p:spPr bwMode="auto">
            <a:xfrm>
              <a:off x="5229846" y="1683397"/>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19" name="Rectangle 535">
              <a:extLst>
                <a:ext uri="{FF2B5EF4-FFF2-40B4-BE49-F238E27FC236}">
                  <a16:creationId xmlns:a16="http://schemas.microsoft.com/office/drawing/2014/main" id="{84D4FFF4-F93A-AA7A-F289-52B988E2FFCF}"/>
                </a:ext>
              </a:extLst>
            </p:cNvPr>
            <p:cNvSpPr>
              <a:spLocks noChangeArrowheads="1"/>
            </p:cNvSpPr>
            <p:nvPr/>
          </p:nvSpPr>
          <p:spPr bwMode="auto">
            <a:xfrm>
              <a:off x="5208751" y="1676745"/>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20" name="Rectangle 536">
              <a:extLst>
                <a:ext uri="{FF2B5EF4-FFF2-40B4-BE49-F238E27FC236}">
                  <a16:creationId xmlns:a16="http://schemas.microsoft.com/office/drawing/2014/main" id="{4BA6F3B3-4EEC-C1A7-6AE7-F3E49E7D4D40}"/>
                </a:ext>
              </a:extLst>
            </p:cNvPr>
            <p:cNvSpPr>
              <a:spLocks noChangeArrowheads="1"/>
            </p:cNvSpPr>
            <p:nvPr/>
          </p:nvSpPr>
          <p:spPr bwMode="auto">
            <a:xfrm>
              <a:off x="5100930" y="1645146"/>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21" name="Rectangle 537">
              <a:extLst>
                <a:ext uri="{FF2B5EF4-FFF2-40B4-BE49-F238E27FC236}">
                  <a16:creationId xmlns:a16="http://schemas.microsoft.com/office/drawing/2014/main" id="{FBE14073-4012-6C8C-8D34-51863D23EB7E}"/>
                </a:ext>
              </a:extLst>
            </p:cNvPr>
            <p:cNvSpPr>
              <a:spLocks noChangeArrowheads="1"/>
            </p:cNvSpPr>
            <p:nvPr/>
          </p:nvSpPr>
          <p:spPr bwMode="auto">
            <a:xfrm>
              <a:off x="4784499" y="1636830"/>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22" name="Rectangle 538">
              <a:extLst>
                <a:ext uri="{FF2B5EF4-FFF2-40B4-BE49-F238E27FC236}">
                  <a16:creationId xmlns:a16="http://schemas.microsoft.com/office/drawing/2014/main" id="{773F7D41-7D47-B85B-FF0B-0FDF0CAC1A31}"/>
                </a:ext>
              </a:extLst>
            </p:cNvPr>
            <p:cNvSpPr>
              <a:spLocks noChangeArrowheads="1"/>
            </p:cNvSpPr>
            <p:nvPr/>
          </p:nvSpPr>
          <p:spPr bwMode="auto">
            <a:xfrm>
              <a:off x="4667303" y="1625189"/>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23" name="Rectangle 539">
              <a:extLst>
                <a:ext uri="{FF2B5EF4-FFF2-40B4-BE49-F238E27FC236}">
                  <a16:creationId xmlns:a16="http://schemas.microsoft.com/office/drawing/2014/main" id="{3C9BEDCC-BC25-4634-C67B-1206909F5802}"/>
                </a:ext>
              </a:extLst>
            </p:cNvPr>
            <p:cNvSpPr>
              <a:spLocks noChangeArrowheads="1"/>
            </p:cNvSpPr>
            <p:nvPr/>
          </p:nvSpPr>
          <p:spPr bwMode="auto">
            <a:xfrm>
              <a:off x="4189141" y="1588601"/>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24" name="Rectangle 540">
              <a:extLst>
                <a:ext uri="{FF2B5EF4-FFF2-40B4-BE49-F238E27FC236}">
                  <a16:creationId xmlns:a16="http://schemas.microsoft.com/office/drawing/2014/main" id="{B5C632C9-3F31-7003-5635-6367D7CFD3EA}"/>
                </a:ext>
              </a:extLst>
            </p:cNvPr>
            <p:cNvSpPr>
              <a:spLocks noChangeArrowheads="1"/>
            </p:cNvSpPr>
            <p:nvPr/>
          </p:nvSpPr>
          <p:spPr bwMode="auto">
            <a:xfrm>
              <a:off x="4177422" y="1588601"/>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25" name="Rectangle 541">
              <a:extLst>
                <a:ext uri="{FF2B5EF4-FFF2-40B4-BE49-F238E27FC236}">
                  <a16:creationId xmlns:a16="http://schemas.microsoft.com/office/drawing/2014/main" id="{5EFFC8B4-3F98-F21D-BC2D-FA721FFB8071}"/>
                </a:ext>
              </a:extLst>
            </p:cNvPr>
            <p:cNvSpPr>
              <a:spLocks noChangeArrowheads="1"/>
            </p:cNvSpPr>
            <p:nvPr/>
          </p:nvSpPr>
          <p:spPr bwMode="auto">
            <a:xfrm>
              <a:off x="4161014" y="1553675"/>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26" name="Rectangle 542">
              <a:extLst>
                <a:ext uri="{FF2B5EF4-FFF2-40B4-BE49-F238E27FC236}">
                  <a16:creationId xmlns:a16="http://schemas.microsoft.com/office/drawing/2014/main" id="{5B9DCAAD-AEC9-BD55-2B4F-106B2EF5920E}"/>
                </a:ext>
              </a:extLst>
            </p:cNvPr>
            <p:cNvSpPr>
              <a:spLocks noChangeArrowheads="1"/>
            </p:cNvSpPr>
            <p:nvPr/>
          </p:nvSpPr>
          <p:spPr bwMode="auto">
            <a:xfrm>
              <a:off x="3926620" y="1542034"/>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27" name="Rectangle 543">
              <a:extLst>
                <a:ext uri="{FF2B5EF4-FFF2-40B4-BE49-F238E27FC236}">
                  <a16:creationId xmlns:a16="http://schemas.microsoft.com/office/drawing/2014/main" id="{8F7E8F93-710C-03C4-FB25-77F2FF1345E1}"/>
                </a:ext>
              </a:extLst>
            </p:cNvPr>
            <p:cNvSpPr>
              <a:spLocks noChangeArrowheads="1"/>
            </p:cNvSpPr>
            <p:nvPr/>
          </p:nvSpPr>
          <p:spPr bwMode="auto">
            <a:xfrm>
              <a:off x="3694571" y="1542034"/>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28" name="Rectangle 544">
              <a:extLst>
                <a:ext uri="{FF2B5EF4-FFF2-40B4-BE49-F238E27FC236}">
                  <a16:creationId xmlns:a16="http://schemas.microsoft.com/office/drawing/2014/main" id="{B87667F9-52AE-5321-C353-3CBC550B47D2}"/>
                </a:ext>
              </a:extLst>
            </p:cNvPr>
            <p:cNvSpPr>
              <a:spLocks noChangeArrowheads="1"/>
            </p:cNvSpPr>
            <p:nvPr/>
          </p:nvSpPr>
          <p:spPr bwMode="auto">
            <a:xfrm>
              <a:off x="3661756" y="1542034"/>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29" name="Rectangle 545">
              <a:extLst>
                <a:ext uri="{FF2B5EF4-FFF2-40B4-BE49-F238E27FC236}">
                  <a16:creationId xmlns:a16="http://schemas.microsoft.com/office/drawing/2014/main" id="{859BF20B-B8F3-3F86-F0EB-A46E1F013A76}"/>
                </a:ext>
              </a:extLst>
            </p:cNvPr>
            <p:cNvSpPr>
              <a:spLocks noChangeArrowheads="1"/>
            </p:cNvSpPr>
            <p:nvPr/>
          </p:nvSpPr>
          <p:spPr bwMode="auto">
            <a:xfrm>
              <a:off x="3553934" y="1525403"/>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30" name="Rectangle 546">
              <a:extLst>
                <a:ext uri="{FF2B5EF4-FFF2-40B4-BE49-F238E27FC236}">
                  <a16:creationId xmlns:a16="http://schemas.microsoft.com/office/drawing/2014/main" id="{389BE380-FC95-39AB-BAE9-0A202F145BC5}"/>
                </a:ext>
              </a:extLst>
            </p:cNvPr>
            <p:cNvSpPr>
              <a:spLocks noChangeArrowheads="1"/>
            </p:cNvSpPr>
            <p:nvPr/>
          </p:nvSpPr>
          <p:spPr bwMode="auto">
            <a:xfrm>
              <a:off x="3171875" y="1525403"/>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31" name="Rectangle 547">
              <a:extLst>
                <a:ext uri="{FF2B5EF4-FFF2-40B4-BE49-F238E27FC236}">
                  <a16:creationId xmlns:a16="http://schemas.microsoft.com/office/drawing/2014/main" id="{CC31AA53-35C7-606D-FC24-06D2E84E80B4}"/>
                </a:ext>
              </a:extLst>
            </p:cNvPr>
            <p:cNvSpPr>
              <a:spLocks noChangeArrowheads="1"/>
            </p:cNvSpPr>
            <p:nvPr/>
          </p:nvSpPr>
          <p:spPr bwMode="auto">
            <a:xfrm>
              <a:off x="3148436" y="1525403"/>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32" name="Rectangle 548">
              <a:extLst>
                <a:ext uri="{FF2B5EF4-FFF2-40B4-BE49-F238E27FC236}">
                  <a16:creationId xmlns:a16="http://schemas.microsoft.com/office/drawing/2014/main" id="{EC52CCB9-C89E-03C5-B944-24FABC07AEEF}"/>
                </a:ext>
              </a:extLst>
            </p:cNvPr>
            <p:cNvSpPr>
              <a:spLocks noChangeArrowheads="1"/>
            </p:cNvSpPr>
            <p:nvPr/>
          </p:nvSpPr>
          <p:spPr bwMode="auto">
            <a:xfrm>
              <a:off x="2714808" y="1513762"/>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33" name="Rectangle 549">
              <a:extLst>
                <a:ext uri="{FF2B5EF4-FFF2-40B4-BE49-F238E27FC236}">
                  <a16:creationId xmlns:a16="http://schemas.microsoft.com/office/drawing/2014/main" id="{05AE2477-5A8E-450A-C9CA-87BC46B6CC1B}"/>
                </a:ext>
              </a:extLst>
            </p:cNvPr>
            <p:cNvSpPr>
              <a:spLocks noChangeArrowheads="1"/>
            </p:cNvSpPr>
            <p:nvPr/>
          </p:nvSpPr>
          <p:spPr bwMode="auto">
            <a:xfrm>
              <a:off x="2630426" y="1513762"/>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34" name="Rectangle 550">
              <a:extLst>
                <a:ext uri="{FF2B5EF4-FFF2-40B4-BE49-F238E27FC236}">
                  <a16:creationId xmlns:a16="http://schemas.microsoft.com/office/drawing/2014/main" id="{D37CA4CB-EBB7-5E7A-9F08-77898CE34260}"/>
                </a:ext>
              </a:extLst>
            </p:cNvPr>
            <p:cNvSpPr>
              <a:spLocks noChangeArrowheads="1"/>
            </p:cNvSpPr>
            <p:nvPr/>
          </p:nvSpPr>
          <p:spPr bwMode="auto">
            <a:xfrm>
              <a:off x="2625738" y="1513762"/>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35" name="Rectangle 551">
              <a:extLst>
                <a:ext uri="{FF2B5EF4-FFF2-40B4-BE49-F238E27FC236}">
                  <a16:creationId xmlns:a16="http://schemas.microsoft.com/office/drawing/2014/main" id="{1C4FE506-6819-9B94-057E-9C986762883E}"/>
                </a:ext>
              </a:extLst>
            </p:cNvPr>
            <p:cNvSpPr>
              <a:spLocks noChangeArrowheads="1"/>
            </p:cNvSpPr>
            <p:nvPr/>
          </p:nvSpPr>
          <p:spPr bwMode="auto">
            <a:xfrm>
              <a:off x="2124137" y="1462205"/>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36" name="Rectangle 552">
              <a:extLst>
                <a:ext uri="{FF2B5EF4-FFF2-40B4-BE49-F238E27FC236}">
                  <a16:creationId xmlns:a16="http://schemas.microsoft.com/office/drawing/2014/main" id="{8F619129-E827-7E48-A5EA-A3D8A5E1A81A}"/>
                </a:ext>
              </a:extLst>
            </p:cNvPr>
            <p:cNvSpPr>
              <a:spLocks noChangeArrowheads="1"/>
            </p:cNvSpPr>
            <p:nvPr/>
          </p:nvSpPr>
          <p:spPr bwMode="auto">
            <a:xfrm>
              <a:off x="4690742" y="1631843"/>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37" name="Rectangle 553">
              <a:extLst>
                <a:ext uri="{FF2B5EF4-FFF2-40B4-BE49-F238E27FC236}">
                  <a16:creationId xmlns:a16="http://schemas.microsoft.com/office/drawing/2014/main" id="{E6503F55-EDF6-CAB6-80AB-0C1AC8021537}"/>
                </a:ext>
              </a:extLst>
            </p:cNvPr>
            <p:cNvSpPr>
              <a:spLocks noChangeArrowheads="1"/>
            </p:cNvSpPr>
            <p:nvPr/>
          </p:nvSpPr>
          <p:spPr bwMode="auto">
            <a:xfrm>
              <a:off x="5708008" y="1688387"/>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38" name="Rectangle 554">
              <a:extLst>
                <a:ext uri="{FF2B5EF4-FFF2-40B4-BE49-F238E27FC236}">
                  <a16:creationId xmlns:a16="http://schemas.microsoft.com/office/drawing/2014/main" id="{C6BEBE77-7059-2392-212D-4F1271F68F72}"/>
                </a:ext>
              </a:extLst>
            </p:cNvPr>
            <p:cNvSpPr>
              <a:spLocks noChangeArrowheads="1"/>
            </p:cNvSpPr>
            <p:nvPr/>
          </p:nvSpPr>
          <p:spPr bwMode="auto">
            <a:xfrm>
              <a:off x="7311257" y="1849708"/>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39" name="Rectangle 555">
              <a:extLst>
                <a:ext uri="{FF2B5EF4-FFF2-40B4-BE49-F238E27FC236}">
                  <a16:creationId xmlns:a16="http://schemas.microsoft.com/office/drawing/2014/main" id="{E556F028-7C49-0ACC-5B53-9A820D62CC02}"/>
                </a:ext>
              </a:extLst>
            </p:cNvPr>
            <p:cNvSpPr>
              <a:spLocks noChangeArrowheads="1"/>
            </p:cNvSpPr>
            <p:nvPr/>
          </p:nvSpPr>
          <p:spPr bwMode="auto">
            <a:xfrm>
              <a:off x="7290162" y="1849708"/>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40" name="Rectangle 556">
              <a:extLst>
                <a:ext uri="{FF2B5EF4-FFF2-40B4-BE49-F238E27FC236}">
                  <a16:creationId xmlns:a16="http://schemas.microsoft.com/office/drawing/2014/main" id="{42024470-B177-DE21-639F-EF61322F7DF6}"/>
                </a:ext>
              </a:extLst>
            </p:cNvPr>
            <p:cNvSpPr>
              <a:spLocks noChangeArrowheads="1"/>
            </p:cNvSpPr>
            <p:nvPr/>
          </p:nvSpPr>
          <p:spPr bwMode="auto">
            <a:xfrm>
              <a:off x="7245627" y="1849708"/>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41" name="Rectangle 557">
              <a:extLst>
                <a:ext uri="{FF2B5EF4-FFF2-40B4-BE49-F238E27FC236}">
                  <a16:creationId xmlns:a16="http://schemas.microsoft.com/office/drawing/2014/main" id="{2859B0A1-411D-A31A-E037-5D1DF7470AB9}"/>
                </a:ext>
              </a:extLst>
            </p:cNvPr>
            <p:cNvSpPr>
              <a:spLocks noChangeArrowheads="1"/>
            </p:cNvSpPr>
            <p:nvPr/>
          </p:nvSpPr>
          <p:spPr bwMode="auto">
            <a:xfrm>
              <a:off x="7829266" y="1904592"/>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42" name="Rectangle 558">
              <a:extLst>
                <a:ext uri="{FF2B5EF4-FFF2-40B4-BE49-F238E27FC236}">
                  <a16:creationId xmlns:a16="http://schemas.microsoft.com/office/drawing/2014/main" id="{69D41A04-0773-B2B5-43E8-E7E2A14CF9C7}"/>
                </a:ext>
              </a:extLst>
            </p:cNvPr>
            <p:cNvSpPr>
              <a:spLocks noChangeArrowheads="1"/>
            </p:cNvSpPr>
            <p:nvPr/>
          </p:nvSpPr>
          <p:spPr bwMode="auto">
            <a:xfrm>
              <a:off x="7780043" y="1892948"/>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43" name="Rectangle 559">
              <a:extLst>
                <a:ext uri="{FF2B5EF4-FFF2-40B4-BE49-F238E27FC236}">
                  <a16:creationId xmlns:a16="http://schemas.microsoft.com/office/drawing/2014/main" id="{650E1F95-9E69-C1F4-1E19-DD980462FACF}"/>
                </a:ext>
              </a:extLst>
            </p:cNvPr>
            <p:cNvSpPr>
              <a:spLocks noChangeArrowheads="1"/>
            </p:cNvSpPr>
            <p:nvPr/>
          </p:nvSpPr>
          <p:spPr bwMode="auto">
            <a:xfrm>
              <a:off x="7728476" y="1854698"/>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44" name="Rectangle 560">
              <a:extLst>
                <a:ext uri="{FF2B5EF4-FFF2-40B4-BE49-F238E27FC236}">
                  <a16:creationId xmlns:a16="http://schemas.microsoft.com/office/drawing/2014/main" id="{C77148EC-D348-5896-D8D0-8E2F4017F68A}"/>
                </a:ext>
              </a:extLst>
            </p:cNvPr>
            <p:cNvSpPr>
              <a:spLocks noChangeArrowheads="1"/>
            </p:cNvSpPr>
            <p:nvPr/>
          </p:nvSpPr>
          <p:spPr bwMode="auto">
            <a:xfrm>
              <a:off x="8269924" y="1932863"/>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45" name="Rectangle 561">
              <a:extLst>
                <a:ext uri="{FF2B5EF4-FFF2-40B4-BE49-F238E27FC236}">
                  <a16:creationId xmlns:a16="http://schemas.microsoft.com/office/drawing/2014/main" id="{44DAD5C6-D28C-FDAD-0EBE-80B1F486B8C5}"/>
                </a:ext>
              </a:extLst>
            </p:cNvPr>
            <p:cNvSpPr>
              <a:spLocks noChangeArrowheads="1"/>
            </p:cNvSpPr>
            <p:nvPr/>
          </p:nvSpPr>
          <p:spPr bwMode="auto">
            <a:xfrm>
              <a:off x="8785590" y="1964462"/>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46" name="Rectangle 562">
              <a:extLst>
                <a:ext uri="{FF2B5EF4-FFF2-40B4-BE49-F238E27FC236}">
                  <a16:creationId xmlns:a16="http://schemas.microsoft.com/office/drawing/2014/main" id="{2C5232ED-137A-38B8-80F4-1C6F9C641596}"/>
                </a:ext>
              </a:extLst>
            </p:cNvPr>
            <p:cNvSpPr>
              <a:spLocks noChangeArrowheads="1"/>
            </p:cNvSpPr>
            <p:nvPr/>
          </p:nvSpPr>
          <p:spPr bwMode="auto">
            <a:xfrm>
              <a:off x="10306800" y="2027660"/>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47" name="Rectangle 563">
              <a:extLst>
                <a:ext uri="{FF2B5EF4-FFF2-40B4-BE49-F238E27FC236}">
                  <a16:creationId xmlns:a16="http://schemas.microsoft.com/office/drawing/2014/main" id="{DA46062C-AE26-E12A-12D7-82764766A25F}"/>
                </a:ext>
              </a:extLst>
            </p:cNvPr>
            <p:cNvSpPr>
              <a:spLocks noChangeArrowheads="1"/>
            </p:cNvSpPr>
            <p:nvPr/>
          </p:nvSpPr>
          <p:spPr bwMode="auto">
            <a:xfrm>
              <a:off x="10332583" y="2027660"/>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48" name="Rectangle 564">
              <a:extLst>
                <a:ext uri="{FF2B5EF4-FFF2-40B4-BE49-F238E27FC236}">
                  <a16:creationId xmlns:a16="http://schemas.microsoft.com/office/drawing/2014/main" id="{2CEA1484-3A17-56F1-583D-C3F7A203AAFF}"/>
                </a:ext>
              </a:extLst>
            </p:cNvPr>
            <p:cNvSpPr>
              <a:spLocks noChangeArrowheads="1"/>
            </p:cNvSpPr>
            <p:nvPr/>
          </p:nvSpPr>
          <p:spPr bwMode="auto">
            <a:xfrm>
              <a:off x="9877862" y="2027660"/>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49" name="Rectangle 565">
              <a:extLst>
                <a:ext uri="{FF2B5EF4-FFF2-40B4-BE49-F238E27FC236}">
                  <a16:creationId xmlns:a16="http://schemas.microsoft.com/office/drawing/2014/main" id="{65ABA617-DA56-FAD0-B682-7E458E4BF3CB}"/>
                </a:ext>
              </a:extLst>
            </p:cNvPr>
            <p:cNvSpPr>
              <a:spLocks noChangeArrowheads="1"/>
            </p:cNvSpPr>
            <p:nvPr/>
          </p:nvSpPr>
          <p:spPr bwMode="auto">
            <a:xfrm>
              <a:off x="9793480" y="2027660"/>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50" name="Rectangle 566">
              <a:extLst>
                <a:ext uri="{FF2B5EF4-FFF2-40B4-BE49-F238E27FC236}">
                  <a16:creationId xmlns:a16="http://schemas.microsoft.com/office/drawing/2014/main" id="{72587E2C-9AB6-179D-1914-C872B1AA49DF}"/>
                </a:ext>
              </a:extLst>
            </p:cNvPr>
            <p:cNvSpPr>
              <a:spLocks noChangeArrowheads="1"/>
            </p:cNvSpPr>
            <p:nvPr/>
          </p:nvSpPr>
          <p:spPr bwMode="auto">
            <a:xfrm>
              <a:off x="9809887" y="2027660"/>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51" name="Rectangle 567">
              <a:extLst>
                <a:ext uri="{FF2B5EF4-FFF2-40B4-BE49-F238E27FC236}">
                  <a16:creationId xmlns:a16="http://schemas.microsoft.com/office/drawing/2014/main" id="{52146A66-4C5C-CF11-2511-BBA3F23498CF}"/>
                </a:ext>
              </a:extLst>
            </p:cNvPr>
            <p:cNvSpPr>
              <a:spLocks noChangeArrowheads="1"/>
            </p:cNvSpPr>
            <p:nvPr/>
          </p:nvSpPr>
          <p:spPr bwMode="auto">
            <a:xfrm>
              <a:off x="9816920" y="2027660"/>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52" name="Rectangle 568">
              <a:extLst>
                <a:ext uri="{FF2B5EF4-FFF2-40B4-BE49-F238E27FC236}">
                  <a16:creationId xmlns:a16="http://schemas.microsoft.com/office/drawing/2014/main" id="{C04E8E07-BEB3-5411-F9E4-E38152E4157E}"/>
                </a:ext>
              </a:extLst>
            </p:cNvPr>
            <p:cNvSpPr>
              <a:spLocks noChangeArrowheads="1"/>
            </p:cNvSpPr>
            <p:nvPr/>
          </p:nvSpPr>
          <p:spPr bwMode="auto">
            <a:xfrm>
              <a:off x="9826294" y="2027660"/>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53" name="Rectangle 569">
              <a:extLst>
                <a:ext uri="{FF2B5EF4-FFF2-40B4-BE49-F238E27FC236}">
                  <a16:creationId xmlns:a16="http://schemas.microsoft.com/office/drawing/2014/main" id="{817AA45D-D2E3-EA3D-F891-89837A30C2CF}"/>
                </a:ext>
              </a:extLst>
            </p:cNvPr>
            <p:cNvSpPr>
              <a:spLocks noChangeArrowheads="1"/>
            </p:cNvSpPr>
            <p:nvPr/>
          </p:nvSpPr>
          <p:spPr bwMode="auto">
            <a:xfrm>
              <a:off x="9826294" y="2027660"/>
              <a:ext cx="72000" cy="72000"/>
            </a:xfrm>
            <a:prstGeom prst="rect">
              <a:avLst/>
            </a:prstGeom>
            <a:noFill/>
            <a:ln w="63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54" name="Freeform 570">
              <a:extLst>
                <a:ext uri="{FF2B5EF4-FFF2-40B4-BE49-F238E27FC236}">
                  <a16:creationId xmlns:a16="http://schemas.microsoft.com/office/drawing/2014/main" id="{4C0E58F6-7AFC-80AF-E9F4-F2243720CDF8}"/>
                </a:ext>
              </a:extLst>
            </p:cNvPr>
            <p:cNvSpPr>
              <a:spLocks/>
            </p:cNvSpPr>
            <p:nvPr/>
          </p:nvSpPr>
          <p:spPr bwMode="auto">
            <a:xfrm>
              <a:off x="2152338" y="1502156"/>
              <a:ext cx="8925689" cy="562129"/>
            </a:xfrm>
            <a:custGeom>
              <a:avLst/>
              <a:gdLst>
                <a:gd name="T0" fmla="*/ 83 w 3808"/>
                <a:gd name="T1" fmla="*/ 0 h 338"/>
                <a:gd name="T2" fmla="*/ 211 w 3808"/>
                <a:gd name="T3" fmla="*/ 10 h 338"/>
                <a:gd name="T4" fmla="*/ 220 w 3808"/>
                <a:gd name="T5" fmla="*/ 24 h 338"/>
                <a:gd name="T6" fmla="*/ 387 w 3808"/>
                <a:gd name="T7" fmla="*/ 29 h 338"/>
                <a:gd name="T8" fmla="*/ 655 w 3808"/>
                <a:gd name="T9" fmla="*/ 38 h 338"/>
                <a:gd name="T10" fmla="*/ 859 w 3808"/>
                <a:gd name="T11" fmla="*/ 48 h 338"/>
                <a:gd name="T12" fmla="*/ 876 w 3808"/>
                <a:gd name="T13" fmla="*/ 53 h 338"/>
                <a:gd name="T14" fmla="*/ 888 w 3808"/>
                <a:gd name="T15" fmla="*/ 74 h 338"/>
                <a:gd name="T16" fmla="*/ 895 w 3808"/>
                <a:gd name="T17" fmla="*/ 84 h 338"/>
                <a:gd name="T18" fmla="*/ 992 w 3808"/>
                <a:gd name="T19" fmla="*/ 93 h 338"/>
                <a:gd name="T20" fmla="*/ 1097 w 3808"/>
                <a:gd name="T21" fmla="*/ 100 h 338"/>
                <a:gd name="T22" fmla="*/ 1154 w 3808"/>
                <a:gd name="T23" fmla="*/ 105 h 338"/>
                <a:gd name="T24" fmla="*/ 1301 w 3808"/>
                <a:gd name="T25" fmla="*/ 110 h 338"/>
                <a:gd name="T26" fmla="*/ 1313 w 3808"/>
                <a:gd name="T27" fmla="*/ 115 h 338"/>
                <a:gd name="T28" fmla="*/ 1320 w 3808"/>
                <a:gd name="T29" fmla="*/ 124 h 338"/>
                <a:gd name="T30" fmla="*/ 1332 w 3808"/>
                <a:gd name="T31" fmla="*/ 129 h 338"/>
                <a:gd name="T32" fmla="*/ 1536 w 3808"/>
                <a:gd name="T33" fmla="*/ 134 h 338"/>
                <a:gd name="T34" fmla="*/ 1541 w 3808"/>
                <a:gd name="T35" fmla="*/ 160 h 338"/>
                <a:gd name="T36" fmla="*/ 1560 w 3808"/>
                <a:gd name="T37" fmla="*/ 164 h 338"/>
                <a:gd name="T38" fmla="*/ 1567 w 3808"/>
                <a:gd name="T39" fmla="*/ 172 h 338"/>
                <a:gd name="T40" fmla="*/ 1588 w 3808"/>
                <a:gd name="T41" fmla="*/ 179 h 338"/>
                <a:gd name="T42" fmla="*/ 1681 w 3808"/>
                <a:gd name="T43" fmla="*/ 183 h 338"/>
                <a:gd name="T44" fmla="*/ 1750 w 3808"/>
                <a:gd name="T45" fmla="*/ 191 h 338"/>
                <a:gd name="T46" fmla="*/ 1762 w 3808"/>
                <a:gd name="T47" fmla="*/ 193 h 338"/>
                <a:gd name="T48" fmla="*/ 1942 w 3808"/>
                <a:gd name="T49" fmla="*/ 200 h 338"/>
                <a:gd name="T50" fmla="*/ 1975 w 3808"/>
                <a:gd name="T51" fmla="*/ 207 h 338"/>
                <a:gd name="T52" fmla="*/ 2004 w 3808"/>
                <a:gd name="T53" fmla="*/ 212 h 338"/>
                <a:gd name="T54" fmla="*/ 2082 w 3808"/>
                <a:gd name="T55" fmla="*/ 222 h 338"/>
                <a:gd name="T56" fmla="*/ 2187 w 3808"/>
                <a:gd name="T57" fmla="*/ 231 h 338"/>
                <a:gd name="T58" fmla="*/ 2410 w 3808"/>
                <a:gd name="T59" fmla="*/ 236 h 338"/>
                <a:gd name="T60" fmla="*/ 2441 w 3808"/>
                <a:gd name="T61" fmla="*/ 260 h 338"/>
                <a:gd name="T62" fmla="*/ 2448 w 3808"/>
                <a:gd name="T63" fmla="*/ 267 h 338"/>
                <a:gd name="T64" fmla="*/ 2813 w 3808"/>
                <a:gd name="T65" fmla="*/ 281 h 338"/>
                <a:gd name="T66" fmla="*/ 3065 w 3808"/>
                <a:gd name="T67" fmla="*/ 302 h 338"/>
                <a:gd name="T68" fmla="*/ 3808 w 3808"/>
                <a:gd name="T69"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08" h="338">
                  <a:moveTo>
                    <a:pt x="0" y="0"/>
                  </a:moveTo>
                  <a:lnTo>
                    <a:pt x="83" y="0"/>
                  </a:lnTo>
                  <a:lnTo>
                    <a:pt x="83" y="10"/>
                  </a:lnTo>
                  <a:lnTo>
                    <a:pt x="211" y="10"/>
                  </a:lnTo>
                  <a:lnTo>
                    <a:pt x="211" y="24"/>
                  </a:lnTo>
                  <a:lnTo>
                    <a:pt x="220" y="24"/>
                  </a:lnTo>
                  <a:lnTo>
                    <a:pt x="220" y="29"/>
                  </a:lnTo>
                  <a:lnTo>
                    <a:pt x="387" y="29"/>
                  </a:lnTo>
                  <a:lnTo>
                    <a:pt x="387" y="38"/>
                  </a:lnTo>
                  <a:lnTo>
                    <a:pt x="655" y="38"/>
                  </a:lnTo>
                  <a:lnTo>
                    <a:pt x="655" y="48"/>
                  </a:lnTo>
                  <a:lnTo>
                    <a:pt x="859" y="48"/>
                  </a:lnTo>
                  <a:lnTo>
                    <a:pt x="859" y="53"/>
                  </a:lnTo>
                  <a:lnTo>
                    <a:pt x="876" y="53"/>
                  </a:lnTo>
                  <a:lnTo>
                    <a:pt x="876" y="74"/>
                  </a:lnTo>
                  <a:lnTo>
                    <a:pt x="888" y="74"/>
                  </a:lnTo>
                  <a:lnTo>
                    <a:pt x="888" y="84"/>
                  </a:lnTo>
                  <a:lnTo>
                    <a:pt x="895" y="84"/>
                  </a:lnTo>
                  <a:lnTo>
                    <a:pt x="895" y="93"/>
                  </a:lnTo>
                  <a:lnTo>
                    <a:pt x="992" y="93"/>
                  </a:lnTo>
                  <a:lnTo>
                    <a:pt x="992" y="100"/>
                  </a:lnTo>
                  <a:lnTo>
                    <a:pt x="1097" y="100"/>
                  </a:lnTo>
                  <a:lnTo>
                    <a:pt x="1097" y="105"/>
                  </a:lnTo>
                  <a:lnTo>
                    <a:pt x="1154" y="105"/>
                  </a:lnTo>
                  <a:lnTo>
                    <a:pt x="1154" y="110"/>
                  </a:lnTo>
                  <a:lnTo>
                    <a:pt x="1301" y="110"/>
                  </a:lnTo>
                  <a:lnTo>
                    <a:pt x="1301" y="115"/>
                  </a:lnTo>
                  <a:lnTo>
                    <a:pt x="1313" y="115"/>
                  </a:lnTo>
                  <a:lnTo>
                    <a:pt x="1313" y="124"/>
                  </a:lnTo>
                  <a:lnTo>
                    <a:pt x="1320" y="124"/>
                  </a:lnTo>
                  <a:lnTo>
                    <a:pt x="1320" y="129"/>
                  </a:lnTo>
                  <a:lnTo>
                    <a:pt x="1332" y="129"/>
                  </a:lnTo>
                  <a:lnTo>
                    <a:pt x="1332" y="134"/>
                  </a:lnTo>
                  <a:lnTo>
                    <a:pt x="1536" y="134"/>
                  </a:lnTo>
                  <a:lnTo>
                    <a:pt x="1536" y="160"/>
                  </a:lnTo>
                  <a:lnTo>
                    <a:pt x="1541" y="160"/>
                  </a:lnTo>
                  <a:lnTo>
                    <a:pt x="1541" y="164"/>
                  </a:lnTo>
                  <a:lnTo>
                    <a:pt x="1560" y="164"/>
                  </a:lnTo>
                  <a:lnTo>
                    <a:pt x="1560" y="172"/>
                  </a:lnTo>
                  <a:lnTo>
                    <a:pt x="1567" y="172"/>
                  </a:lnTo>
                  <a:lnTo>
                    <a:pt x="1567" y="179"/>
                  </a:lnTo>
                  <a:lnTo>
                    <a:pt x="1588" y="179"/>
                  </a:lnTo>
                  <a:lnTo>
                    <a:pt x="1588" y="183"/>
                  </a:lnTo>
                  <a:lnTo>
                    <a:pt x="1681" y="183"/>
                  </a:lnTo>
                  <a:lnTo>
                    <a:pt x="1681" y="191"/>
                  </a:lnTo>
                  <a:lnTo>
                    <a:pt x="1750" y="191"/>
                  </a:lnTo>
                  <a:lnTo>
                    <a:pt x="1750" y="193"/>
                  </a:lnTo>
                  <a:lnTo>
                    <a:pt x="1762" y="193"/>
                  </a:lnTo>
                  <a:lnTo>
                    <a:pt x="1762" y="200"/>
                  </a:lnTo>
                  <a:lnTo>
                    <a:pt x="1942" y="200"/>
                  </a:lnTo>
                  <a:lnTo>
                    <a:pt x="1942" y="207"/>
                  </a:lnTo>
                  <a:lnTo>
                    <a:pt x="1975" y="207"/>
                  </a:lnTo>
                  <a:lnTo>
                    <a:pt x="1975" y="212"/>
                  </a:lnTo>
                  <a:lnTo>
                    <a:pt x="2004" y="212"/>
                  </a:lnTo>
                  <a:lnTo>
                    <a:pt x="2004" y="222"/>
                  </a:lnTo>
                  <a:lnTo>
                    <a:pt x="2082" y="222"/>
                  </a:lnTo>
                  <a:lnTo>
                    <a:pt x="2082" y="231"/>
                  </a:lnTo>
                  <a:lnTo>
                    <a:pt x="2187" y="231"/>
                  </a:lnTo>
                  <a:lnTo>
                    <a:pt x="2187" y="236"/>
                  </a:lnTo>
                  <a:lnTo>
                    <a:pt x="2410" y="236"/>
                  </a:lnTo>
                  <a:lnTo>
                    <a:pt x="2410" y="260"/>
                  </a:lnTo>
                  <a:lnTo>
                    <a:pt x="2441" y="260"/>
                  </a:lnTo>
                  <a:lnTo>
                    <a:pt x="2441" y="267"/>
                  </a:lnTo>
                  <a:lnTo>
                    <a:pt x="2448" y="267"/>
                  </a:lnTo>
                  <a:lnTo>
                    <a:pt x="2448" y="281"/>
                  </a:lnTo>
                  <a:lnTo>
                    <a:pt x="2813" y="281"/>
                  </a:lnTo>
                  <a:lnTo>
                    <a:pt x="2813" y="302"/>
                  </a:lnTo>
                  <a:lnTo>
                    <a:pt x="3065" y="302"/>
                  </a:lnTo>
                  <a:lnTo>
                    <a:pt x="3065" y="338"/>
                  </a:lnTo>
                  <a:lnTo>
                    <a:pt x="3808" y="338"/>
                  </a:ln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grpSp>
      <p:sp>
        <p:nvSpPr>
          <p:cNvPr id="3" name="TextBox 2">
            <a:extLst>
              <a:ext uri="{FF2B5EF4-FFF2-40B4-BE49-F238E27FC236}">
                <a16:creationId xmlns:a16="http://schemas.microsoft.com/office/drawing/2014/main" id="{71782C5E-9AF2-4B5B-5ABD-09828DEB4D64}"/>
              </a:ext>
            </a:extLst>
          </p:cNvPr>
          <p:cNvSpPr txBox="1"/>
          <p:nvPr/>
        </p:nvSpPr>
        <p:spPr>
          <a:xfrm>
            <a:off x="729014" y="5926893"/>
            <a:ext cx="10438435" cy="338554"/>
          </a:xfrm>
          <a:prstGeom prst="rect">
            <a:avLst/>
          </a:prstGeom>
          <a:noFill/>
        </p:spPr>
        <p:txBody>
          <a:bodyPr wrap="none" rtlCol="0">
            <a:spAutoFit/>
          </a:bodyPr>
          <a:lstStyle/>
          <a:p>
            <a:r>
              <a:rPr lang="en-US" sz="1600" dirty="0">
                <a:solidFill>
                  <a:schemeClr val="bg2"/>
                </a:solidFill>
              </a:rPr>
              <a:t>A consistent treatment effect was seen for investigator-assessed MFS: HR (95% CI): </a:t>
            </a:r>
            <a:r>
              <a:rPr lang="en-US" sz="1600" u="none" strike="noStrike" dirty="0">
                <a:solidFill>
                  <a:schemeClr val="bg2"/>
                </a:solidFill>
                <a:effectLst/>
                <a:cs typeface="Arial" panose="020B0604020202020204" pitchFamily="34" charset="0"/>
              </a:rPr>
              <a:t>0.47 (0.37–0.67); </a:t>
            </a:r>
            <a:r>
              <a:rPr lang="en-US" sz="1600" i="1" u="none" strike="noStrike" dirty="0">
                <a:solidFill>
                  <a:schemeClr val="bg2"/>
                </a:solidFill>
                <a:effectLst/>
                <a:cs typeface="Arial" panose="020B0604020202020204" pitchFamily="34" charset="0"/>
              </a:rPr>
              <a:t>P</a:t>
            </a:r>
            <a:r>
              <a:rPr lang="en-US" sz="1600" u="none" strike="noStrike" dirty="0">
                <a:solidFill>
                  <a:schemeClr val="bg2"/>
                </a:solidFill>
                <a:effectLst/>
                <a:cs typeface="Arial" panose="020B0604020202020204" pitchFamily="34" charset="0"/>
              </a:rPr>
              <a:t>&lt;0.0001</a:t>
            </a:r>
            <a:endParaRPr lang="en-US" sz="1600" u="none" strike="noStrike" baseline="30000" dirty="0">
              <a:solidFill>
                <a:schemeClr val="bg2"/>
              </a:solidFill>
              <a:effectLst/>
              <a:cs typeface="Arial" panose="020B0604020202020204" pitchFamily="34" charset="0"/>
            </a:endParaRPr>
          </a:p>
        </p:txBody>
      </p:sp>
      <p:cxnSp>
        <p:nvCxnSpPr>
          <p:cNvPr id="492" name="Straight Connector 491">
            <a:extLst>
              <a:ext uri="{FF2B5EF4-FFF2-40B4-BE49-F238E27FC236}">
                <a16:creationId xmlns:a16="http://schemas.microsoft.com/office/drawing/2014/main" id="{9AE18DB9-88B6-CFC9-48B3-CE51F35A8057}"/>
              </a:ext>
            </a:extLst>
          </p:cNvPr>
          <p:cNvCxnSpPr>
            <a:cxnSpLocks/>
            <a:stCxn id="71" idx="0"/>
          </p:cNvCxnSpPr>
          <p:nvPr/>
        </p:nvCxnSpPr>
        <p:spPr>
          <a:xfrm flipV="1">
            <a:off x="3750665" y="2121855"/>
            <a:ext cx="6469" cy="250470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494" name="TextBox 493">
            <a:extLst>
              <a:ext uri="{FF2B5EF4-FFF2-40B4-BE49-F238E27FC236}">
                <a16:creationId xmlns:a16="http://schemas.microsoft.com/office/drawing/2014/main" id="{2175BA38-BD07-929F-82F9-9A8B1FA029C3}"/>
              </a:ext>
            </a:extLst>
          </p:cNvPr>
          <p:cNvSpPr txBox="1"/>
          <p:nvPr/>
        </p:nvSpPr>
        <p:spPr>
          <a:xfrm>
            <a:off x="3424406" y="1264802"/>
            <a:ext cx="995785" cy="830997"/>
          </a:xfrm>
          <a:prstGeom prst="rect">
            <a:avLst/>
          </a:prstGeom>
          <a:noFill/>
        </p:spPr>
        <p:txBody>
          <a:bodyPr wrap="none" rtlCol="0">
            <a:spAutoFit/>
          </a:bodyPr>
          <a:lstStyle/>
          <a:p>
            <a:r>
              <a:rPr lang="en-US" sz="1600" b="1" dirty="0">
                <a:solidFill>
                  <a:schemeClr val="bg2"/>
                </a:solidFill>
              </a:rPr>
              <a:t>3-yr rate</a:t>
            </a:r>
          </a:p>
          <a:p>
            <a:r>
              <a:rPr lang="en-US" sz="1600" b="1" dirty="0">
                <a:solidFill>
                  <a:schemeClr val="accent5"/>
                </a:solidFill>
              </a:rPr>
              <a:t>92.9%</a:t>
            </a:r>
          </a:p>
          <a:p>
            <a:r>
              <a:rPr lang="en-US" sz="1600" b="1" dirty="0">
                <a:solidFill>
                  <a:schemeClr val="accent2"/>
                </a:solidFill>
              </a:rPr>
              <a:t>83.5%</a:t>
            </a:r>
          </a:p>
        </p:txBody>
      </p:sp>
      <p:sp>
        <p:nvSpPr>
          <p:cNvPr id="495" name="TextBox 494">
            <a:extLst>
              <a:ext uri="{FF2B5EF4-FFF2-40B4-BE49-F238E27FC236}">
                <a16:creationId xmlns:a16="http://schemas.microsoft.com/office/drawing/2014/main" id="{965F2C47-AC34-D486-6655-03BD214DCFEC}"/>
              </a:ext>
            </a:extLst>
          </p:cNvPr>
          <p:cNvSpPr txBox="1"/>
          <p:nvPr/>
        </p:nvSpPr>
        <p:spPr>
          <a:xfrm>
            <a:off x="5205983" y="1453066"/>
            <a:ext cx="995785" cy="830997"/>
          </a:xfrm>
          <a:prstGeom prst="rect">
            <a:avLst/>
          </a:prstGeom>
          <a:noFill/>
        </p:spPr>
        <p:txBody>
          <a:bodyPr wrap="none" rtlCol="0">
            <a:spAutoFit/>
          </a:bodyPr>
          <a:lstStyle/>
          <a:p>
            <a:r>
              <a:rPr lang="en-US" sz="1600" b="1" dirty="0">
                <a:solidFill>
                  <a:schemeClr val="bg2"/>
                </a:solidFill>
              </a:rPr>
              <a:t>5-yr rate</a:t>
            </a:r>
          </a:p>
          <a:p>
            <a:r>
              <a:rPr lang="en-US" sz="1600" b="1" dirty="0">
                <a:solidFill>
                  <a:schemeClr val="accent5"/>
                </a:solidFill>
              </a:rPr>
              <a:t>87.3%</a:t>
            </a:r>
          </a:p>
          <a:p>
            <a:r>
              <a:rPr lang="en-US" sz="1600" b="1" dirty="0">
                <a:solidFill>
                  <a:schemeClr val="accent2"/>
                </a:solidFill>
              </a:rPr>
              <a:t>71.4%</a:t>
            </a:r>
          </a:p>
        </p:txBody>
      </p:sp>
      <p:cxnSp>
        <p:nvCxnSpPr>
          <p:cNvPr id="496" name="Straight Connector 495">
            <a:extLst>
              <a:ext uri="{FF2B5EF4-FFF2-40B4-BE49-F238E27FC236}">
                <a16:creationId xmlns:a16="http://schemas.microsoft.com/office/drawing/2014/main" id="{0019FC96-9204-1BE1-3F56-CCC852A7B687}"/>
              </a:ext>
            </a:extLst>
          </p:cNvPr>
          <p:cNvCxnSpPr>
            <a:cxnSpLocks/>
          </p:cNvCxnSpPr>
          <p:nvPr/>
        </p:nvCxnSpPr>
        <p:spPr>
          <a:xfrm flipH="1" flipV="1">
            <a:off x="5565716" y="2293421"/>
            <a:ext cx="3429" cy="2398054"/>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4011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1E88BEB3-E2EC-9F30-E714-0A118EE180CF}"/>
              </a:ext>
            </a:extLst>
          </p:cNvPr>
          <p:cNvGraphicFramePr>
            <a:graphicFrameLocks noGrp="1"/>
          </p:cNvGraphicFramePr>
          <p:nvPr/>
        </p:nvGraphicFramePr>
        <p:xfrm>
          <a:off x="266401" y="1185244"/>
          <a:ext cx="11662074" cy="4827060"/>
        </p:xfrm>
        <a:graphic>
          <a:graphicData uri="http://schemas.openxmlformats.org/drawingml/2006/table">
            <a:tbl>
              <a:tblPr>
                <a:tableStyleId>{5C22544A-7EE6-4342-B048-85BDC9FD1C3A}</a:tableStyleId>
              </a:tblPr>
              <a:tblGrid>
                <a:gridCol w="2415292">
                  <a:extLst>
                    <a:ext uri="{9D8B030D-6E8A-4147-A177-3AD203B41FA5}">
                      <a16:colId xmlns:a16="http://schemas.microsoft.com/office/drawing/2014/main" val="2325532888"/>
                    </a:ext>
                  </a:extLst>
                </a:gridCol>
                <a:gridCol w="1646984">
                  <a:extLst>
                    <a:ext uri="{9D8B030D-6E8A-4147-A177-3AD203B41FA5}">
                      <a16:colId xmlns:a16="http://schemas.microsoft.com/office/drawing/2014/main" val="1410315763"/>
                    </a:ext>
                  </a:extLst>
                </a:gridCol>
                <a:gridCol w="1410220">
                  <a:extLst>
                    <a:ext uri="{9D8B030D-6E8A-4147-A177-3AD203B41FA5}">
                      <a16:colId xmlns:a16="http://schemas.microsoft.com/office/drawing/2014/main" val="3499583547"/>
                    </a:ext>
                  </a:extLst>
                </a:gridCol>
                <a:gridCol w="1368921">
                  <a:extLst>
                    <a:ext uri="{9D8B030D-6E8A-4147-A177-3AD203B41FA5}">
                      <a16:colId xmlns:a16="http://schemas.microsoft.com/office/drawing/2014/main" val="2023526127"/>
                    </a:ext>
                  </a:extLst>
                </a:gridCol>
                <a:gridCol w="3241288">
                  <a:extLst>
                    <a:ext uri="{9D8B030D-6E8A-4147-A177-3AD203B41FA5}">
                      <a16:colId xmlns:a16="http://schemas.microsoft.com/office/drawing/2014/main" val="1985778466"/>
                    </a:ext>
                  </a:extLst>
                </a:gridCol>
                <a:gridCol w="1579369">
                  <a:extLst>
                    <a:ext uri="{9D8B030D-6E8A-4147-A177-3AD203B41FA5}">
                      <a16:colId xmlns:a16="http://schemas.microsoft.com/office/drawing/2014/main" val="4071891833"/>
                    </a:ext>
                  </a:extLst>
                </a:gridCol>
              </a:tblGrid>
              <a:tr h="448056">
                <a:tc>
                  <a:txBody>
                    <a:bodyPr/>
                    <a:lstStyle/>
                    <a:p>
                      <a:pPr>
                        <a:lnSpc>
                          <a:spcPct val="90000"/>
                        </a:lnSpc>
                      </a:pPr>
                      <a:endParaRPr lang="en-US" sz="1200" b="1" dirty="0">
                        <a:solidFill>
                          <a:schemeClr val="tx1"/>
                        </a:solidFill>
                        <a:latin typeface="+mn-lt"/>
                      </a:endParaRPr>
                    </a:p>
                  </a:txBody>
                  <a:tcPr marL="72000" marR="72000" marT="46800" marB="4680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200" b="1" dirty="0">
                        <a:solidFill>
                          <a:schemeClr val="tx1"/>
                        </a:solidFill>
                        <a:latin typeface="+mn-lt"/>
                      </a:endParaRPr>
                    </a:p>
                  </a:txBody>
                  <a:tcPr marL="72000" marR="72000" marT="46800" marB="4680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200" b="1" dirty="0">
                          <a:solidFill>
                            <a:schemeClr val="bg2"/>
                          </a:solidFill>
                        </a:rPr>
                        <a:t>Enzalutamide combination</a:t>
                      </a:r>
                      <a:endParaRPr lang="en-US" sz="1200" b="1" dirty="0">
                        <a:solidFill>
                          <a:schemeClr val="bg2"/>
                        </a:solidFill>
                        <a:latin typeface="+mn-lt"/>
                      </a:endParaRPr>
                    </a:p>
                  </a:txBody>
                  <a:tcPr marL="72000" marR="72000" marT="46800" marB="4680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200" b="1" dirty="0">
                          <a:solidFill>
                            <a:schemeClr val="bg2"/>
                          </a:solidFill>
                        </a:rPr>
                        <a:t>Leuprolide acetate</a:t>
                      </a:r>
                      <a:endParaRPr lang="en-US" sz="1200" b="1" dirty="0">
                        <a:solidFill>
                          <a:schemeClr val="bg2"/>
                        </a:solidFill>
                        <a:latin typeface="+mn-lt"/>
                      </a:endParaRPr>
                    </a:p>
                  </a:txBody>
                  <a:tcPr marL="72000" marR="72000" marT="46800" marB="4680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lnSpc>
                          <a:spcPct val="90000"/>
                        </a:lnSpc>
                      </a:pPr>
                      <a:endParaRPr lang="en-US" sz="1200" b="1" dirty="0">
                        <a:solidFill>
                          <a:schemeClr val="tx1"/>
                        </a:solidFill>
                        <a:latin typeface="+mn-lt"/>
                      </a:endParaRPr>
                    </a:p>
                  </a:txBody>
                  <a:tcPr marL="72000" marR="72000" marT="46800" marB="4680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chemeClr val="tx1"/>
                        </a:solidFill>
                      </a:endParaRPr>
                    </a:p>
                  </a:txBody>
                  <a:tcPr marL="72000" marR="72000" marT="46800" marB="4680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9750134"/>
                  </a:ext>
                </a:extLst>
              </a:tr>
              <a:tr h="289044">
                <a:tc>
                  <a:txBody>
                    <a:bodyPr/>
                    <a:lstStyle/>
                    <a:p>
                      <a:pPr>
                        <a:lnSpc>
                          <a:spcPct val="90000"/>
                        </a:lnSpc>
                      </a:pPr>
                      <a:r>
                        <a:rPr lang="en-US" sz="1200" b="1" dirty="0">
                          <a:solidFill>
                            <a:schemeClr val="bg2"/>
                          </a:solidFill>
                          <a:latin typeface="+mn-lt"/>
                        </a:rPr>
                        <a:t>Subgroup</a:t>
                      </a:r>
                    </a:p>
                  </a:txBody>
                  <a:tcPr marL="72000" marR="72000" marT="46800" marB="46800" anchor="b">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200" b="1" dirty="0">
                        <a:solidFill>
                          <a:schemeClr val="bg2"/>
                        </a:solidFill>
                        <a:latin typeface="+mn-lt"/>
                      </a:endParaRPr>
                    </a:p>
                  </a:txBody>
                  <a:tcPr marL="72000" marR="72000" marT="46800" marB="46800" anchor="b">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90000"/>
                        </a:lnSpc>
                      </a:pPr>
                      <a:r>
                        <a:rPr lang="en-US" sz="1200" b="1" dirty="0">
                          <a:solidFill>
                            <a:schemeClr val="bg2"/>
                          </a:solidFill>
                          <a:latin typeface="+mn-lt"/>
                        </a:rPr>
                        <a:t>Events, n /patients, n</a:t>
                      </a:r>
                    </a:p>
                  </a:txBody>
                  <a:tcPr marL="72000" marR="72000" marT="46800" marB="46800" anchor="b">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lnSpc>
                          <a:spcPct val="90000"/>
                        </a:lnSpc>
                      </a:pPr>
                      <a:endParaRPr lang="en-US" sz="1200" b="1" dirty="0">
                        <a:solidFill>
                          <a:schemeClr val="tx1"/>
                        </a:solidFill>
                        <a:latin typeface="+mn-lt"/>
                      </a:endParaRPr>
                    </a:p>
                  </a:txBody>
                  <a:tcPr marL="72000" marR="72000" marT="46800" marB="46800" anchor="b">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bg2"/>
                          </a:solidFill>
                        </a:rPr>
                        <a:t>MFS HR (95% CI)</a:t>
                      </a:r>
                    </a:p>
                  </a:txBody>
                  <a:tcPr marL="72000" marR="72000" marT="46800" marB="4680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36611762"/>
                  </a:ext>
                </a:extLst>
              </a:tr>
              <a:tr h="266376">
                <a:tc>
                  <a:txBody>
                    <a:bodyPr/>
                    <a:lstStyle/>
                    <a:p>
                      <a:pPr>
                        <a:lnSpc>
                          <a:spcPct val="90000"/>
                        </a:lnSpc>
                      </a:pPr>
                      <a:r>
                        <a:rPr lang="en-US" sz="1100" dirty="0">
                          <a:solidFill>
                            <a:schemeClr val="bg2"/>
                          </a:solidFill>
                          <a:latin typeface="+mn-lt"/>
                        </a:rPr>
                        <a:t>All patients</a:t>
                      </a:r>
                    </a:p>
                  </a:txBody>
                  <a:tcPr marL="72000" marR="72000" marT="46800" marB="46800"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nSpc>
                          <a:spcPct val="90000"/>
                        </a:lnSpc>
                      </a:pPr>
                      <a:endParaRPr lang="en-US" sz="1100" dirty="0">
                        <a:solidFill>
                          <a:schemeClr val="bg2"/>
                        </a:solidFill>
                        <a:latin typeface="+mn-lt"/>
                      </a:endParaRPr>
                    </a:p>
                  </a:txBody>
                  <a:tcPr marL="72000" marR="72000" marT="46800" marB="46800"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100" dirty="0">
                          <a:solidFill>
                            <a:schemeClr val="bg2"/>
                          </a:solidFill>
                          <a:latin typeface="+mn-lt"/>
                        </a:rPr>
                        <a:t>45/355</a:t>
                      </a:r>
                    </a:p>
                  </a:txBody>
                  <a:tcPr marL="72000" marR="72000" marT="46800" marB="46800"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algn="ctr">
                        <a:lnSpc>
                          <a:spcPct val="90000"/>
                        </a:lnSpc>
                      </a:pPr>
                      <a:r>
                        <a:rPr lang="en-US" sz="1100" dirty="0">
                          <a:solidFill>
                            <a:schemeClr val="bg2"/>
                          </a:solidFill>
                          <a:latin typeface="+mn-lt"/>
                        </a:rPr>
                        <a:t>92/358</a:t>
                      </a:r>
                    </a:p>
                  </a:txBody>
                  <a:tcPr marL="72000" marR="72000" marT="46800" marB="46800"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algn="ctr">
                        <a:lnSpc>
                          <a:spcPct val="90000"/>
                        </a:lnSpc>
                      </a:pPr>
                      <a:endParaRPr lang="en-US" sz="1100" dirty="0">
                        <a:solidFill>
                          <a:schemeClr val="bg2"/>
                        </a:solidFill>
                        <a:latin typeface="+mn-lt"/>
                      </a:endParaRPr>
                    </a:p>
                  </a:txBody>
                  <a:tcPr marL="72000" marR="72000" marT="46800" marB="46800"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US" sz="1100" b="0" i="0" u="none" strike="noStrike" dirty="0">
                          <a:solidFill>
                            <a:schemeClr val="bg2"/>
                          </a:solidFill>
                          <a:effectLst/>
                          <a:latin typeface="+mn-lt"/>
                        </a:rPr>
                        <a:t>0.42 (0.30–0.61)</a:t>
                      </a:r>
                    </a:p>
                  </a:txBody>
                  <a:tcPr marL="72000" marR="72000" marT="46800" marB="46800"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0739181"/>
                  </a:ext>
                </a:extLst>
              </a:tr>
              <a:tr h="266376">
                <a:tc>
                  <a:txBody>
                    <a:bodyPr/>
                    <a:lstStyle/>
                    <a:p>
                      <a:pPr>
                        <a:lnSpc>
                          <a:spcPct val="90000"/>
                        </a:lnSpc>
                      </a:pPr>
                      <a:r>
                        <a:rPr lang="en-US" sz="1100" dirty="0">
                          <a:solidFill>
                            <a:schemeClr val="bg2"/>
                          </a:solidFill>
                          <a:latin typeface="+mn-lt"/>
                        </a:rPr>
                        <a:t>PSADT</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a:lnSpc>
                          <a:spcPct val="90000"/>
                        </a:lnSpc>
                      </a:pPr>
                      <a:r>
                        <a:rPr lang="en-US" sz="1100" dirty="0">
                          <a:solidFill>
                            <a:schemeClr val="bg2"/>
                          </a:solidFill>
                          <a:latin typeface="+mn-lt"/>
                        </a:rPr>
                        <a:t>≤3 mo</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algn="ctr">
                        <a:lnSpc>
                          <a:spcPct val="90000"/>
                        </a:lnSpc>
                      </a:pPr>
                      <a:r>
                        <a:rPr lang="en-US" sz="1100" dirty="0">
                          <a:solidFill>
                            <a:schemeClr val="bg2"/>
                          </a:solidFill>
                          <a:latin typeface="+mn-lt"/>
                        </a:rPr>
                        <a:t>14/69</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algn="ctr">
                        <a:lnSpc>
                          <a:spcPct val="90000"/>
                        </a:lnSpc>
                      </a:pPr>
                      <a:r>
                        <a:rPr lang="en-US" sz="1100" dirty="0">
                          <a:solidFill>
                            <a:schemeClr val="bg2"/>
                          </a:solidFill>
                          <a:latin typeface="+mn-lt"/>
                        </a:rPr>
                        <a:t>30/80</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ctr">
                        <a:lnSpc>
                          <a:spcPct val="90000"/>
                        </a:lnSpc>
                      </a:pPr>
                      <a:endParaRPr lang="en-US" sz="1100" dirty="0">
                        <a:solidFill>
                          <a:schemeClr val="bg2"/>
                        </a:solidFill>
                        <a:latin typeface="+mn-lt"/>
                      </a:endParaRP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algn="ctr" fontAlgn="b">
                        <a:lnSpc>
                          <a:spcPct val="90000"/>
                        </a:lnSpc>
                      </a:pPr>
                      <a:r>
                        <a:rPr lang="en-US" sz="1100" b="0" i="0" u="none" strike="noStrike" dirty="0">
                          <a:solidFill>
                            <a:schemeClr val="bg2"/>
                          </a:solidFill>
                          <a:effectLst/>
                          <a:latin typeface="+mn-lt"/>
                        </a:rPr>
                        <a:t>0.46 (0.24–0.88)</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878635407"/>
                  </a:ext>
                </a:extLst>
              </a:tr>
              <a:tr h="26637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en-US" sz="1100" dirty="0">
                        <a:solidFill>
                          <a:schemeClr val="bg2"/>
                        </a:solidFill>
                        <a:latin typeface="+mn-lt"/>
                      </a:endParaRP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100" dirty="0">
                          <a:solidFill>
                            <a:schemeClr val="bg2"/>
                          </a:solidFill>
                          <a:latin typeface="+mn-lt"/>
                        </a:rPr>
                        <a:t>&gt;3 to ≤6 mo</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algn="ctr">
                        <a:lnSpc>
                          <a:spcPct val="90000"/>
                        </a:lnSpc>
                      </a:pPr>
                      <a:r>
                        <a:rPr lang="en-US" sz="1100" dirty="0">
                          <a:solidFill>
                            <a:schemeClr val="bg2"/>
                          </a:solidFill>
                          <a:latin typeface="+mn-lt"/>
                        </a:rPr>
                        <a:t>18/187</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algn="ctr">
                        <a:lnSpc>
                          <a:spcPct val="90000"/>
                        </a:lnSpc>
                      </a:pPr>
                      <a:r>
                        <a:rPr lang="en-US" sz="1100" dirty="0">
                          <a:solidFill>
                            <a:schemeClr val="bg2"/>
                          </a:solidFill>
                          <a:latin typeface="+mn-lt"/>
                        </a:rPr>
                        <a:t>35/142</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ctr">
                        <a:lnSpc>
                          <a:spcPct val="90000"/>
                        </a:lnSpc>
                      </a:pPr>
                      <a:endParaRPr lang="en-US" sz="1100" dirty="0">
                        <a:solidFill>
                          <a:schemeClr val="bg2"/>
                        </a:solidFill>
                        <a:latin typeface="+mn-lt"/>
                      </a:endParaRP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algn="ctr" fontAlgn="b">
                        <a:lnSpc>
                          <a:spcPct val="90000"/>
                        </a:lnSpc>
                      </a:pPr>
                      <a:r>
                        <a:rPr lang="en-US" sz="1100" b="0" i="0" u="none" strike="noStrike" dirty="0">
                          <a:solidFill>
                            <a:schemeClr val="bg2"/>
                          </a:solidFill>
                          <a:effectLst/>
                          <a:latin typeface="+mn-lt"/>
                        </a:rPr>
                        <a:t>0.33 (0.19–0.59)</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3707932657"/>
                  </a:ext>
                </a:extLst>
              </a:tr>
              <a:tr h="26637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en-US" sz="1100" dirty="0">
                        <a:solidFill>
                          <a:schemeClr val="bg2"/>
                        </a:solidFill>
                        <a:latin typeface="+mn-lt"/>
                      </a:endParaRP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100" dirty="0">
                          <a:solidFill>
                            <a:schemeClr val="bg2"/>
                          </a:solidFill>
                          <a:latin typeface="+mn-lt"/>
                        </a:rPr>
                        <a:t>&gt;6 to ≤9 mo</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algn="ctr">
                        <a:lnSpc>
                          <a:spcPct val="90000"/>
                        </a:lnSpc>
                      </a:pPr>
                      <a:r>
                        <a:rPr lang="en-US" sz="1100" dirty="0">
                          <a:solidFill>
                            <a:schemeClr val="bg2"/>
                          </a:solidFill>
                          <a:latin typeface="+mn-lt"/>
                        </a:rPr>
                        <a:t>13/98</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algn="ctr">
                        <a:lnSpc>
                          <a:spcPct val="90000"/>
                        </a:lnSpc>
                      </a:pPr>
                      <a:r>
                        <a:rPr lang="en-US" sz="1100" dirty="0">
                          <a:solidFill>
                            <a:schemeClr val="bg2"/>
                          </a:solidFill>
                          <a:latin typeface="+mn-lt"/>
                        </a:rPr>
                        <a:t>27/135</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algn="ctr">
                        <a:lnSpc>
                          <a:spcPct val="90000"/>
                        </a:lnSpc>
                      </a:pPr>
                      <a:endParaRPr lang="en-US" sz="1100" dirty="0">
                        <a:solidFill>
                          <a:schemeClr val="bg2"/>
                        </a:solidFill>
                        <a:latin typeface="+mn-lt"/>
                      </a:endParaRP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algn="ctr" fontAlgn="b">
                        <a:lnSpc>
                          <a:spcPct val="90000"/>
                        </a:lnSpc>
                      </a:pPr>
                      <a:r>
                        <a:rPr lang="en-US" sz="1100" b="0" i="0" u="none" strike="noStrike" dirty="0">
                          <a:solidFill>
                            <a:schemeClr val="bg2"/>
                          </a:solidFill>
                          <a:effectLst/>
                          <a:latin typeface="+mn-lt"/>
                        </a:rPr>
                        <a:t>0.63 (0.32–1.22)</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2702355521"/>
                  </a:ext>
                </a:extLst>
              </a:tr>
              <a:tr h="266376">
                <a:tc>
                  <a:txBody>
                    <a:bodyPr/>
                    <a:lstStyle/>
                    <a:p>
                      <a:pPr>
                        <a:lnSpc>
                          <a:spcPct val="90000"/>
                        </a:lnSpc>
                      </a:pPr>
                      <a:r>
                        <a:rPr lang="en-US" sz="1100" dirty="0">
                          <a:solidFill>
                            <a:schemeClr val="bg2"/>
                          </a:solidFill>
                          <a:latin typeface="+mn-lt"/>
                        </a:rPr>
                        <a:t>Baseline age</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90000"/>
                        </a:lnSpc>
                      </a:pPr>
                      <a:r>
                        <a:rPr lang="en-US" sz="1100" dirty="0">
                          <a:solidFill>
                            <a:schemeClr val="bg2"/>
                          </a:solidFill>
                          <a:latin typeface="+mn-lt"/>
                        </a:rPr>
                        <a:t>≤65 years</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100" dirty="0">
                          <a:solidFill>
                            <a:schemeClr val="bg2"/>
                          </a:solidFill>
                          <a:latin typeface="+mn-lt"/>
                        </a:rPr>
                        <a:t>11/81</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algn="ctr">
                        <a:lnSpc>
                          <a:spcPct val="90000"/>
                        </a:lnSpc>
                      </a:pPr>
                      <a:r>
                        <a:rPr lang="en-US" sz="1100" dirty="0">
                          <a:solidFill>
                            <a:schemeClr val="bg2"/>
                          </a:solidFill>
                          <a:latin typeface="+mn-lt"/>
                        </a:rPr>
                        <a:t>28/91</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algn="ctr">
                        <a:lnSpc>
                          <a:spcPct val="90000"/>
                        </a:lnSpc>
                      </a:pPr>
                      <a:endParaRPr lang="en-US" sz="1100" dirty="0">
                        <a:solidFill>
                          <a:schemeClr val="bg2"/>
                        </a:solidFill>
                        <a:latin typeface="+mn-lt"/>
                      </a:endParaRP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US" sz="1100" b="0" i="0" u="none" strike="noStrike" dirty="0">
                          <a:solidFill>
                            <a:schemeClr val="bg2"/>
                          </a:solidFill>
                          <a:effectLst/>
                          <a:latin typeface="+mn-lt"/>
                        </a:rPr>
                        <a:t>0.40 (0.20–0.81)</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2470337"/>
                  </a:ext>
                </a:extLst>
              </a:tr>
              <a:tr h="266376">
                <a:tc>
                  <a:txBody>
                    <a:bodyPr/>
                    <a:lstStyle/>
                    <a:p>
                      <a:pPr>
                        <a:lnSpc>
                          <a:spcPct val="90000"/>
                        </a:lnSpc>
                      </a:pPr>
                      <a:endParaRPr lang="en-US" sz="1100" dirty="0">
                        <a:solidFill>
                          <a:schemeClr val="bg2"/>
                        </a:solidFill>
                        <a:latin typeface="+mn-lt"/>
                      </a:endParaRP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90000"/>
                        </a:lnSpc>
                      </a:pPr>
                      <a:r>
                        <a:rPr lang="en-US" sz="1100" dirty="0">
                          <a:solidFill>
                            <a:schemeClr val="bg2"/>
                          </a:solidFill>
                          <a:latin typeface="+mn-lt"/>
                          <a:cs typeface="Arial" panose="020B0604020202020204" pitchFamily="34" charset="0"/>
                        </a:rPr>
                        <a:t>≥</a:t>
                      </a:r>
                      <a:r>
                        <a:rPr lang="en-US" sz="1100" dirty="0">
                          <a:solidFill>
                            <a:schemeClr val="bg2"/>
                          </a:solidFill>
                          <a:latin typeface="+mn-lt"/>
                        </a:rPr>
                        <a:t>65 years</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100" dirty="0">
                          <a:solidFill>
                            <a:schemeClr val="bg2"/>
                          </a:solidFill>
                          <a:latin typeface="+mn-lt"/>
                        </a:rPr>
                        <a:t>34/274</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algn="ctr">
                        <a:lnSpc>
                          <a:spcPct val="90000"/>
                        </a:lnSpc>
                      </a:pPr>
                      <a:r>
                        <a:rPr lang="en-US" sz="1100" dirty="0">
                          <a:solidFill>
                            <a:schemeClr val="bg2"/>
                          </a:solidFill>
                          <a:latin typeface="+mn-lt"/>
                        </a:rPr>
                        <a:t>64/267</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algn="ctr">
                        <a:lnSpc>
                          <a:spcPct val="90000"/>
                        </a:lnSpc>
                      </a:pPr>
                      <a:endParaRPr lang="en-US" sz="1100" dirty="0">
                        <a:solidFill>
                          <a:schemeClr val="bg2"/>
                        </a:solidFill>
                        <a:latin typeface="+mn-lt"/>
                      </a:endParaRP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US" sz="1100" b="0" i="0" u="none" strike="noStrike" dirty="0">
                          <a:solidFill>
                            <a:schemeClr val="bg2"/>
                          </a:solidFill>
                          <a:effectLst/>
                          <a:latin typeface="+mn-lt"/>
                        </a:rPr>
                        <a:t>0.44 (0.29–0.67)</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5781021"/>
                  </a:ext>
                </a:extLst>
              </a:tr>
              <a:tr h="276856">
                <a:tc>
                  <a:txBody>
                    <a:bodyPr/>
                    <a:lstStyle/>
                    <a:p>
                      <a:pPr algn="l" rtl="0" fontAlgn="ctr"/>
                      <a:r>
                        <a:rPr lang="en-US" sz="1100" b="0" i="0" u="none" strike="noStrike" dirty="0">
                          <a:solidFill>
                            <a:schemeClr val="bg2"/>
                          </a:solidFill>
                          <a:effectLst/>
                          <a:latin typeface="Arial" panose="020B0604020202020204" pitchFamily="34" charset="0"/>
                        </a:rPr>
                        <a:t>Geographic region</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algn="l" rtl="0" fontAlgn="ctr"/>
                      <a:r>
                        <a:rPr lang="en-US" sz="1100" b="0" i="0" u="none" strike="noStrike" dirty="0">
                          <a:solidFill>
                            <a:schemeClr val="bg2"/>
                          </a:solidFill>
                          <a:effectLst/>
                          <a:latin typeface="Arial" panose="020B0604020202020204" pitchFamily="34" charset="0"/>
                        </a:rPr>
                        <a:t>North America</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algn="ctr" rtl="0" fontAlgn="ctr"/>
                      <a:r>
                        <a:rPr lang="en-US" sz="1100" b="0" i="0" u="none" strike="noStrike" dirty="0">
                          <a:solidFill>
                            <a:schemeClr val="bg2"/>
                          </a:solidFill>
                          <a:effectLst/>
                          <a:latin typeface="Arial" panose="020B0604020202020204" pitchFamily="34" charset="0"/>
                        </a:rPr>
                        <a:t>22/144</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algn="ctr" rtl="0" fontAlgn="ctr"/>
                      <a:r>
                        <a:rPr lang="en-US" sz="1100" b="0" i="0" u="none" strike="noStrike" dirty="0">
                          <a:solidFill>
                            <a:schemeClr val="bg2"/>
                          </a:solidFill>
                          <a:effectLst/>
                          <a:latin typeface="Arial" panose="020B0604020202020204" pitchFamily="34" charset="0"/>
                        </a:rPr>
                        <a:t>32/137</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algn="l" defTabSz="914400" rtl="0" eaLnBrk="1" latinLnBrk="0" hangingPunct="1">
                        <a:lnSpc>
                          <a:spcPct val="90000"/>
                        </a:lnSpc>
                      </a:pPr>
                      <a:endParaRPr lang="en-US" sz="1100" kern="1200" dirty="0">
                        <a:solidFill>
                          <a:schemeClr val="bg2"/>
                        </a:solidFill>
                        <a:latin typeface="+mn-lt"/>
                        <a:ea typeface="+mn-ea"/>
                        <a:cs typeface="+mn-cs"/>
                      </a:endParaRP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algn="ctr" rtl="0" fontAlgn="b"/>
                      <a:r>
                        <a:rPr lang="en-US" sz="1100" b="0" i="0" u="none" strike="noStrike" dirty="0">
                          <a:solidFill>
                            <a:schemeClr val="bg2"/>
                          </a:solidFill>
                          <a:effectLst/>
                          <a:latin typeface="Arial" panose="020B0604020202020204" pitchFamily="34" charset="0"/>
                        </a:rPr>
                        <a:t>0.62 (0.36–1.06)</a:t>
                      </a:r>
                    </a:p>
                  </a:txBody>
                  <a:tcPr marL="72000" marR="72000" marT="46800" marB="46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422001527"/>
                  </a:ext>
                </a:extLst>
              </a:tr>
              <a:tr h="276856">
                <a:tc>
                  <a:txBody>
                    <a:bodyPr/>
                    <a:lstStyle/>
                    <a:p>
                      <a:pPr algn="l" rtl="0" fontAlgn="ctr"/>
                      <a:endParaRPr lang="en-US" sz="1100" b="0" i="0" u="none" strike="noStrike" dirty="0">
                        <a:solidFill>
                          <a:schemeClr val="bg2"/>
                        </a:solidFill>
                        <a:effectLst/>
                        <a:latin typeface="Arial" panose="020B0604020202020204" pitchFamily="34" charset="0"/>
                      </a:endParaRP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algn="l" rtl="0" fontAlgn="ctr"/>
                      <a:r>
                        <a:rPr lang="en-US" sz="1100" b="0" i="0" u="none" strike="noStrike" dirty="0">
                          <a:solidFill>
                            <a:schemeClr val="bg2"/>
                          </a:solidFill>
                          <a:effectLst/>
                          <a:latin typeface="Arial" panose="020B0604020202020204" pitchFamily="34" charset="0"/>
                        </a:rPr>
                        <a:t>Europe</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algn="ctr" rtl="0" fontAlgn="ctr"/>
                      <a:r>
                        <a:rPr lang="en-US" sz="1100" b="0" i="0" u="none" strike="noStrike" dirty="0">
                          <a:solidFill>
                            <a:schemeClr val="bg2"/>
                          </a:solidFill>
                          <a:effectLst/>
                          <a:latin typeface="Arial" panose="020B0604020202020204" pitchFamily="34" charset="0"/>
                        </a:rPr>
                        <a:t>14/130</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algn="ctr" rtl="0" fontAlgn="ctr"/>
                      <a:r>
                        <a:rPr lang="en-US" sz="1100" b="0" i="0" u="none" strike="noStrike" dirty="0">
                          <a:solidFill>
                            <a:schemeClr val="bg2"/>
                          </a:solidFill>
                          <a:effectLst/>
                          <a:latin typeface="Arial" panose="020B0604020202020204" pitchFamily="34" charset="0"/>
                        </a:rPr>
                        <a:t>33/128</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algn="l" defTabSz="914400" rtl="0" eaLnBrk="1" latinLnBrk="0" hangingPunct="1">
                        <a:lnSpc>
                          <a:spcPct val="90000"/>
                        </a:lnSpc>
                      </a:pPr>
                      <a:endParaRPr lang="en-US" sz="1100" kern="1200" dirty="0">
                        <a:solidFill>
                          <a:schemeClr val="bg2"/>
                        </a:solidFill>
                        <a:latin typeface="+mn-lt"/>
                        <a:ea typeface="+mn-ea"/>
                        <a:cs typeface="+mn-cs"/>
                      </a:endParaRP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algn="ctr" rtl="0" fontAlgn="b"/>
                      <a:r>
                        <a:rPr lang="en-US" sz="1100" b="0" i="0" u="none" strike="noStrike" dirty="0">
                          <a:solidFill>
                            <a:schemeClr val="bg2"/>
                          </a:solidFill>
                          <a:effectLst/>
                          <a:latin typeface="Arial" panose="020B0604020202020204" pitchFamily="34" charset="0"/>
                        </a:rPr>
                        <a:t>0.35 (0.19–0.66)</a:t>
                      </a:r>
                    </a:p>
                  </a:txBody>
                  <a:tcPr marL="72000" marR="72000" marT="46800" marB="46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2502007552"/>
                  </a:ext>
                </a:extLst>
              </a:tr>
              <a:tr h="276856">
                <a:tc>
                  <a:txBody>
                    <a:bodyPr/>
                    <a:lstStyle/>
                    <a:p>
                      <a:pPr algn="l" rtl="0" fontAlgn="ctr"/>
                      <a:endParaRPr lang="en-US" sz="1100" b="0" i="0" u="none" strike="noStrike" dirty="0">
                        <a:solidFill>
                          <a:schemeClr val="bg2"/>
                        </a:solidFill>
                        <a:effectLst/>
                        <a:latin typeface="Arial" panose="020B0604020202020204" pitchFamily="34" charset="0"/>
                      </a:endParaRP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algn="l" rtl="0" fontAlgn="ctr"/>
                      <a:r>
                        <a:rPr lang="en-US" sz="1100" b="0" i="0" u="none" strike="noStrike" dirty="0">
                          <a:solidFill>
                            <a:schemeClr val="bg2"/>
                          </a:solidFill>
                          <a:effectLst/>
                          <a:latin typeface="Arial" panose="020B0604020202020204" pitchFamily="34" charset="0"/>
                        </a:rPr>
                        <a:t>ROW</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algn="ctr" rtl="0" fontAlgn="ctr"/>
                      <a:r>
                        <a:rPr lang="en-US" sz="1100" b="0" i="0" u="none" strike="noStrike" dirty="0">
                          <a:solidFill>
                            <a:schemeClr val="bg2"/>
                          </a:solidFill>
                          <a:effectLst/>
                          <a:latin typeface="Arial" panose="020B0604020202020204" pitchFamily="34" charset="0"/>
                        </a:rPr>
                        <a:t>9/81</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algn="ctr" rtl="0" fontAlgn="ctr"/>
                      <a:r>
                        <a:rPr lang="en-US" sz="1100" b="0" i="0" u="none" strike="noStrike" dirty="0">
                          <a:solidFill>
                            <a:schemeClr val="bg2"/>
                          </a:solidFill>
                          <a:effectLst/>
                          <a:latin typeface="Arial" panose="020B0604020202020204" pitchFamily="34" charset="0"/>
                        </a:rPr>
                        <a:t>27/93</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algn="l" defTabSz="914400" rtl="0" eaLnBrk="1" latinLnBrk="0" hangingPunct="1">
                        <a:lnSpc>
                          <a:spcPct val="90000"/>
                        </a:lnSpc>
                      </a:pPr>
                      <a:endParaRPr lang="en-US" sz="1100" kern="1200" dirty="0">
                        <a:solidFill>
                          <a:schemeClr val="bg2"/>
                        </a:solidFill>
                        <a:latin typeface="+mn-lt"/>
                        <a:ea typeface="+mn-ea"/>
                        <a:cs typeface="+mn-cs"/>
                      </a:endParaRP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algn="ctr" rtl="0" fontAlgn="b"/>
                      <a:r>
                        <a:rPr lang="en-US" sz="1100" b="0" i="0" u="none" strike="noStrike" dirty="0">
                          <a:solidFill>
                            <a:schemeClr val="bg2"/>
                          </a:solidFill>
                          <a:effectLst/>
                          <a:latin typeface="Arial" panose="020B0604020202020204" pitchFamily="34" charset="0"/>
                        </a:rPr>
                        <a:t>0.32 (0.15–0.68)</a:t>
                      </a:r>
                    </a:p>
                  </a:txBody>
                  <a:tcPr marL="72000" marR="72000" marT="46800" marB="46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3745651348"/>
                  </a:ext>
                </a:extLst>
              </a:tr>
              <a:tr h="276856">
                <a:tc>
                  <a:txBody>
                    <a:bodyPr/>
                    <a:lstStyle/>
                    <a:p>
                      <a:pPr algn="l" rtl="0" fontAlgn="ctr"/>
                      <a:r>
                        <a:rPr lang="en-US" sz="1100" b="0" i="0" u="none" strike="noStrike" dirty="0">
                          <a:solidFill>
                            <a:schemeClr val="bg2"/>
                          </a:solidFill>
                          <a:effectLst/>
                          <a:latin typeface="Arial" panose="020B0604020202020204" pitchFamily="34" charset="0"/>
                        </a:rPr>
                        <a:t>Baseline PSA</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0" i="0" u="none" strike="noStrike" dirty="0">
                          <a:solidFill>
                            <a:schemeClr val="bg2"/>
                          </a:solidFill>
                          <a:effectLst/>
                          <a:latin typeface="Arial" panose="020B0604020202020204" pitchFamily="34" charset="0"/>
                        </a:rPr>
                        <a:t>≤10 ng/mL</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chemeClr val="bg2"/>
                          </a:solidFill>
                          <a:effectLst/>
                          <a:latin typeface="Arial" panose="020B0604020202020204" pitchFamily="34" charset="0"/>
                        </a:rPr>
                        <a:t>31/278</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algn="ctr" rtl="0" fontAlgn="ctr"/>
                      <a:r>
                        <a:rPr lang="en-US" sz="1100" b="0" i="0" u="none" strike="noStrike" dirty="0">
                          <a:solidFill>
                            <a:schemeClr val="bg2"/>
                          </a:solidFill>
                          <a:effectLst/>
                          <a:latin typeface="Arial" panose="020B0604020202020204" pitchFamily="34" charset="0"/>
                        </a:rPr>
                        <a:t>64/273</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algn="l" defTabSz="914400" rtl="0" eaLnBrk="1" latinLnBrk="0" hangingPunct="1">
                        <a:lnSpc>
                          <a:spcPct val="90000"/>
                        </a:lnSpc>
                      </a:pPr>
                      <a:endParaRPr lang="en-US" sz="1100" kern="1200" dirty="0">
                        <a:solidFill>
                          <a:schemeClr val="bg2"/>
                        </a:solidFill>
                        <a:latin typeface="+mn-lt"/>
                        <a:ea typeface="+mn-ea"/>
                        <a:cs typeface="+mn-cs"/>
                      </a:endParaRP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chemeClr val="bg2"/>
                          </a:solidFill>
                          <a:effectLst/>
                          <a:latin typeface="Arial" panose="020B0604020202020204" pitchFamily="34" charset="0"/>
                        </a:rPr>
                        <a:t>0.42 (0.27–0.64)</a:t>
                      </a:r>
                    </a:p>
                  </a:txBody>
                  <a:tcPr marL="72000" marR="72000" marT="46800" marB="468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8340279"/>
                  </a:ext>
                </a:extLst>
              </a:tr>
              <a:tr h="276856">
                <a:tc>
                  <a:txBody>
                    <a:bodyPr/>
                    <a:lstStyle/>
                    <a:p>
                      <a:pPr algn="l" rtl="0" fontAlgn="ctr"/>
                      <a:endParaRPr lang="en-US" sz="1100" b="0" i="0" u="none" strike="noStrike" dirty="0">
                        <a:solidFill>
                          <a:schemeClr val="bg2"/>
                        </a:solidFill>
                        <a:effectLst/>
                        <a:latin typeface="Arial" panose="020B0604020202020204" pitchFamily="34" charset="0"/>
                      </a:endParaRP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0" i="0" u="none" strike="noStrike" dirty="0">
                          <a:solidFill>
                            <a:schemeClr val="bg2"/>
                          </a:solidFill>
                          <a:effectLst/>
                          <a:latin typeface="Arial" panose="020B0604020202020204" pitchFamily="34" charset="0"/>
                        </a:rPr>
                        <a:t>&gt;10 ng/mL</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chemeClr val="bg2"/>
                          </a:solidFill>
                          <a:effectLst/>
                          <a:latin typeface="Arial" panose="020B0604020202020204" pitchFamily="34" charset="0"/>
                        </a:rPr>
                        <a:t>14/77</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algn="ctr" rtl="0" fontAlgn="ctr"/>
                      <a:r>
                        <a:rPr lang="en-US" sz="1100" b="0" i="0" u="none" strike="noStrike" dirty="0">
                          <a:solidFill>
                            <a:schemeClr val="bg2"/>
                          </a:solidFill>
                          <a:effectLst/>
                          <a:latin typeface="Arial" panose="020B0604020202020204" pitchFamily="34" charset="0"/>
                        </a:rPr>
                        <a:t>28/83</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algn="l" defTabSz="914400" rtl="0" eaLnBrk="1" latinLnBrk="0" hangingPunct="1">
                        <a:lnSpc>
                          <a:spcPct val="90000"/>
                        </a:lnSpc>
                      </a:pPr>
                      <a:endParaRPr lang="en-US" sz="1100" kern="1200" dirty="0">
                        <a:solidFill>
                          <a:schemeClr val="bg2"/>
                        </a:solidFill>
                        <a:latin typeface="+mn-lt"/>
                        <a:ea typeface="+mn-ea"/>
                        <a:cs typeface="+mn-cs"/>
                      </a:endParaRP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chemeClr val="bg2"/>
                          </a:solidFill>
                          <a:effectLst/>
                          <a:latin typeface="Arial" panose="020B0604020202020204" pitchFamily="34" charset="0"/>
                        </a:rPr>
                        <a:t>0.45 (0.24–0.85)</a:t>
                      </a:r>
                    </a:p>
                  </a:txBody>
                  <a:tcPr marL="72000" marR="72000" marT="46800" marB="468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5768256"/>
                  </a:ext>
                </a:extLst>
              </a:tr>
              <a:tr h="276856">
                <a:tc>
                  <a:txBody>
                    <a:bodyPr/>
                    <a:lstStyle/>
                    <a:p>
                      <a:pPr algn="l" rtl="0" fontAlgn="ctr"/>
                      <a:r>
                        <a:rPr lang="en-US" sz="1100" b="0" i="0" u="none" strike="noStrike" dirty="0">
                          <a:solidFill>
                            <a:schemeClr val="bg2"/>
                          </a:solidFill>
                          <a:effectLst/>
                          <a:latin typeface="Arial" panose="020B0604020202020204" pitchFamily="34" charset="0"/>
                        </a:rPr>
                        <a:t>Prior hormonal therapy</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algn="l" rtl="0" fontAlgn="ctr"/>
                      <a:r>
                        <a:rPr lang="en-US" sz="1100" b="0" i="0" u="none" strike="noStrike" dirty="0">
                          <a:solidFill>
                            <a:schemeClr val="bg2"/>
                          </a:solidFill>
                          <a:effectLst/>
                          <a:latin typeface="Arial" panose="020B0604020202020204" pitchFamily="34" charset="0"/>
                        </a:rPr>
                        <a:t>Yes</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algn="ctr" rtl="0" fontAlgn="ctr"/>
                      <a:r>
                        <a:rPr lang="en-US" sz="1100" b="0" i="0" u="none" strike="noStrike" dirty="0">
                          <a:solidFill>
                            <a:schemeClr val="bg2"/>
                          </a:solidFill>
                          <a:effectLst/>
                          <a:latin typeface="Arial" panose="020B0604020202020204" pitchFamily="34" charset="0"/>
                        </a:rPr>
                        <a:t>19/107</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algn="ctr" rtl="0" fontAlgn="ctr"/>
                      <a:r>
                        <a:rPr lang="en-US" sz="1100" b="0" i="0" u="none" strike="noStrike" dirty="0">
                          <a:solidFill>
                            <a:schemeClr val="bg2"/>
                          </a:solidFill>
                          <a:effectLst/>
                          <a:latin typeface="Arial" panose="020B0604020202020204" pitchFamily="34" charset="0"/>
                        </a:rPr>
                        <a:t>34/113</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algn="l" defTabSz="914400" rtl="0" eaLnBrk="1" latinLnBrk="0" hangingPunct="1">
                        <a:lnSpc>
                          <a:spcPct val="90000"/>
                        </a:lnSpc>
                      </a:pPr>
                      <a:endParaRPr lang="en-US" sz="1100" kern="1200" dirty="0">
                        <a:solidFill>
                          <a:schemeClr val="bg2"/>
                        </a:solidFill>
                        <a:latin typeface="+mn-lt"/>
                        <a:ea typeface="+mn-ea"/>
                        <a:cs typeface="+mn-cs"/>
                      </a:endParaRP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algn="ctr" rtl="0" fontAlgn="b"/>
                      <a:r>
                        <a:rPr lang="en-US" sz="1100" b="0" i="0" u="none" strike="noStrike" dirty="0">
                          <a:solidFill>
                            <a:schemeClr val="bg2"/>
                          </a:solidFill>
                          <a:effectLst/>
                          <a:latin typeface="Arial" panose="020B0604020202020204" pitchFamily="34" charset="0"/>
                        </a:rPr>
                        <a:t>0.48 (0.28–0.85)</a:t>
                      </a:r>
                    </a:p>
                  </a:txBody>
                  <a:tcPr marL="72000" marR="72000" marT="46800" marB="46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3950485506"/>
                  </a:ext>
                </a:extLst>
              </a:tr>
              <a:tr h="276856">
                <a:tc>
                  <a:txBody>
                    <a:bodyPr/>
                    <a:lstStyle/>
                    <a:p>
                      <a:pPr algn="l" rtl="0" fontAlgn="ctr"/>
                      <a:endParaRPr lang="en-US" sz="1100" b="0" i="0" u="none" strike="noStrike" dirty="0">
                        <a:solidFill>
                          <a:schemeClr val="bg2"/>
                        </a:solidFill>
                        <a:effectLst/>
                        <a:latin typeface="Arial" panose="020B0604020202020204" pitchFamily="34" charset="0"/>
                      </a:endParaRP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algn="l" rtl="0" fontAlgn="ctr"/>
                      <a:r>
                        <a:rPr lang="en-US" sz="1100" b="0" i="0" u="none" strike="noStrike" dirty="0">
                          <a:solidFill>
                            <a:schemeClr val="bg2"/>
                          </a:solidFill>
                          <a:effectLst/>
                          <a:latin typeface="Arial" panose="020B0604020202020204" pitchFamily="34" charset="0"/>
                        </a:rPr>
                        <a:t>No</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algn="ctr" rtl="0" fontAlgn="ctr"/>
                      <a:r>
                        <a:rPr lang="en-US" sz="1100" b="0" i="0" u="none" strike="noStrike" dirty="0">
                          <a:solidFill>
                            <a:schemeClr val="bg2"/>
                          </a:solidFill>
                          <a:effectLst/>
                          <a:latin typeface="Arial" panose="020B0604020202020204" pitchFamily="34" charset="0"/>
                        </a:rPr>
                        <a:t>26/248</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algn="ctr" rtl="0" fontAlgn="ctr"/>
                      <a:r>
                        <a:rPr lang="en-US" sz="1100" b="0" i="0" u="none" strike="noStrike" dirty="0">
                          <a:solidFill>
                            <a:schemeClr val="bg2"/>
                          </a:solidFill>
                          <a:effectLst/>
                          <a:latin typeface="Arial" panose="020B0604020202020204" pitchFamily="34" charset="0"/>
                        </a:rPr>
                        <a:t>58/245</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algn="l" defTabSz="914400" rtl="0" eaLnBrk="1" latinLnBrk="0" hangingPunct="1">
                        <a:lnSpc>
                          <a:spcPct val="90000"/>
                        </a:lnSpc>
                      </a:pPr>
                      <a:endParaRPr lang="en-US" sz="1100" kern="1200" dirty="0">
                        <a:solidFill>
                          <a:schemeClr val="bg2"/>
                        </a:solidFill>
                        <a:latin typeface="+mn-lt"/>
                        <a:ea typeface="+mn-ea"/>
                        <a:cs typeface="+mn-cs"/>
                      </a:endParaRP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algn="ctr" rtl="0" fontAlgn="b"/>
                      <a:r>
                        <a:rPr lang="en-US" sz="1100" b="0" i="0" u="none" strike="noStrike" dirty="0">
                          <a:solidFill>
                            <a:schemeClr val="bg2"/>
                          </a:solidFill>
                          <a:effectLst/>
                          <a:latin typeface="Arial" panose="020B0604020202020204" pitchFamily="34" charset="0"/>
                        </a:rPr>
                        <a:t>0.39 (0.25–0.62)</a:t>
                      </a:r>
                    </a:p>
                  </a:txBody>
                  <a:tcPr marL="72000" marR="72000" marT="46800" marB="468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3315253802"/>
                  </a:ext>
                </a:extLst>
              </a:tr>
              <a:tr h="276856">
                <a:tc>
                  <a:txBody>
                    <a:bodyPr/>
                    <a:lstStyle/>
                    <a:p>
                      <a:pPr algn="l" rtl="0" fontAlgn="ctr"/>
                      <a:r>
                        <a:rPr lang="en-US" sz="1100" b="0" i="0" u="none" strike="noStrike" dirty="0">
                          <a:solidFill>
                            <a:schemeClr val="bg2"/>
                          </a:solidFill>
                          <a:effectLst/>
                          <a:latin typeface="Arial" panose="020B0604020202020204" pitchFamily="34" charset="0"/>
                        </a:rPr>
                        <a:t>Prior RP</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0" i="0" u="none" strike="noStrike" dirty="0">
                          <a:solidFill>
                            <a:schemeClr val="bg2"/>
                          </a:solidFill>
                          <a:effectLst/>
                          <a:latin typeface="Arial" panose="020B0604020202020204" pitchFamily="34" charset="0"/>
                        </a:rPr>
                        <a:t>Yes</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chemeClr val="bg2"/>
                          </a:solidFill>
                          <a:effectLst/>
                          <a:latin typeface="Arial" panose="020B0604020202020204" pitchFamily="34" charset="0"/>
                        </a:rPr>
                        <a:t>26/269</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algn="ctr" rtl="0" fontAlgn="ctr"/>
                      <a:r>
                        <a:rPr lang="en-US" sz="1100" b="0" i="0" u="none" strike="noStrike" dirty="0">
                          <a:solidFill>
                            <a:schemeClr val="bg2"/>
                          </a:solidFill>
                          <a:effectLst/>
                          <a:latin typeface="Arial" panose="020B0604020202020204" pitchFamily="34" charset="0"/>
                        </a:rPr>
                        <a:t>61/254</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algn="l" defTabSz="914400" rtl="0" eaLnBrk="1" latinLnBrk="0" hangingPunct="1">
                        <a:lnSpc>
                          <a:spcPct val="90000"/>
                        </a:lnSpc>
                      </a:pPr>
                      <a:endParaRPr lang="en-US" sz="1100" kern="1200" dirty="0">
                        <a:solidFill>
                          <a:schemeClr val="bg2"/>
                        </a:solidFill>
                        <a:latin typeface="+mn-lt"/>
                        <a:ea typeface="+mn-ea"/>
                        <a:cs typeface="+mn-cs"/>
                      </a:endParaRP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chemeClr val="bg2"/>
                          </a:solidFill>
                          <a:effectLst/>
                          <a:latin typeface="Arial" panose="020B0604020202020204" pitchFamily="34" charset="0"/>
                        </a:rPr>
                        <a:t>0.36 (0.23–0.58)</a:t>
                      </a:r>
                    </a:p>
                  </a:txBody>
                  <a:tcPr marL="72000" marR="72000" marT="46800" marB="468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1539165"/>
                  </a:ext>
                </a:extLst>
              </a:tr>
              <a:tr h="276856">
                <a:tc>
                  <a:txBody>
                    <a:bodyPr/>
                    <a:lstStyle/>
                    <a:p>
                      <a:pPr algn="l" rtl="0" fontAlgn="ctr"/>
                      <a:endParaRPr lang="en-US" sz="1100" b="0" i="0" u="none" strike="noStrike" dirty="0">
                        <a:solidFill>
                          <a:schemeClr val="bg2"/>
                        </a:solidFill>
                        <a:effectLst/>
                        <a:latin typeface="Arial" panose="020B0604020202020204" pitchFamily="34" charset="0"/>
                      </a:endParaRP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100" b="0" i="0" u="none" strike="noStrike" dirty="0">
                          <a:solidFill>
                            <a:schemeClr val="bg2"/>
                          </a:solidFill>
                          <a:effectLst/>
                          <a:latin typeface="Arial" panose="020B0604020202020204" pitchFamily="34" charset="0"/>
                        </a:rPr>
                        <a:t>No</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chemeClr val="bg2"/>
                          </a:solidFill>
                          <a:effectLst/>
                          <a:latin typeface="Arial" panose="020B0604020202020204" pitchFamily="34" charset="0"/>
                        </a:rPr>
                        <a:t>19/86</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algn="ctr" rtl="0" fontAlgn="ctr"/>
                      <a:r>
                        <a:rPr lang="en-US" sz="1100" b="0" i="0" u="none" strike="noStrike" dirty="0">
                          <a:solidFill>
                            <a:schemeClr val="bg2"/>
                          </a:solidFill>
                          <a:effectLst/>
                          <a:latin typeface="Arial" panose="020B0604020202020204" pitchFamily="34" charset="0"/>
                        </a:rPr>
                        <a:t>31/104</a:t>
                      </a: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algn="l" defTabSz="914400" rtl="0" eaLnBrk="1" latinLnBrk="0" hangingPunct="1">
                        <a:lnSpc>
                          <a:spcPct val="90000"/>
                        </a:lnSpc>
                      </a:pPr>
                      <a:endParaRPr lang="en-US" sz="1100" kern="1200" dirty="0">
                        <a:solidFill>
                          <a:schemeClr val="bg2"/>
                        </a:solidFill>
                        <a:latin typeface="+mn-lt"/>
                        <a:ea typeface="+mn-ea"/>
                        <a:cs typeface="+mn-cs"/>
                      </a:endParaRPr>
                    </a:p>
                  </a:txBody>
                  <a:tcPr marL="72000" marR="72000" marT="46800" marB="468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chemeClr val="bg2"/>
                          </a:solidFill>
                          <a:effectLst/>
                          <a:latin typeface="Arial" panose="020B0604020202020204" pitchFamily="34" charset="0"/>
                        </a:rPr>
                        <a:t>0.57 (0.32–1.00)</a:t>
                      </a:r>
                    </a:p>
                  </a:txBody>
                  <a:tcPr marL="72000" marR="72000" marT="46800" marB="468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623582"/>
                  </a:ext>
                </a:extLst>
              </a:tr>
            </a:tbl>
          </a:graphicData>
        </a:graphic>
      </p:graphicFrame>
      <p:sp>
        <p:nvSpPr>
          <p:cNvPr id="2" name="Rectangle 1">
            <a:extLst>
              <a:ext uri="{FF2B5EF4-FFF2-40B4-BE49-F238E27FC236}">
                <a16:creationId xmlns:a16="http://schemas.microsoft.com/office/drawing/2014/main" id="{463736AB-6E1C-41D4-1859-6BFFA6E094CB}"/>
              </a:ext>
            </a:extLst>
          </p:cNvPr>
          <p:cNvSpPr/>
          <p:nvPr/>
        </p:nvSpPr>
        <p:spPr>
          <a:xfrm>
            <a:off x="7762875" y="1932445"/>
            <a:ext cx="441325" cy="4057519"/>
          </a:xfrm>
          <a:prstGeom prst="rect">
            <a:avLst/>
          </a:prstGeom>
          <a:solidFill>
            <a:schemeClr val="accent5">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a:extLst>
              <a:ext uri="{FF2B5EF4-FFF2-40B4-BE49-F238E27FC236}">
                <a16:creationId xmlns:a16="http://schemas.microsoft.com/office/drawing/2014/main" id="{ED1A7FC5-FCDB-90AC-6BA9-EEB51450E8A3}"/>
              </a:ext>
            </a:extLst>
          </p:cNvPr>
          <p:cNvGraphicFramePr/>
          <p:nvPr/>
        </p:nvGraphicFramePr>
        <p:xfrm>
          <a:off x="7010400" y="1315122"/>
          <a:ext cx="3364603" cy="5113930"/>
        </p:xfrm>
        <a:graphic>
          <a:graphicData uri="http://schemas.openxmlformats.org/drawingml/2006/chart">
            <c:chart xmlns:c="http://schemas.openxmlformats.org/drawingml/2006/chart" xmlns:r="http://schemas.openxmlformats.org/officeDocument/2006/relationships" r:id="rId4"/>
          </a:graphicData>
        </a:graphic>
      </p:graphicFrame>
      <p:sp>
        <p:nvSpPr>
          <p:cNvPr id="14" name="Title 13">
            <a:extLst>
              <a:ext uri="{FF2B5EF4-FFF2-40B4-BE49-F238E27FC236}">
                <a16:creationId xmlns:a16="http://schemas.microsoft.com/office/drawing/2014/main" id="{8D81EAE5-6FF4-D544-7600-D51C939AC39D}"/>
              </a:ext>
            </a:extLst>
          </p:cNvPr>
          <p:cNvSpPr>
            <a:spLocks noGrp="1"/>
          </p:cNvSpPr>
          <p:nvPr>
            <p:ph type="title"/>
          </p:nvPr>
        </p:nvSpPr>
        <p:spPr>
          <a:xfrm>
            <a:off x="2774718" y="29853"/>
            <a:ext cx="6580776" cy="1055669"/>
          </a:xfrm>
        </p:spPr>
        <p:txBody>
          <a:bodyPr>
            <a:noAutofit/>
          </a:bodyPr>
          <a:lstStyle/>
          <a:p>
            <a:r>
              <a:rPr lang="en-US" sz="2400" dirty="0"/>
              <a:t>Subgroup analysis of MFS for enzalutamide combination vs. leuprolide acetate</a:t>
            </a:r>
          </a:p>
        </p:txBody>
      </p:sp>
      <p:sp>
        <p:nvSpPr>
          <p:cNvPr id="13" name="object 5">
            <a:extLst>
              <a:ext uri="{FF2B5EF4-FFF2-40B4-BE49-F238E27FC236}">
                <a16:creationId xmlns:a16="http://schemas.microsoft.com/office/drawing/2014/main" id="{BFDCD6F7-8425-F733-DA93-4BED64D51CF8}"/>
              </a:ext>
            </a:extLst>
          </p:cNvPr>
          <p:cNvSpPr txBox="1"/>
          <p:nvPr/>
        </p:nvSpPr>
        <p:spPr>
          <a:xfrm>
            <a:off x="266399" y="6450358"/>
            <a:ext cx="11662075" cy="123111"/>
          </a:xfrm>
          <a:prstGeom prst="rect">
            <a:avLst/>
          </a:prstGeom>
        </p:spPr>
        <p:txBody>
          <a:bodyPr vert="horz" wrap="square" lIns="0" tIns="0" rIns="0" bIns="0" rtlCol="0" anchor="b">
            <a:spAutoFit/>
          </a:bodyPr>
          <a:lstStyle/>
          <a:p>
            <a:r>
              <a:rPr lang="en-US" sz="800" dirty="0">
                <a:solidFill>
                  <a:schemeClr val="bg2"/>
                </a:solidFill>
                <a:effectLst/>
                <a:ea typeface="Arial" panose="020B0604020202020204" pitchFamily="34" charset="0"/>
                <a:cs typeface="Arial" panose="020B0604020202020204" pitchFamily="34" charset="0"/>
              </a:rPr>
              <a:t>Data cutoff: January 31, 2023. </a:t>
            </a:r>
            <a:r>
              <a:rPr lang="en-US" sz="800" dirty="0">
                <a:solidFill>
                  <a:schemeClr val="bg2"/>
                </a:solidFill>
                <a:ea typeface="Arial" panose="020B0604020202020204" pitchFamily="34" charset="0"/>
                <a:cs typeface="Arial" panose="020B0604020202020204" pitchFamily="34" charset="0"/>
              </a:rPr>
              <a:t>For all patients, HR and 95% CI are based on stratified Cox regression model stratified by randomization stratification factors; for subgroups, HR and 95% CI are based on unstratified Cox regression model.</a:t>
            </a:r>
            <a:endParaRPr lang="en-US" sz="800" dirty="0">
              <a:solidFill>
                <a:schemeClr val="bg2"/>
              </a:solidFill>
              <a:effectLst/>
              <a:ea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id="{20B8E61B-9444-0EE3-1B41-54DEAC67F1C5}"/>
              </a:ext>
            </a:extLst>
          </p:cNvPr>
          <p:cNvCxnSpPr>
            <a:cxnSpLocks/>
          </p:cNvCxnSpPr>
          <p:nvPr/>
        </p:nvCxnSpPr>
        <p:spPr>
          <a:xfrm flipH="1">
            <a:off x="7913485" y="6246567"/>
            <a:ext cx="658252" cy="0"/>
          </a:xfrm>
          <a:prstGeom prst="straightConnector1">
            <a:avLst/>
          </a:prstGeom>
          <a:ln w="158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57EFDC9-235D-CC73-64C2-1EC273DF399D}"/>
              </a:ext>
            </a:extLst>
          </p:cNvPr>
          <p:cNvSpPr txBox="1"/>
          <p:nvPr/>
        </p:nvSpPr>
        <p:spPr>
          <a:xfrm>
            <a:off x="6350885" y="6221213"/>
            <a:ext cx="2271456" cy="261610"/>
          </a:xfrm>
          <a:prstGeom prst="rect">
            <a:avLst/>
          </a:prstGeom>
          <a:noFill/>
        </p:spPr>
        <p:txBody>
          <a:bodyPr wrap="none" lIns="0" rIns="0" rtlCol="0">
            <a:spAutoFit/>
          </a:bodyPr>
          <a:lstStyle/>
          <a:p>
            <a:pPr algn="r"/>
            <a:r>
              <a:rPr lang="en-US" sz="1100" b="1" dirty="0">
                <a:solidFill>
                  <a:schemeClr val="accent5"/>
                </a:solidFill>
              </a:rPr>
              <a:t>Favors enzalutamide combination</a:t>
            </a:r>
          </a:p>
        </p:txBody>
      </p:sp>
      <p:cxnSp>
        <p:nvCxnSpPr>
          <p:cNvPr id="18" name="Straight Arrow Connector 17">
            <a:extLst>
              <a:ext uri="{FF2B5EF4-FFF2-40B4-BE49-F238E27FC236}">
                <a16:creationId xmlns:a16="http://schemas.microsoft.com/office/drawing/2014/main" id="{B420D728-1632-05F6-B044-B1CB193F3797}"/>
              </a:ext>
            </a:extLst>
          </p:cNvPr>
          <p:cNvCxnSpPr>
            <a:cxnSpLocks/>
          </p:cNvCxnSpPr>
          <p:nvPr/>
        </p:nvCxnSpPr>
        <p:spPr>
          <a:xfrm>
            <a:off x="8812433" y="6246567"/>
            <a:ext cx="658252" cy="0"/>
          </a:xfrm>
          <a:prstGeom prst="straightConnector1">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83351B1-C73B-3649-B447-FC89012CA691}"/>
              </a:ext>
            </a:extLst>
          </p:cNvPr>
          <p:cNvSpPr txBox="1"/>
          <p:nvPr/>
        </p:nvSpPr>
        <p:spPr>
          <a:xfrm>
            <a:off x="8793804" y="6214484"/>
            <a:ext cx="1699183" cy="261610"/>
          </a:xfrm>
          <a:prstGeom prst="rect">
            <a:avLst/>
          </a:prstGeom>
          <a:noFill/>
        </p:spPr>
        <p:txBody>
          <a:bodyPr wrap="none" lIns="0" rIns="0" rtlCol="0">
            <a:spAutoFit/>
          </a:bodyPr>
          <a:lstStyle/>
          <a:p>
            <a:r>
              <a:rPr lang="en-US" sz="1100" b="1" dirty="0">
                <a:solidFill>
                  <a:schemeClr val="accent2"/>
                </a:solidFill>
              </a:rPr>
              <a:t>Favors leuprolide acetate</a:t>
            </a:r>
          </a:p>
        </p:txBody>
      </p:sp>
      <p:sp>
        <p:nvSpPr>
          <p:cNvPr id="3" name="TextBox 2">
            <a:extLst>
              <a:ext uri="{FF2B5EF4-FFF2-40B4-BE49-F238E27FC236}">
                <a16:creationId xmlns:a16="http://schemas.microsoft.com/office/drawing/2014/main" id="{A401FA14-EF76-1AD1-5F9A-7321D7B39B06}"/>
              </a:ext>
            </a:extLst>
          </p:cNvPr>
          <p:cNvSpPr txBox="1"/>
          <p:nvPr/>
        </p:nvSpPr>
        <p:spPr>
          <a:xfrm>
            <a:off x="9255227" y="6581926"/>
            <a:ext cx="2842713" cy="246221"/>
          </a:xfrm>
          <a:prstGeom prst="rect">
            <a:avLst/>
          </a:prstGeom>
          <a:noFill/>
        </p:spPr>
        <p:txBody>
          <a:bodyPr wrap="square" rtlCol="0">
            <a:spAutoFit/>
          </a:bodyPr>
          <a:lstStyle/>
          <a:p>
            <a:pPr algn="r"/>
            <a:r>
              <a:rPr lang="en-US" sz="1000" i="1" dirty="0">
                <a:solidFill>
                  <a:schemeClr val="bg1"/>
                </a:solidFill>
              </a:rPr>
              <a:t>Shore N et al. AUA 2023;Abstract LBA02-09.</a:t>
            </a:r>
            <a:endParaRPr lang="en-US" sz="1000" dirty="0">
              <a:solidFill>
                <a:schemeClr val="bg1"/>
              </a:solidFill>
              <a:latin typeface="Calibri"/>
            </a:endParaRPr>
          </a:p>
        </p:txBody>
      </p:sp>
    </p:spTree>
    <p:custDataLst>
      <p:tags r:id="rId1"/>
    </p:custDataLst>
    <p:extLst>
      <p:ext uri="{BB962C8B-B14F-4D97-AF65-F5344CB8AC3E}">
        <p14:creationId xmlns:p14="http://schemas.microsoft.com/office/powerpoint/2010/main" val="319678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 name="Rectangle 10">
            <a:extLst>
              <a:ext uri="{FF2B5EF4-FFF2-40B4-BE49-F238E27FC236}">
                <a16:creationId xmlns:a16="http://schemas.microsoft.com/office/drawing/2014/main" id="{5065E101-7D3E-00CB-E172-DBA10CC560A3}"/>
              </a:ext>
            </a:extLst>
          </p:cNvPr>
          <p:cNvSpPr>
            <a:spLocks noChangeArrowheads="1"/>
          </p:cNvSpPr>
          <p:nvPr/>
        </p:nvSpPr>
        <p:spPr bwMode="auto">
          <a:xfrm>
            <a:off x="1018061" y="5118194"/>
            <a:ext cx="72826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fontAlgn="base" hangingPunct="0">
              <a:spcBef>
                <a:spcPct val="0"/>
              </a:spcBef>
              <a:spcAft>
                <a:spcPct val="0"/>
              </a:spcAft>
            </a:pPr>
            <a:r>
              <a:rPr lang="en-US" sz="1200" b="1" dirty="0">
                <a:solidFill>
                  <a:schemeClr val="bg2"/>
                </a:solidFill>
                <a:latin typeface="Arial" pitchFamily="34" charset="0"/>
                <a:cs typeface="Arial" pitchFamily="34" charset="0"/>
              </a:rPr>
              <a:t>Time to PSA progression (mo)</a:t>
            </a:r>
          </a:p>
        </p:txBody>
      </p:sp>
      <p:sp>
        <p:nvSpPr>
          <p:cNvPr id="1085" name="Rectangle 10">
            <a:extLst>
              <a:ext uri="{FF2B5EF4-FFF2-40B4-BE49-F238E27FC236}">
                <a16:creationId xmlns:a16="http://schemas.microsoft.com/office/drawing/2014/main" id="{F06C8286-925F-5A5E-7A18-CF9C11DC70AA}"/>
              </a:ext>
            </a:extLst>
          </p:cNvPr>
          <p:cNvSpPr>
            <a:spLocks noChangeArrowheads="1"/>
          </p:cNvSpPr>
          <p:nvPr/>
        </p:nvSpPr>
        <p:spPr bwMode="auto">
          <a:xfrm>
            <a:off x="626823" y="2207666"/>
            <a:ext cx="4002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100</a:t>
            </a:r>
          </a:p>
        </p:txBody>
      </p:sp>
      <p:sp>
        <p:nvSpPr>
          <p:cNvPr id="1086" name="Rectangle 10">
            <a:extLst>
              <a:ext uri="{FF2B5EF4-FFF2-40B4-BE49-F238E27FC236}">
                <a16:creationId xmlns:a16="http://schemas.microsoft.com/office/drawing/2014/main" id="{CC9B963E-4F8B-4C57-7CC7-99D40834BD1A}"/>
              </a:ext>
            </a:extLst>
          </p:cNvPr>
          <p:cNvSpPr>
            <a:spLocks noChangeArrowheads="1"/>
          </p:cNvSpPr>
          <p:nvPr/>
        </p:nvSpPr>
        <p:spPr bwMode="auto">
          <a:xfrm>
            <a:off x="984626" y="4782721"/>
            <a:ext cx="84960"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0</a:t>
            </a:r>
          </a:p>
        </p:txBody>
      </p:sp>
      <p:sp>
        <p:nvSpPr>
          <p:cNvPr id="1087" name="Freeform 8">
            <a:extLst>
              <a:ext uri="{FF2B5EF4-FFF2-40B4-BE49-F238E27FC236}">
                <a16:creationId xmlns:a16="http://schemas.microsoft.com/office/drawing/2014/main" id="{0883A81A-AC9D-05EF-8D71-8F6094AF971B}"/>
              </a:ext>
            </a:extLst>
          </p:cNvPr>
          <p:cNvSpPr>
            <a:spLocks/>
          </p:cNvSpPr>
          <p:nvPr/>
        </p:nvSpPr>
        <p:spPr bwMode="auto">
          <a:xfrm>
            <a:off x="1027106" y="2299999"/>
            <a:ext cx="7273560" cy="2483065"/>
          </a:xfrm>
          <a:custGeom>
            <a:avLst/>
            <a:gdLst>
              <a:gd name="T0" fmla="*/ 0 w 3067"/>
              <a:gd name="T1" fmla="*/ 0 h 1963"/>
              <a:gd name="T2" fmla="*/ 0 w 3067"/>
              <a:gd name="T3" fmla="*/ 2147483647 h 1963"/>
              <a:gd name="T4" fmla="*/ 2147483647 w 3067"/>
              <a:gd name="T5" fmla="*/ 2147483647 h 1963"/>
              <a:gd name="T6" fmla="*/ 0 60000 65536"/>
              <a:gd name="T7" fmla="*/ 0 60000 65536"/>
              <a:gd name="T8" fmla="*/ 0 60000 65536"/>
              <a:gd name="T9" fmla="*/ 0 w 3067"/>
              <a:gd name="T10" fmla="*/ 0 h 1963"/>
              <a:gd name="T11" fmla="*/ 3067 w 3067"/>
              <a:gd name="T12" fmla="*/ 1963 h 1963"/>
            </a:gdLst>
            <a:ahLst/>
            <a:cxnLst>
              <a:cxn ang="T6">
                <a:pos x="T0" y="T1"/>
              </a:cxn>
              <a:cxn ang="T7">
                <a:pos x="T2" y="T3"/>
              </a:cxn>
              <a:cxn ang="T8">
                <a:pos x="T4" y="T5"/>
              </a:cxn>
            </a:cxnLst>
            <a:rect l="T9" t="T10" r="T11" b="T12"/>
            <a:pathLst>
              <a:path w="3067" h="1963">
                <a:moveTo>
                  <a:pt x="0" y="0"/>
                </a:moveTo>
                <a:lnTo>
                  <a:pt x="0" y="1963"/>
                </a:lnTo>
                <a:lnTo>
                  <a:pt x="3067" y="1963"/>
                </a:lnTo>
              </a:path>
            </a:pathLst>
          </a:custGeom>
          <a:noFill/>
          <a:ln w="12700" cap="sq" cmpd="sng">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088" name="Line 9">
            <a:extLst>
              <a:ext uri="{FF2B5EF4-FFF2-40B4-BE49-F238E27FC236}">
                <a16:creationId xmlns:a16="http://schemas.microsoft.com/office/drawing/2014/main" id="{A02CC3F0-84DE-50B9-9C48-02BDC446BC2A}"/>
              </a:ext>
            </a:extLst>
          </p:cNvPr>
          <p:cNvSpPr>
            <a:spLocks noChangeShapeType="1"/>
          </p:cNvSpPr>
          <p:nvPr/>
        </p:nvSpPr>
        <p:spPr bwMode="auto">
          <a:xfrm>
            <a:off x="968427" y="2299999"/>
            <a:ext cx="58679"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089" name="Line 15">
            <a:extLst>
              <a:ext uri="{FF2B5EF4-FFF2-40B4-BE49-F238E27FC236}">
                <a16:creationId xmlns:a16="http://schemas.microsoft.com/office/drawing/2014/main" id="{D6F8E772-669F-FC2C-A7AD-735CD92211DD}"/>
              </a:ext>
            </a:extLst>
          </p:cNvPr>
          <p:cNvSpPr>
            <a:spLocks noChangeShapeType="1"/>
          </p:cNvSpPr>
          <p:nvPr/>
        </p:nvSpPr>
        <p:spPr bwMode="auto">
          <a:xfrm>
            <a:off x="968427" y="2797997"/>
            <a:ext cx="58679"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090" name="Line 16">
            <a:extLst>
              <a:ext uri="{FF2B5EF4-FFF2-40B4-BE49-F238E27FC236}">
                <a16:creationId xmlns:a16="http://schemas.microsoft.com/office/drawing/2014/main" id="{99B31F44-A85B-E29A-8555-2F4894710B15}"/>
              </a:ext>
            </a:extLst>
          </p:cNvPr>
          <p:cNvSpPr>
            <a:spLocks noChangeShapeType="1"/>
          </p:cNvSpPr>
          <p:nvPr/>
        </p:nvSpPr>
        <p:spPr bwMode="auto">
          <a:xfrm>
            <a:off x="968427" y="3295996"/>
            <a:ext cx="58679"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091" name="Line 17">
            <a:extLst>
              <a:ext uri="{FF2B5EF4-FFF2-40B4-BE49-F238E27FC236}">
                <a16:creationId xmlns:a16="http://schemas.microsoft.com/office/drawing/2014/main" id="{6AFFFB07-01DA-3CD2-2C82-D93C62443B4C}"/>
              </a:ext>
            </a:extLst>
          </p:cNvPr>
          <p:cNvSpPr>
            <a:spLocks noChangeShapeType="1"/>
          </p:cNvSpPr>
          <p:nvPr/>
        </p:nvSpPr>
        <p:spPr bwMode="auto">
          <a:xfrm>
            <a:off x="968427" y="3793995"/>
            <a:ext cx="58679"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092" name="Line 18">
            <a:extLst>
              <a:ext uri="{FF2B5EF4-FFF2-40B4-BE49-F238E27FC236}">
                <a16:creationId xmlns:a16="http://schemas.microsoft.com/office/drawing/2014/main" id="{87D519E8-0EEE-ECEB-4B7E-8E653D11C244}"/>
              </a:ext>
            </a:extLst>
          </p:cNvPr>
          <p:cNvSpPr>
            <a:spLocks noChangeShapeType="1"/>
          </p:cNvSpPr>
          <p:nvPr/>
        </p:nvSpPr>
        <p:spPr bwMode="auto">
          <a:xfrm>
            <a:off x="968427" y="4291993"/>
            <a:ext cx="58679"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093" name="Line 19">
            <a:extLst>
              <a:ext uri="{FF2B5EF4-FFF2-40B4-BE49-F238E27FC236}">
                <a16:creationId xmlns:a16="http://schemas.microsoft.com/office/drawing/2014/main" id="{57432164-5CD0-8254-234B-27834136A937}"/>
              </a:ext>
            </a:extLst>
          </p:cNvPr>
          <p:cNvSpPr>
            <a:spLocks noChangeShapeType="1"/>
          </p:cNvSpPr>
          <p:nvPr/>
        </p:nvSpPr>
        <p:spPr bwMode="auto">
          <a:xfrm>
            <a:off x="968427" y="4783063"/>
            <a:ext cx="58679"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094" name="Line 20">
            <a:extLst>
              <a:ext uri="{FF2B5EF4-FFF2-40B4-BE49-F238E27FC236}">
                <a16:creationId xmlns:a16="http://schemas.microsoft.com/office/drawing/2014/main" id="{4E3A8372-071E-60B8-D0D9-188B821AFD05}"/>
              </a:ext>
            </a:extLst>
          </p:cNvPr>
          <p:cNvSpPr>
            <a:spLocks noChangeShapeType="1"/>
          </p:cNvSpPr>
          <p:nvPr/>
        </p:nvSpPr>
        <p:spPr bwMode="auto">
          <a:xfrm rot="16200000">
            <a:off x="997809" y="4812359"/>
            <a:ext cx="58593"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095" name="Line 24">
            <a:extLst>
              <a:ext uri="{FF2B5EF4-FFF2-40B4-BE49-F238E27FC236}">
                <a16:creationId xmlns:a16="http://schemas.microsoft.com/office/drawing/2014/main" id="{C327E214-9939-FFF9-9A25-33D0F2B3C7D5}"/>
              </a:ext>
            </a:extLst>
          </p:cNvPr>
          <p:cNvSpPr>
            <a:spLocks noChangeShapeType="1"/>
          </p:cNvSpPr>
          <p:nvPr/>
        </p:nvSpPr>
        <p:spPr bwMode="auto">
          <a:xfrm rot="16200000">
            <a:off x="1936332" y="4812359"/>
            <a:ext cx="58593"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096" name="Line 26">
            <a:extLst>
              <a:ext uri="{FF2B5EF4-FFF2-40B4-BE49-F238E27FC236}">
                <a16:creationId xmlns:a16="http://schemas.microsoft.com/office/drawing/2014/main" id="{B2DE1AA8-DA42-F1BC-39F7-BF27155F3A2D}"/>
              </a:ext>
            </a:extLst>
          </p:cNvPr>
          <p:cNvSpPr>
            <a:spLocks noChangeShapeType="1"/>
          </p:cNvSpPr>
          <p:nvPr/>
        </p:nvSpPr>
        <p:spPr bwMode="auto">
          <a:xfrm rot="16200000">
            <a:off x="4282641" y="4812360"/>
            <a:ext cx="58593"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097" name="Rectangle 10">
            <a:extLst>
              <a:ext uri="{FF2B5EF4-FFF2-40B4-BE49-F238E27FC236}">
                <a16:creationId xmlns:a16="http://schemas.microsoft.com/office/drawing/2014/main" id="{75E9A10A-05F1-C883-C004-ED3238EEC81A}"/>
              </a:ext>
            </a:extLst>
          </p:cNvPr>
          <p:cNvSpPr>
            <a:spLocks noChangeArrowheads="1"/>
          </p:cNvSpPr>
          <p:nvPr/>
        </p:nvSpPr>
        <p:spPr bwMode="auto">
          <a:xfrm rot="16200000">
            <a:off x="-740063" y="3403033"/>
            <a:ext cx="24830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algn="ctr" eaLnBrk="0" fontAlgn="base" hangingPunct="0">
              <a:spcBef>
                <a:spcPct val="0"/>
              </a:spcBef>
              <a:spcAft>
                <a:spcPct val="0"/>
              </a:spcAft>
            </a:pPr>
            <a:r>
              <a:rPr lang="en-US" sz="1200" b="1" dirty="0">
                <a:solidFill>
                  <a:schemeClr val="bg2"/>
                </a:solidFill>
                <a:latin typeface="Arial" pitchFamily="34" charset="0"/>
                <a:cs typeface="Arial" pitchFamily="34" charset="0"/>
              </a:rPr>
              <a:t>PSA progression free (%)</a:t>
            </a:r>
          </a:p>
        </p:txBody>
      </p:sp>
      <p:sp>
        <p:nvSpPr>
          <p:cNvPr id="1098" name="Rectangle 10">
            <a:extLst>
              <a:ext uri="{FF2B5EF4-FFF2-40B4-BE49-F238E27FC236}">
                <a16:creationId xmlns:a16="http://schemas.microsoft.com/office/drawing/2014/main" id="{B29E9A66-BCF6-018F-B514-82A593D59D44}"/>
              </a:ext>
            </a:extLst>
          </p:cNvPr>
          <p:cNvSpPr>
            <a:spLocks noChangeArrowheads="1"/>
          </p:cNvSpPr>
          <p:nvPr/>
        </p:nvSpPr>
        <p:spPr bwMode="auto">
          <a:xfrm>
            <a:off x="711780" y="2705664"/>
            <a:ext cx="3153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80</a:t>
            </a:r>
          </a:p>
        </p:txBody>
      </p:sp>
      <p:sp>
        <p:nvSpPr>
          <p:cNvPr id="1099" name="Rectangle 10">
            <a:extLst>
              <a:ext uri="{FF2B5EF4-FFF2-40B4-BE49-F238E27FC236}">
                <a16:creationId xmlns:a16="http://schemas.microsoft.com/office/drawing/2014/main" id="{ED1642FF-9A13-3DD9-8220-0174273C4548}"/>
              </a:ext>
            </a:extLst>
          </p:cNvPr>
          <p:cNvSpPr>
            <a:spLocks noChangeArrowheads="1"/>
          </p:cNvSpPr>
          <p:nvPr/>
        </p:nvSpPr>
        <p:spPr bwMode="auto">
          <a:xfrm>
            <a:off x="711780" y="3203663"/>
            <a:ext cx="3153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60</a:t>
            </a:r>
          </a:p>
        </p:txBody>
      </p:sp>
      <p:sp>
        <p:nvSpPr>
          <p:cNvPr id="1100" name="Rectangle 10">
            <a:extLst>
              <a:ext uri="{FF2B5EF4-FFF2-40B4-BE49-F238E27FC236}">
                <a16:creationId xmlns:a16="http://schemas.microsoft.com/office/drawing/2014/main" id="{98713C7F-F2CD-B92C-77DC-974F12D334A7}"/>
              </a:ext>
            </a:extLst>
          </p:cNvPr>
          <p:cNvSpPr>
            <a:spLocks noChangeArrowheads="1"/>
          </p:cNvSpPr>
          <p:nvPr/>
        </p:nvSpPr>
        <p:spPr bwMode="auto">
          <a:xfrm>
            <a:off x="711780" y="3701661"/>
            <a:ext cx="3153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40</a:t>
            </a:r>
          </a:p>
        </p:txBody>
      </p:sp>
      <p:sp>
        <p:nvSpPr>
          <p:cNvPr id="1101" name="Rectangle 10">
            <a:extLst>
              <a:ext uri="{FF2B5EF4-FFF2-40B4-BE49-F238E27FC236}">
                <a16:creationId xmlns:a16="http://schemas.microsoft.com/office/drawing/2014/main" id="{8C978C92-90CB-A8A9-B19A-AEEF902A0C7B}"/>
              </a:ext>
            </a:extLst>
          </p:cNvPr>
          <p:cNvSpPr>
            <a:spLocks noChangeArrowheads="1"/>
          </p:cNvSpPr>
          <p:nvPr/>
        </p:nvSpPr>
        <p:spPr bwMode="auto">
          <a:xfrm>
            <a:off x="711780" y="4199660"/>
            <a:ext cx="3153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20</a:t>
            </a:r>
          </a:p>
        </p:txBody>
      </p:sp>
      <p:sp>
        <p:nvSpPr>
          <p:cNvPr id="1102" name="Rectangle 10">
            <a:extLst>
              <a:ext uri="{FF2B5EF4-FFF2-40B4-BE49-F238E27FC236}">
                <a16:creationId xmlns:a16="http://schemas.microsoft.com/office/drawing/2014/main" id="{6B408BF1-FF7E-E91C-D140-EC22833765E3}"/>
              </a:ext>
            </a:extLst>
          </p:cNvPr>
          <p:cNvSpPr>
            <a:spLocks noChangeArrowheads="1"/>
          </p:cNvSpPr>
          <p:nvPr/>
        </p:nvSpPr>
        <p:spPr bwMode="auto">
          <a:xfrm>
            <a:off x="796739" y="4690731"/>
            <a:ext cx="2303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0</a:t>
            </a:r>
          </a:p>
        </p:txBody>
      </p:sp>
      <p:sp>
        <p:nvSpPr>
          <p:cNvPr id="1103" name="Rectangle 10">
            <a:extLst>
              <a:ext uri="{FF2B5EF4-FFF2-40B4-BE49-F238E27FC236}">
                <a16:creationId xmlns:a16="http://schemas.microsoft.com/office/drawing/2014/main" id="{2ECADABF-9EC4-B5F4-21A5-B953568C250F}"/>
              </a:ext>
            </a:extLst>
          </p:cNvPr>
          <p:cNvSpPr>
            <a:spLocks noChangeArrowheads="1"/>
          </p:cNvSpPr>
          <p:nvPr/>
        </p:nvSpPr>
        <p:spPr bwMode="auto">
          <a:xfrm>
            <a:off x="1880669" y="4782721"/>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12</a:t>
            </a:r>
          </a:p>
        </p:txBody>
      </p:sp>
      <p:sp>
        <p:nvSpPr>
          <p:cNvPr id="1104" name="Rectangle 10">
            <a:extLst>
              <a:ext uri="{FF2B5EF4-FFF2-40B4-BE49-F238E27FC236}">
                <a16:creationId xmlns:a16="http://schemas.microsoft.com/office/drawing/2014/main" id="{8CEA0FBB-0D5D-637F-B16E-5445808CED73}"/>
              </a:ext>
            </a:extLst>
          </p:cNvPr>
          <p:cNvSpPr>
            <a:spLocks noChangeArrowheads="1"/>
          </p:cNvSpPr>
          <p:nvPr/>
        </p:nvSpPr>
        <p:spPr bwMode="auto">
          <a:xfrm>
            <a:off x="4226978" y="4782721"/>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42</a:t>
            </a:r>
          </a:p>
        </p:txBody>
      </p:sp>
      <p:sp>
        <p:nvSpPr>
          <p:cNvPr id="1105" name="Line 32">
            <a:extLst>
              <a:ext uri="{FF2B5EF4-FFF2-40B4-BE49-F238E27FC236}">
                <a16:creationId xmlns:a16="http://schemas.microsoft.com/office/drawing/2014/main" id="{A1FC097F-E084-0871-B120-DCDAA50E7BD8}"/>
              </a:ext>
            </a:extLst>
          </p:cNvPr>
          <p:cNvSpPr>
            <a:spLocks noChangeShapeType="1"/>
          </p:cNvSpPr>
          <p:nvPr/>
        </p:nvSpPr>
        <p:spPr bwMode="auto">
          <a:xfrm rot="16200000">
            <a:off x="8036734" y="4812359"/>
            <a:ext cx="58593"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106" name="Rectangle 10">
            <a:extLst>
              <a:ext uri="{FF2B5EF4-FFF2-40B4-BE49-F238E27FC236}">
                <a16:creationId xmlns:a16="http://schemas.microsoft.com/office/drawing/2014/main" id="{3E923953-C7CD-493D-314C-CCEC8DA74470}"/>
              </a:ext>
            </a:extLst>
          </p:cNvPr>
          <p:cNvSpPr>
            <a:spLocks noChangeArrowheads="1"/>
          </p:cNvSpPr>
          <p:nvPr/>
        </p:nvSpPr>
        <p:spPr bwMode="auto">
          <a:xfrm>
            <a:off x="7981072" y="4782721"/>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90</a:t>
            </a:r>
          </a:p>
        </p:txBody>
      </p:sp>
      <p:sp>
        <p:nvSpPr>
          <p:cNvPr id="1107" name="Line 32">
            <a:extLst>
              <a:ext uri="{FF2B5EF4-FFF2-40B4-BE49-F238E27FC236}">
                <a16:creationId xmlns:a16="http://schemas.microsoft.com/office/drawing/2014/main" id="{5278A4C4-682F-8B19-B3BB-E0C54A27CD0E}"/>
              </a:ext>
            </a:extLst>
          </p:cNvPr>
          <p:cNvSpPr>
            <a:spLocks noChangeShapeType="1"/>
          </p:cNvSpPr>
          <p:nvPr/>
        </p:nvSpPr>
        <p:spPr bwMode="auto">
          <a:xfrm rot="16200000">
            <a:off x="7567473" y="4812359"/>
            <a:ext cx="58593"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108" name="Rectangle 10">
            <a:extLst>
              <a:ext uri="{FF2B5EF4-FFF2-40B4-BE49-F238E27FC236}">
                <a16:creationId xmlns:a16="http://schemas.microsoft.com/office/drawing/2014/main" id="{55CB5D17-FCB2-8DEF-E409-150ECB284BB9}"/>
              </a:ext>
            </a:extLst>
          </p:cNvPr>
          <p:cNvSpPr>
            <a:spLocks noChangeArrowheads="1"/>
          </p:cNvSpPr>
          <p:nvPr/>
        </p:nvSpPr>
        <p:spPr bwMode="auto">
          <a:xfrm>
            <a:off x="7511810" y="4782721"/>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84</a:t>
            </a:r>
          </a:p>
        </p:txBody>
      </p:sp>
      <p:sp>
        <p:nvSpPr>
          <p:cNvPr id="1109" name="Line 32">
            <a:extLst>
              <a:ext uri="{FF2B5EF4-FFF2-40B4-BE49-F238E27FC236}">
                <a16:creationId xmlns:a16="http://schemas.microsoft.com/office/drawing/2014/main" id="{31EF9E9D-0C83-7BEB-B515-E4341F10FE44}"/>
              </a:ext>
            </a:extLst>
          </p:cNvPr>
          <p:cNvSpPr>
            <a:spLocks noChangeShapeType="1"/>
          </p:cNvSpPr>
          <p:nvPr/>
        </p:nvSpPr>
        <p:spPr bwMode="auto">
          <a:xfrm rot="16200000">
            <a:off x="7098211" y="4812359"/>
            <a:ext cx="58593"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110" name="Rectangle 10">
            <a:extLst>
              <a:ext uri="{FF2B5EF4-FFF2-40B4-BE49-F238E27FC236}">
                <a16:creationId xmlns:a16="http://schemas.microsoft.com/office/drawing/2014/main" id="{A8357778-BB97-A937-3744-EC72AEF69400}"/>
              </a:ext>
            </a:extLst>
          </p:cNvPr>
          <p:cNvSpPr>
            <a:spLocks noChangeArrowheads="1"/>
          </p:cNvSpPr>
          <p:nvPr/>
        </p:nvSpPr>
        <p:spPr bwMode="auto">
          <a:xfrm>
            <a:off x="7042548" y="4782721"/>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78</a:t>
            </a:r>
          </a:p>
        </p:txBody>
      </p:sp>
      <p:sp>
        <p:nvSpPr>
          <p:cNvPr id="1111" name="Line 32">
            <a:extLst>
              <a:ext uri="{FF2B5EF4-FFF2-40B4-BE49-F238E27FC236}">
                <a16:creationId xmlns:a16="http://schemas.microsoft.com/office/drawing/2014/main" id="{49C0E5D0-D4CF-942C-C90B-F0E43C42DE26}"/>
              </a:ext>
            </a:extLst>
          </p:cNvPr>
          <p:cNvSpPr>
            <a:spLocks noChangeShapeType="1"/>
          </p:cNvSpPr>
          <p:nvPr/>
        </p:nvSpPr>
        <p:spPr bwMode="auto">
          <a:xfrm rot="16200000">
            <a:off x="6628949" y="4812359"/>
            <a:ext cx="58593"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112" name="Rectangle 10">
            <a:extLst>
              <a:ext uri="{FF2B5EF4-FFF2-40B4-BE49-F238E27FC236}">
                <a16:creationId xmlns:a16="http://schemas.microsoft.com/office/drawing/2014/main" id="{8527ABD5-77EA-1C06-27A9-3D1CF52727F4}"/>
              </a:ext>
            </a:extLst>
          </p:cNvPr>
          <p:cNvSpPr>
            <a:spLocks noChangeArrowheads="1"/>
          </p:cNvSpPr>
          <p:nvPr/>
        </p:nvSpPr>
        <p:spPr bwMode="auto">
          <a:xfrm>
            <a:off x="6573286" y="4782721"/>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72</a:t>
            </a:r>
          </a:p>
        </p:txBody>
      </p:sp>
      <p:sp>
        <p:nvSpPr>
          <p:cNvPr id="1113" name="Line 32">
            <a:extLst>
              <a:ext uri="{FF2B5EF4-FFF2-40B4-BE49-F238E27FC236}">
                <a16:creationId xmlns:a16="http://schemas.microsoft.com/office/drawing/2014/main" id="{E1599B87-53F8-C340-A0A2-EC8312BA9B82}"/>
              </a:ext>
            </a:extLst>
          </p:cNvPr>
          <p:cNvSpPr>
            <a:spLocks noChangeShapeType="1"/>
          </p:cNvSpPr>
          <p:nvPr/>
        </p:nvSpPr>
        <p:spPr bwMode="auto">
          <a:xfrm rot="16200000">
            <a:off x="6159688" y="4812359"/>
            <a:ext cx="58593"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114" name="Rectangle 10">
            <a:extLst>
              <a:ext uri="{FF2B5EF4-FFF2-40B4-BE49-F238E27FC236}">
                <a16:creationId xmlns:a16="http://schemas.microsoft.com/office/drawing/2014/main" id="{FB93C4C6-7934-E6F5-36F3-127CB3073A2C}"/>
              </a:ext>
            </a:extLst>
          </p:cNvPr>
          <p:cNvSpPr>
            <a:spLocks noChangeArrowheads="1"/>
          </p:cNvSpPr>
          <p:nvPr/>
        </p:nvSpPr>
        <p:spPr bwMode="auto">
          <a:xfrm>
            <a:off x="6104025" y="4782721"/>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66</a:t>
            </a:r>
          </a:p>
        </p:txBody>
      </p:sp>
      <p:sp>
        <p:nvSpPr>
          <p:cNvPr id="1115" name="Line 32">
            <a:extLst>
              <a:ext uri="{FF2B5EF4-FFF2-40B4-BE49-F238E27FC236}">
                <a16:creationId xmlns:a16="http://schemas.microsoft.com/office/drawing/2014/main" id="{D6C8529E-4DE2-AEF1-98F7-85308E29D76E}"/>
              </a:ext>
            </a:extLst>
          </p:cNvPr>
          <p:cNvSpPr>
            <a:spLocks noChangeShapeType="1"/>
          </p:cNvSpPr>
          <p:nvPr/>
        </p:nvSpPr>
        <p:spPr bwMode="auto">
          <a:xfrm rot="16200000">
            <a:off x="5690426" y="4812360"/>
            <a:ext cx="58593"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116" name="Rectangle 10">
            <a:extLst>
              <a:ext uri="{FF2B5EF4-FFF2-40B4-BE49-F238E27FC236}">
                <a16:creationId xmlns:a16="http://schemas.microsoft.com/office/drawing/2014/main" id="{9EE86924-B2AD-B9CE-3FD5-BCEA8B20C091}"/>
              </a:ext>
            </a:extLst>
          </p:cNvPr>
          <p:cNvSpPr>
            <a:spLocks noChangeArrowheads="1"/>
          </p:cNvSpPr>
          <p:nvPr/>
        </p:nvSpPr>
        <p:spPr bwMode="auto">
          <a:xfrm>
            <a:off x="5634763" y="4782721"/>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60</a:t>
            </a:r>
          </a:p>
        </p:txBody>
      </p:sp>
      <p:sp>
        <p:nvSpPr>
          <p:cNvPr id="1117" name="Line 32">
            <a:extLst>
              <a:ext uri="{FF2B5EF4-FFF2-40B4-BE49-F238E27FC236}">
                <a16:creationId xmlns:a16="http://schemas.microsoft.com/office/drawing/2014/main" id="{3ED7C196-FEF2-4C15-EEAE-E47A083E55E2}"/>
              </a:ext>
            </a:extLst>
          </p:cNvPr>
          <p:cNvSpPr>
            <a:spLocks noChangeShapeType="1"/>
          </p:cNvSpPr>
          <p:nvPr/>
        </p:nvSpPr>
        <p:spPr bwMode="auto">
          <a:xfrm rot="16200000">
            <a:off x="5221164" y="4812360"/>
            <a:ext cx="58593"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118" name="Rectangle 10">
            <a:extLst>
              <a:ext uri="{FF2B5EF4-FFF2-40B4-BE49-F238E27FC236}">
                <a16:creationId xmlns:a16="http://schemas.microsoft.com/office/drawing/2014/main" id="{64455EA8-ED6B-D6CF-978B-64D487E94894}"/>
              </a:ext>
            </a:extLst>
          </p:cNvPr>
          <p:cNvSpPr>
            <a:spLocks noChangeArrowheads="1"/>
          </p:cNvSpPr>
          <p:nvPr/>
        </p:nvSpPr>
        <p:spPr bwMode="auto">
          <a:xfrm>
            <a:off x="5165501" y="4782721"/>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54</a:t>
            </a:r>
          </a:p>
        </p:txBody>
      </p:sp>
      <p:sp>
        <p:nvSpPr>
          <p:cNvPr id="1119" name="Line 32">
            <a:extLst>
              <a:ext uri="{FF2B5EF4-FFF2-40B4-BE49-F238E27FC236}">
                <a16:creationId xmlns:a16="http://schemas.microsoft.com/office/drawing/2014/main" id="{545F5CC1-B0A5-DE58-57A3-60E4E82F54C4}"/>
              </a:ext>
            </a:extLst>
          </p:cNvPr>
          <p:cNvSpPr>
            <a:spLocks noChangeShapeType="1"/>
          </p:cNvSpPr>
          <p:nvPr/>
        </p:nvSpPr>
        <p:spPr bwMode="auto">
          <a:xfrm rot="16200000">
            <a:off x="4751903" y="4812360"/>
            <a:ext cx="58593"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120" name="Rectangle 10">
            <a:extLst>
              <a:ext uri="{FF2B5EF4-FFF2-40B4-BE49-F238E27FC236}">
                <a16:creationId xmlns:a16="http://schemas.microsoft.com/office/drawing/2014/main" id="{005C1CC3-CBAD-1940-B9CE-7105A40B960D}"/>
              </a:ext>
            </a:extLst>
          </p:cNvPr>
          <p:cNvSpPr>
            <a:spLocks noChangeArrowheads="1"/>
          </p:cNvSpPr>
          <p:nvPr/>
        </p:nvSpPr>
        <p:spPr bwMode="auto">
          <a:xfrm>
            <a:off x="4696240" y="4782721"/>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48</a:t>
            </a:r>
          </a:p>
        </p:txBody>
      </p:sp>
      <p:sp>
        <p:nvSpPr>
          <p:cNvPr id="1121" name="Line 32">
            <a:extLst>
              <a:ext uri="{FF2B5EF4-FFF2-40B4-BE49-F238E27FC236}">
                <a16:creationId xmlns:a16="http://schemas.microsoft.com/office/drawing/2014/main" id="{965E03DB-430A-2512-3FBB-52E598077566}"/>
              </a:ext>
            </a:extLst>
          </p:cNvPr>
          <p:cNvSpPr>
            <a:spLocks noChangeShapeType="1"/>
          </p:cNvSpPr>
          <p:nvPr/>
        </p:nvSpPr>
        <p:spPr bwMode="auto">
          <a:xfrm rot="16200000">
            <a:off x="3813379" y="4812360"/>
            <a:ext cx="58593"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122" name="Rectangle 10">
            <a:extLst>
              <a:ext uri="{FF2B5EF4-FFF2-40B4-BE49-F238E27FC236}">
                <a16:creationId xmlns:a16="http://schemas.microsoft.com/office/drawing/2014/main" id="{2DD903B1-8959-6C86-5B45-75D1FC757C12}"/>
              </a:ext>
            </a:extLst>
          </p:cNvPr>
          <p:cNvSpPr>
            <a:spLocks noChangeArrowheads="1"/>
          </p:cNvSpPr>
          <p:nvPr/>
        </p:nvSpPr>
        <p:spPr bwMode="auto">
          <a:xfrm>
            <a:off x="3757716" y="4782721"/>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36</a:t>
            </a:r>
          </a:p>
        </p:txBody>
      </p:sp>
      <p:sp>
        <p:nvSpPr>
          <p:cNvPr id="1123" name="Line 32">
            <a:extLst>
              <a:ext uri="{FF2B5EF4-FFF2-40B4-BE49-F238E27FC236}">
                <a16:creationId xmlns:a16="http://schemas.microsoft.com/office/drawing/2014/main" id="{8EFFBF6C-3D49-74A8-7360-A225477364B6}"/>
              </a:ext>
            </a:extLst>
          </p:cNvPr>
          <p:cNvSpPr>
            <a:spLocks noChangeShapeType="1"/>
          </p:cNvSpPr>
          <p:nvPr/>
        </p:nvSpPr>
        <p:spPr bwMode="auto">
          <a:xfrm rot="16200000">
            <a:off x="3344118" y="4812360"/>
            <a:ext cx="58593"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124" name="Rectangle 10">
            <a:extLst>
              <a:ext uri="{FF2B5EF4-FFF2-40B4-BE49-F238E27FC236}">
                <a16:creationId xmlns:a16="http://schemas.microsoft.com/office/drawing/2014/main" id="{31DE9EE8-C4FF-437A-F3AA-11CD8EE40927}"/>
              </a:ext>
            </a:extLst>
          </p:cNvPr>
          <p:cNvSpPr>
            <a:spLocks noChangeArrowheads="1"/>
          </p:cNvSpPr>
          <p:nvPr/>
        </p:nvSpPr>
        <p:spPr bwMode="auto">
          <a:xfrm>
            <a:off x="3288455" y="4782721"/>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30</a:t>
            </a:r>
          </a:p>
        </p:txBody>
      </p:sp>
      <p:sp>
        <p:nvSpPr>
          <p:cNvPr id="1125" name="Line 32">
            <a:extLst>
              <a:ext uri="{FF2B5EF4-FFF2-40B4-BE49-F238E27FC236}">
                <a16:creationId xmlns:a16="http://schemas.microsoft.com/office/drawing/2014/main" id="{C1323D0E-7BBF-83EB-D098-D63C069E75D7}"/>
              </a:ext>
            </a:extLst>
          </p:cNvPr>
          <p:cNvSpPr>
            <a:spLocks noChangeShapeType="1"/>
          </p:cNvSpPr>
          <p:nvPr/>
        </p:nvSpPr>
        <p:spPr bwMode="auto">
          <a:xfrm rot="16200000">
            <a:off x="2874856" y="4812360"/>
            <a:ext cx="58593"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126" name="Rectangle 10">
            <a:extLst>
              <a:ext uri="{FF2B5EF4-FFF2-40B4-BE49-F238E27FC236}">
                <a16:creationId xmlns:a16="http://schemas.microsoft.com/office/drawing/2014/main" id="{73611068-E568-AA72-6EA8-8C4C458E300B}"/>
              </a:ext>
            </a:extLst>
          </p:cNvPr>
          <p:cNvSpPr>
            <a:spLocks noChangeArrowheads="1"/>
          </p:cNvSpPr>
          <p:nvPr/>
        </p:nvSpPr>
        <p:spPr bwMode="auto">
          <a:xfrm>
            <a:off x="2819193" y="4782721"/>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24</a:t>
            </a:r>
          </a:p>
        </p:txBody>
      </p:sp>
      <p:sp>
        <p:nvSpPr>
          <p:cNvPr id="1127" name="Line 32">
            <a:extLst>
              <a:ext uri="{FF2B5EF4-FFF2-40B4-BE49-F238E27FC236}">
                <a16:creationId xmlns:a16="http://schemas.microsoft.com/office/drawing/2014/main" id="{9926E890-8B54-8ABE-37C5-F1E3D41D8EE7}"/>
              </a:ext>
            </a:extLst>
          </p:cNvPr>
          <p:cNvSpPr>
            <a:spLocks noChangeShapeType="1"/>
          </p:cNvSpPr>
          <p:nvPr/>
        </p:nvSpPr>
        <p:spPr bwMode="auto">
          <a:xfrm rot="16200000">
            <a:off x="2405594" y="4812360"/>
            <a:ext cx="58593"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128" name="Rectangle 10">
            <a:extLst>
              <a:ext uri="{FF2B5EF4-FFF2-40B4-BE49-F238E27FC236}">
                <a16:creationId xmlns:a16="http://schemas.microsoft.com/office/drawing/2014/main" id="{BC7A5E30-7115-8C44-2017-2A54D6E8395C}"/>
              </a:ext>
            </a:extLst>
          </p:cNvPr>
          <p:cNvSpPr>
            <a:spLocks noChangeArrowheads="1"/>
          </p:cNvSpPr>
          <p:nvPr/>
        </p:nvSpPr>
        <p:spPr bwMode="auto">
          <a:xfrm>
            <a:off x="2349931" y="4782721"/>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18</a:t>
            </a:r>
          </a:p>
        </p:txBody>
      </p:sp>
      <p:sp>
        <p:nvSpPr>
          <p:cNvPr id="1129" name="Line 32">
            <a:extLst>
              <a:ext uri="{FF2B5EF4-FFF2-40B4-BE49-F238E27FC236}">
                <a16:creationId xmlns:a16="http://schemas.microsoft.com/office/drawing/2014/main" id="{33359E40-DED9-2C6D-10D4-8BC3DE81B433}"/>
              </a:ext>
            </a:extLst>
          </p:cNvPr>
          <p:cNvSpPr>
            <a:spLocks noChangeShapeType="1"/>
          </p:cNvSpPr>
          <p:nvPr/>
        </p:nvSpPr>
        <p:spPr bwMode="auto">
          <a:xfrm rot="16200000">
            <a:off x="1467071" y="4812359"/>
            <a:ext cx="58593"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130" name="Rectangle 10">
            <a:extLst>
              <a:ext uri="{FF2B5EF4-FFF2-40B4-BE49-F238E27FC236}">
                <a16:creationId xmlns:a16="http://schemas.microsoft.com/office/drawing/2014/main" id="{A5412D93-B505-FCAE-4BDB-EE51AFC9D467}"/>
              </a:ext>
            </a:extLst>
          </p:cNvPr>
          <p:cNvSpPr>
            <a:spLocks noChangeArrowheads="1"/>
          </p:cNvSpPr>
          <p:nvPr/>
        </p:nvSpPr>
        <p:spPr bwMode="auto">
          <a:xfrm>
            <a:off x="1453888" y="4782721"/>
            <a:ext cx="84960"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6</a:t>
            </a:r>
          </a:p>
        </p:txBody>
      </p:sp>
      <p:grpSp>
        <p:nvGrpSpPr>
          <p:cNvPr id="1131" name="Group 1130">
            <a:extLst>
              <a:ext uri="{FF2B5EF4-FFF2-40B4-BE49-F238E27FC236}">
                <a16:creationId xmlns:a16="http://schemas.microsoft.com/office/drawing/2014/main" id="{795502F9-FB35-250F-9A70-0CD5ABDBEE3A}"/>
              </a:ext>
            </a:extLst>
          </p:cNvPr>
          <p:cNvGrpSpPr/>
          <p:nvPr/>
        </p:nvGrpSpPr>
        <p:grpSpPr>
          <a:xfrm>
            <a:off x="999225" y="2273671"/>
            <a:ext cx="7277857" cy="980318"/>
            <a:chOff x="1046163" y="7053263"/>
            <a:chExt cx="10596563" cy="1430337"/>
          </a:xfrm>
        </p:grpSpPr>
        <p:sp>
          <p:nvSpPr>
            <p:cNvPr id="1307" name="Freeform 9">
              <a:extLst>
                <a:ext uri="{FF2B5EF4-FFF2-40B4-BE49-F238E27FC236}">
                  <a16:creationId xmlns:a16="http://schemas.microsoft.com/office/drawing/2014/main" id="{647A2723-80FF-0A20-F8AA-11B205A70300}"/>
                </a:ext>
              </a:extLst>
            </p:cNvPr>
            <p:cNvSpPr>
              <a:spLocks/>
            </p:cNvSpPr>
            <p:nvPr/>
          </p:nvSpPr>
          <p:spPr bwMode="auto">
            <a:xfrm>
              <a:off x="1087438" y="7091363"/>
              <a:ext cx="10555288" cy="1354138"/>
            </a:xfrm>
            <a:custGeom>
              <a:avLst/>
              <a:gdLst>
                <a:gd name="T0" fmla="*/ 582 w 6649"/>
                <a:gd name="T1" fmla="*/ 0 h 853"/>
                <a:gd name="T2" fmla="*/ 795 w 6649"/>
                <a:gd name="T3" fmla="*/ 55 h 853"/>
                <a:gd name="T4" fmla="*/ 978 w 6649"/>
                <a:gd name="T5" fmla="*/ 83 h 853"/>
                <a:gd name="T6" fmla="*/ 1182 w 6649"/>
                <a:gd name="T7" fmla="*/ 114 h 853"/>
                <a:gd name="T8" fmla="*/ 1230 w 6649"/>
                <a:gd name="T9" fmla="*/ 150 h 853"/>
                <a:gd name="T10" fmla="*/ 1294 w 6649"/>
                <a:gd name="T11" fmla="*/ 171 h 853"/>
                <a:gd name="T12" fmla="*/ 1384 w 6649"/>
                <a:gd name="T13" fmla="*/ 180 h 853"/>
                <a:gd name="T14" fmla="*/ 1578 w 6649"/>
                <a:gd name="T15" fmla="*/ 211 h 853"/>
                <a:gd name="T16" fmla="*/ 1771 w 6649"/>
                <a:gd name="T17" fmla="*/ 235 h 853"/>
                <a:gd name="T18" fmla="*/ 1785 w 6649"/>
                <a:gd name="T19" fmla="*/ 252 h 853"/>
                <a:gd name="T20" fmla="*/ 2167 w 6649"/>
                <a:gd name="T21" fmla="*/ 268 h 853"/>
                <a:gd name="T22" fmla="*/ 2176 w 6649"/>
                <a:gd name="T23" fmla="*/ 287 h 853"/>
                <a:gd name="T24" fmla="*/ 2200 w 6649"/>
                <a:gd name="T25" fmla="*/ 318 h 853"/>
                <a:gd name="T26" fmla="*/ 2371 w 6649"/>
                <a:gd name="T27" fmla="*/ 333 h 853"/>
                <a:gd name="T28" fmla="*/ 2397 w 6649"/>
                <a:gd name="T29" fmla="*/ 354 h 853"/>
                <a:gd name="T30" fmla="*/ 2411 w 6649"/>
                <a:gd name="T31" fmla="*/ 368 h 853"/>
                <a:gd name="T32" fmla="*/ 2589 w 6649"/>
                <a:gd name="T33" fmla="*/ 375 h 853"/>
                <a:gd name="T34" fmla="*/ 2758 w 6649"/>
                <a:gd name="T35" fmla="*/ 409 h 853"/>
                <a:gd name="T36" fmla="*/ 2767 w 6649"/>
                <a:gd name="T37" fmla="*/ 423 h 853"/>
                <a:gd name="T38" fmla="*/ 2784 w 6649"/>
                <a:gd name="T39" fmla="*/ 437 h 853"/>
                <a:gd name="T40" fmla="*/ 2943 w 6649"/>
                <a:gd name="T41" fmla="*/ 449 h 853"/>
                <a:gd name="T42" fmla="*/ 2969 w 6649"/>
                <a:gd name="T43" fmla="*/ 456 h 853"/>
                <a:gd name="T44" fmla="*/ 3147 w 6649"/>
                <a:gd name="T45" fmla="*/ 473 h 853"/>
                <a:gd name="T46" fmla="*/ 3166 w 6649"/>
                <a:gd name="T47" fmla="*/ 487 h 853"/>
                <a:gd name="T48" fmla="*/ 3199 w 6649"/>
                <a:gd name="T49" fmla="*/ 506 h 853"/>
                <a:gd name="T50" fmla="*/ 3367 w 6649"/>
                <a:gd name="T51" fmla="*/ 530 h 853"/>
                <a:gd name="T52" fmla="*/ 3609 w 6649"/>
                <a:gd name="T53" fmla="*/ 573 h 853"/>
                <a:gd name="T54" fmla="*/ 3761 w 6649"/>
                <a:gd name="T55" fmla="*/ 582 h 853"/>
                <a:gd name="T56" fmla="*/ 3771 w 6649"/>
                <a:gd name="T57" fmla="*/ 604 h 853"/>
                <a:gd name="T58" fmla="*/ 3778 w 6649"/>
                <a:gd name="T59" fmla="*/ 627 h 853"/>
                <a:gd name="T60" fmla="*/ 3946 w 6649"/>
                <a:gd name="T61" fmla="*/ 639 h 853"/>
                <a:gd name="T62" fmla="*/ 4158 w 6649"/>
                <a:gd name="T63" fmla="*/ 656 h 853"/>
                <a:gd name="T64" fmla="*/ 4352 w 6649"/>
                <a:gd name="T65" fmla="*/ 684 h 853"/>
                <a:gd name="T66" fmla="*/ 4359 w 6649"/>
                <a:gd name="T67" fmla="*/ 706 h 853"/>
                <a:gd name="T68" fmla="*/ 4554 w 6649"/>
                <a:gd name="T69" fmla="*/ 744 h 853"/>
                <a:gd name="T70" fmla="*/ 4563 w 6649"/>
                <a:gd name="T71" fmla="*/ 758 h 853"/>
                <a:gd name="T72" fmla="*/ 4746 w 6649"/>
                <a:gd name="T73" fmla="*/ 772 h 853"/>
                <a:gd name="T74" fmla="*/ 4758 w 6649"/>
                <a:gd name="T75" fmla="*/ 780 h 853"/>
                <a:gd name="T76" fmla="*/ 4950 w 6649"/>
                <a:gd name="T77" fmla="*/ 794 h 853"/>
                <a:gd name="T78" fmla="*/ 5149 w 6649"/>
                <a:gd name="T79" fmla="*/ 813 h 853"/>
                <a:gd name="T80" fmla="*/ 6649 w 6649"/>
                <a:gd name="T81"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49" h="853">
                  <a:moveTo>
                    <a:pt x="0" y="0"/>
                  </a:moveTo>
                  <a:lnTo>
                    <a:pt x="582" y="0"/>
                  </a:lnTo>
                  <a:lnTo>
                    <a:pt x="582" y="55"/>
                  </a:lnTo>
                  <a:lnTo>
                    <a:pt x="795" y="55"/>
                  </a:lnTo>
                  <a:lnTo>
                    <a:pt x="795" y="83"/>
                  </a:lnTo>
                  <a:lnTo>
                    <a:pt x="978" y="83"/>
                  </a:lnTo>
                  <a:lnTo>
                    <a:pt x="978" y="114"/>
                  </a:lnTo>
                  <a:lnTo>
                    <a:pt x="1182" y="114"/>
                  </a:lnTo>
                  <a:lnTo>
                    <a:pt x="1182" y="150"/>
                  </a:lnTo>
                  <a:lnTo>
                    <a:pt x="1230" y="150"/>
                  </a:lnTo>
                  <a:lnTo>
                    <a:pt x="1230" y="171"/>
                  </a:lnTo>
                  <a:lnTo>
                    <a:pt x="1294" y="171"/>
                  </a:lnTo>
                  <a:lnTo>
                    <a:pt x="1294" y="180"/>
                  </a:lnTo>
                  <a:lnTo>
                    <a:pt x="1384" y="180"/>
                  </a:lnTo>
                  <a:lnTo>
                    <a:pt x="1384" y="211"/>
                  </a:lnTo>
                  <a:lnTo>
                    <a:pt x="1578" y="211"/>
                  </a:lnTo>
                  <a:lnTo>
                    <a:pt x="1578" y="235"/>
                  </a:lnTo>
                  <a:lnTo>
                    <a:pt x="1771" y="235"/>
                  </a:lnTo>
                  <a:lnTo>
                    <a:pt x="1771" y="252"/>
                  </a:lnTo>
                  <a:lnTo>
                    <a:pt x="1785" y="252"/>
                  </a:lnTo>
                  <a:lnTo>
                    <a:pt x="1785" y="268"/>
                  </a:lnTo>
                  <a:lnTo>
                    <a:pt x="2167" y="268"/>
                  </a:lnTo>
                  <a:lnTo>
                    <a:pt x="2167" y="287"/>
                  </a:lnTo>
                  <a:lnTo>
                    <a:pt x="2176" y="287"/>
                  </a:lnTo>
                  <a:lnTo>
                    <a:pt x="2176" y="318"/>
                  </a:lnTo>
                  <a:lnTo>
                    <a:pt x="2200" y="318"/>
                  </a:lnTo>
                  <a:lnTo>
                    <a:pt x="2200" y="333"/>
                  </a:lnTo>
                  <a:lnTo>
                    <a:pt x="2371" y="333"/>
                  </a:lnTo>
                  <a:lnTo>
                    <a:pt x="2371" y="354"/>
                  </a:lnTo>
                  <a:lnTo>
                    <a:pt x="2397" y="354"/>
                  </a:lnTo>
                  <a:lnTo>
                    <a:pt x="2397" y="368"/>
                  </a:lnTo>
                  <a:lnTo>
                    <a:pt x="2411" y="368"/>
                  </a:lnTo>
                  <a:lnTo>
                    <a:pt x="2411" y="375"/>
                  </a:lnTo>
                  <a:lnTo>
                    <a:pt x="2589" y="375"/>
                  </a:lnTo>
                  <a:lnTo>
                    <a:pt x="2589" y="409"/>
                  </a:lnTo>
                  <a:lnTo>
                    <a:pt x="2758" y="409"/>
                  </a:lnTo>
                  <a:lnTo>
                    <a:pt x="2758" y="423"/>
                  </a:lnTo>
                  <a:lnTo>
                    <a:pt x="2767" y="423"/>
                  </a:lnTo>
                  <a:lnTo>
                    <a:pt x="2767" y="437"/>
                  </a:lnTo>
                  <a:lnTo>
                    <a:pt x="2784" y="437"/>
                  </a:lnTo>
                  <a:lnTo>
                    <a:pt x="2784" y="449"/>
                  </a:lnTo>
                  <a:lnTo>
                    <a:pt x="2943" y="449"/>
                  </a:lnTo>
                  <a:lnTo>
                    <a:pt x="2943" y="456"/>
                  </a:lnTo>
                  <a:lnTo>
                    <a:pt x="2969" y="456"/>
                  </a:lnTo>
                  <a:lnTo>
                    <a:pt x="2969" y="473"/>
                  </a:lnTo>
                  <a:lnTo>
                    <a:pt x="3147" y="473"/>
                  </a:lnTo>
                  <a:lnTo>
                    <a:pt x="3147" y="487"/>
                  </a:lnTo>
                  <a:lnTo>
                    <a:pt x="3166" y="487"/>
                  </a:lnTo>
                  <a:lnTo>
                    <a:pt x="3166" y="506"/>
                  </a:lnTo>
                  <a:lnTo>
                    <a:pt x="3199" y="506"/>
                  </a:lnTo>
                  <a:lnTo>
                    <a:pt x="3199" y="530"/>
                  </a:lnTo>
                  <a:lnTo>
                    <a:pt x="3367" y="530"/>
                  </a:lnTo>
                  <a:lnTo>
                    <a:pt x="3367" y="573"/>
                  </a:lnTo>
                  <a:lnTo>
                    <a:pt x="3609" y="573"/>
                  </a:lnTo>
                  <a:lnTo>
                    <a:pt x="3609" y="582"/>
                  </a:lnTo>
                  <a:lnTo>
                    <a:pt x="3761" y="582"/>
                  </a:lnTo>
                  <a:lnTo>
                    <a:pt x="3761" y="604"/>
                  </a:lnTo>
                  <a:lnTo>
                    <a:pt x="3771" y="604"/>
                  </a:lnTo>
                  <a:lnTo>
                    <a:pt x="3771" y="627"/>
                  </a:lnTo>
                  <a:lnTo>
                    <a:pt x="3778" y="627"/>
                  </a:lnTo>
                  <a:lnTo>
                    <a:pt x="3778" y="639"/>
                  </a:lnTo>
                  <a:lnTo>
                    <a:pt x="3946" y="639"/>
                  </a:lnTo>
                  <a:lnTo>
                    <a:pt x="3946" y="656"/>
                  </a:lnTo>
                  <a:lnTo>
                    <a:pt x="4158" y="656"/>
                  </a:lnTo>
                  <a:lnTo>
                    <a:pt x="4158" y="684"/>
                  </a:lnTo>
                  <a:lnTo>
                    <a:pt x="4352" y="684"/>
                  </a:lnTo>
                  <a:lnTo>
                    <a:pt x="4352" y="706"/>
                  </a:lnTo>
                  <a:lnTo>
                    <a:pt x="4359" y="706"/>
                  </a:lnTo>
                  <a:lnTo>
                    <a:pt x="4359" y="744"/>
                  </a:lnTo>
                  <a:lnTo>
                    <a:pt x="4554" y="744"/>
                  </a:lnTo>
                  <a:lnTo>
                    <a:pt x="4554" y="758"/>
                  </a:lnTo>
                  <a:lnTo>
                    <a:pt x="4563" y="758"/>
                  </a:lnTo>
                  <a:lnTo>
                    <a:pt x="4563" y="772"/>
                  </a:lnTo>
                  <a:lnTo>
                    <a:pt x="4746" y="772"/>
                  </a:lnTo>
                  <a:lnTo>
                    <a:pt x="4746" y="780"/>
                  </a:lnTo>
                  <a:lnTo>
                    <a:pt x="4758" y="780"/>
                  </a:lnTo>
                  <a:lnTo>
                    <a:pt x="4758" y="794"/>
                  </a:lnTo>
                  <a:lnTo>
                    <a:pt x="4950" y="794"/>
                  </a:lnTo>
                  <a:lnTo>
                    <a:pt x="4950" y="813"/>
                  </a:lnTo>
                  <a:lnTo>
                    <a:pt x="5149" y="813"/>
                  </a:lnTo>
                  <a:lnTo>
                    <a:pt x="5149" y="853"/>
                  </a:lnTo>
                  <a:lnTo>
                    <a:pt x="6649" y="853"/>
                  </a:lnTo>
                </a:path>
              </a:pathLst>
            </a:custGeom>
            <a:noFill/>
            <a:ln w="190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08" name="Freeform 10">
              <a:extLst>
                <a:ext uri="{FF2B5EF4-FFF2-40B4-BE49-F238E27FC236}">
                  <a16:creationId xmlns:a16="http://schemas.microsoft.com/office/drawing/2014/main" id="{DA52A801-F3D0-D396-59D5-19CF52D35316}"/>
                </a:ext>
              </a:extLst>
            </p:cNvPr>
            <p:cNvSpPr>
              <a:spLocks/>
            </p:cNvSpPr>
            <p:nvPr/>
          </p:nvSpPr>
          <p:spPr bwMode="auto">
            <a:xfrm>
              <a:off x="1046163" y="7053263"/>
              <a:ext cx="82550" cy="76200"/>
            </a:xfrm>
            <a:custGeom>
              <a:avLst/>
              <a:gdLst>
                <a:gd name="T0" fmla="*/ 26 w 52"/>
                <a:gd name="T1" fmla="*/ 48 h 48"/>
                <a:gd name="T2" fmla="*/ 0 w 52"/>
                <a:gd name="T3" fmla="*/ 48 h 48"/>
                <a:gd name="T4" fmla="*/ 12 w 52"/>
                <a:gd name="T5" fmla="*/ 24 h 48"/>
                <a:gd name="T6" fmla="*/ 26 w 52"/>
                <a:gd name="T7" fmla="*/ 0 h 48"/>
                <a:gd name="T8" fmla="*/ 41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1"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09" name="Freeform 11">
              <a:extLst>
                <a:ext uri="{FF2B5EF4-FFF2-40B4-BE49-F238E27FC236}">
                  <a16:creationId xmlns:a16="http://schemas.microsoft.com/office/drawing/2014/main" id="{FB1721BB-EE28-A4A4-FF56-EFAEEBADC7CE}"/>
                </a:ext>
              </a:extLst>
            </p:cNvPr>
            <p:cNvSpPr>
              <a:spLocks/>
            </p:cNvSpPr>
            <p:nvPr/>
          </p:nvSpPr>
          <p:spPr bwMode="auto">
            <a:xfrm>
              <a:off x="1141413" y="7053263"/>
              <a:ext cx="85725" cy="76200"/>
            </a:xfrm>
            <a:custGeom>
              <a:avLst/>
              <a:gdLst>
                <a:gd name="T0" fmla="*/ 26 w 54"/>
                <a:gd name="T1" fmla="*/ 48 h 48"/>
                <a:gd name="T2" fmla="*/ 0 w 54"/>
                <a:gd name="T3" fmla="*/ 48 h 48"/>
                <a:gd name="T4" fmla="*/ 11 w 54"/>
                <a:gd name="T5" fmla="*/ 24 h 48"/>
                <a:gd name="T6" fmla="*/ 26 w 54"/>
                <a:gd name="T7" fmla="*/ 0 h 48"/>
                <a:gd name="T8" fmla="*/ 40 w 54"/>
                <a:gd name="T9" fmla="*/ 24 h 48"/>
                <a:gd name="T10" fmla="*/ 54 w 54"/>
                <a:gd name="T11" fmla="*/ 48 h 48"/>
                <a:gd name="T12" fmla="*/ 26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6" y="48"/>
                  </a:moveTo>
                  <a:lnTo>
                    <a:pt x="0" y="48"/>
                  </a:lnTo>
                  <a:lnTo>
                    <a:pt x="11" y="24"/>
                  </a:lnTo>
                  <a:lnTo>
                    <a:pt x="26" y="0"/>
                  </a:lnTo>
                  <a:lnTo>
                    <a:pt x="40" y="24"/>
                  </a:lnTo>
                  <a:lnTo>
                    <a:pt x="54"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10" name="Freeform 12">
              <a:extLst>
                <a:ext uri="{FF2B5EF4-FFF2-40B4-BE49-F238E27FC236}">
                  <a16:creationId xmlns:a16="http://schemas.microsoft.com/office/drawing/2014/main" id="{B373700C-1C40-B407-EEFA-9A72E021AC4D}"/>
                </a:ext>
              </a:extLst>
            </p:cNvPr>
            <p:cNvSpPr>
              <a:spLocks/>
            </p:cNvSpPr>
            <p:nvPr/>
          </p:nvSpPr>
          <p:spPr bwMode="auto">
            <a:xfrm>
              <a:off x="1231901" y="7053263"/>
              <a:ext cx="85725" cy="76200"/>
            </a:xfrm>
            <a:custGeom>
              <a:avLst/>
              <a:gdLst>
                <a:gd name="T0" fmla="*/ 26 w 54"/>
                <a:gd name="T1" fmla="*/ 48 h 48"/>
                <a:gd name="T2" fmla="*/ 0 w 54"/>
                <a:gd name="T3" fmla="*/ 48 h 48"/>
                <a:gd name="T4" fmla="*/ 14 w 54"/>
                <a:gd name="T5" fmla="*/ 24 h 48"/>
                <a:gd name="T6" fmla="*/ 26 w 54"/>
                <a:gd name="T7" fmla="*/ 0 h 48"/>
                <a:gd name="T8" fmla="*/ 40 w 54"/>
                <a:gd name="T9" fmla="*/ 24 h 48"/>
                <a:gd name="T10" fmla="*/ 54 w 54"/>
                <a:gd name="T11" fmla="*/ 48 h 48"/>
                <a:gd name="T12" fmla="*/ 26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6" y="48"/>
                  </a:moveTo>
                  <a:lnTo>
                    <a:pt x="0" y="48"/>
                  </a:lnTo>
                  <a:lnTo>
                    <a:pt x="14" y="24"/>
                  </a:lnTo>
                  <a:lnTo>
                    <a:pt x="26" y="0"/>
                  </a:lnTo>
                  <a:lnTo>
                    <a:pt x="40" y="24"/>
                  </a:lnTo>
                  <a:lnTo>
                    <a:pt x="54"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11" name="Freeform 13">
              <a:extLst>
                <a:ext uri="{FF2B5EF4-FFF2-40B4-BE49-F238E27FC236}">
                  <a16:creationId xmlns:a16="http://schemas.microsoft.com/office/drawing/2014/main" id="{630A1437-DD0F-C7E8-6759-88E8F6718302}"/>
                </a:ext>
              </a:extLst>
            </p:cNvPr>
            <p:cNvSpPr>
              <a:spLocks/>
            </p:cNvSpPr>
            <p:nvPr/>
          </p:nvSpPr>
          <p:spPr bwMode="auto">
            <a:xfrm>
              <a:off x="1309688" y="7053263"/>
              <a:ext cx="87313" cy="76200"/>
            </a:xfrm>
            <a:custGeom>
              <a:avLst/>
              <a:gdLst>
                <a:gd name="T0" fmla="*/ 29 w 55"/>
                <a:gd name="T1" fmla="*/ 48 h 48"/>
                <a:gd name="T2" fmla="*/ 0 w 55"/>
                <a:gd name="T3" fmla="*/ 48 h 48"/>
                <a:gd name="T4" fmla="*/ 15 w 55"/>
                <a:gd name="T5" fmla="*/ 24 h 48"/>
                <a:gd name="T6" fmla="*/ 29 w 55"/>
                <a:gd name="T7" fmla="*/ 0 h 48"/>
                <a:gd name="T8" fmla="*/ 43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5" y="24"/>
                  </a:lnTo>
                  <a:lnTo>
                    <a:pt x="29" y="0"/>
                  </a:lnTo>
                  <a:lnTo>
                    <a:pt x="43"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12" name="Freeform 14">
              <a:extLst>
                <a:ext uri="{FF2B5EF4-FFF2-40B4-BE49-F238E27FC236}">
                  <a16:creationId xmlns:a16="http://schemas.microsoft.com/office/drawing/2014/main" id="{7AA103B1-628E-EC12-1800-256E96B2535B}"/>
                </a:ext>
              </a:extLst>
            </p:cNvPr>
            <p:cNvSpPr>
              <a:spLocks/>
            </p:cNvSpPr>
            <p:nvPr/>
          </p:nvSpPr>
          <p:spPr bwMode="auto">
            <a:xfrm>
              <a:off x="1339851" y="7053263"/>
              <a:ext cx="87313" cy="76200"/>
            </a:xfrm>
            <a:custGeom>
              <a:avLst/>
              <a:gdLst>
                <a:gd name="T0" fmla="*/ 26 w 55"/>
                <a:gd name="T1" fmla="*/ 48 h 48"/>
                <a:gd name="T2" fmla="*/ 0 w 55"/>
                <a:gd name="T3" fmla="*/ 48 h 48"/>
                <a:gd name="T4" fmla="*/ 12 w 55"/>
                <a:gd name="T5" fmla="*/ 24 h 48"/>
                <a:gd name="T6" fmla="*/ 26 w 55"/>
                <a:gd name="T7" fmla="*/ 0 h 48"/>
                <a:gd name="T8" fmla="*/ 41 w 55"/>
                <a:gd name="T9" fmla="*/ 24 h 48"/>
                <a:gd name="T10" fmla="*/ 55 w 55"/>
                <a:gd name="T11" fmla="*/ 48 h 48"/>
                <a:gd name="T12" fmla="*/ 26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6" y="48"/>
                  </a:moveTo>
                  <a:lnTo>
                    <a:pt x="0" y="48"/>
                  </a:lnTo>
                  <a:lnTo>
                    <a:pt x="12" y="24"/>
                  </a:lnTo>
                  <a:lnTo>
                    <a:pt x="26" y="0"/>
                  </a:lnTo>
                  <a:lnTo>
                    <a:pt x="41" y="24"/>
                  </a:lnTo>
                  <a:lnTo>
                    <a:pt x="55"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13" name="Freeform 15">
              <a:extLst>
                <a:ext uri="{FF2B5EF4-FFF2-40B4-BE49-F238E27FC236}">
                  <a16:creationId xmlns:a16="http://schemas.microsoft.com/office/drawing/2014/main" id="{894FFE57-A662-8FD5-59F9-5AEEF5C3E82A}"/>
                </a:ext>
              </a:extLst>
            </p:cNvPr>
            <p:cNvSpPr>
              <a:spLocks/>
            </p:cNvSpPr>
            <p:nvPr/>
          </p:nvSpPr>
          <p:spPr bwMode="auto">
            <a:xfrm>
              <a:off x="1350963" y="7053263"/>
              <a:ext cx="87313" cy="76200"/>
            </a:xfrm>
            <a:custGeom>
              <a:avLst/>
              <a:gdLst>
                <a:gd name="T0" fmla="*/ 29 w 55"/>
                <a:gd name="T1" fmla="*/ 48 h 48"/>
                <a:gd name="T2" fmla="*/ 0 w 55"/>
                <a:gd name="T3" fmla="*/ 48 h 48"/>
                <a:gd name="T4" fmla="*/ 15 w 55"/>
                <a:gd name="T5" fmla="*/ 24 h 48"/>
                <a:gd name="T6" fmla="*/ 29 w 55"/>
                <a:gd name="T7" fmla="*/ 0 h 48"/>
                <a:gd name="T8" fmla="*/ 41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5" y="24"/>
                  </a:lnTo>
                  <a:lnTo>
                    <a:pt x="29" y="0"/>
                  </a:lnTo>
                  <a:lnTo>
                    <a:pt x="41"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14" name="Freeform 16">
              <a:extLst>
                <a:ext uri="{FF2B5EF4-FFF2-40B4-BE49-F238E27FC236}">
                  <a16:creationId xmlns:a16="http://schemas.microsoft.com/office/drawing/2014/main" id="{D8BFDF98-33D6-C682-393F-F7348E297E10}"/>
                </a:ext>
              </a:extLst>
            </p:cNvPr>
            <p:cNvSpPr>
              <a:spLocks/>
            </p:cNvSpPr>
            <p:nvPr/>
          </p:nvSpPr>
          <p:spPr bwMode="auto">
            <a:xfrm>
              <a:off x="1366838" y="7053263"/>
              <a:ext cx="87313" cy="76200"/>
            </a:xfrm>
            <a:custGeom>
              <a:avLst/>
              <a:gdLst>
                <a:gd name="T0" fmla="*/ 26 w 55"/>
                <a:gd name="T1" fmla="*/ 48 h 48"/>
                <a:gd name="T2" fmla="*/ 0 w 55"/>
                <a:gd name="T3" fmla="*/ 48 h 48"/>
                <a:gd name="T4" fmla="*/ 14 w 55"/>
                <a:gd name="T5" fmla="*/ 24 h 48"/>
                <a:gd name="T6" fmla="*/ 26 w 55"/>
                <a:gd name="T7" fmla="*/ 0 h 48"/>
                <a:gd name="T8" fmla="*/ 40 w 55"/>
                <a:gd name="T9" fmla="*/ 24 h 48"/>
                <a:gd name="T10" fmla="*/ 55 w 55"/>
                <a:gd name="T11" fmla="*/ 48 h 48"/>
                <a:gd name="T12" fmla="*/ 26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6" y="48"/>
                  </a:moveTo>
                  <a:lnTo>
                    <a:pt x="0" y="48"/>
                  </a:lnTo>
                  <a:lnTo>
                    <a:pt x="14" y="24"/>
                  </a:lnTo>
                  <a:lnTo>
                    <a:pt x="26" y="0"/>
                  </a:lnTo>
                  <a:lnTo>
                    <a:pt x="40" y="24"/>
                  </a:lnTo>
                  <a:lnTo>
                    <a:pt x="55"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15" name="Freeform 17">
              <a:extLst>
                <a:ext uri="{FF2B5EF4-FFF2-40B4-BE49-F238E27FC236}">
                  <a16:creationId xmlns:a16="http://schemas.microsoft.com/office/drawing/2014/main" id="{00EA4204-EAAA-1C5D-F02B-99AB6B6C513F}"/>
                </a:ext>
              </a:extLst>
            </p:cNvPr>
            <p:cNvSpPr>
              <a:spLocks/>
            </p:cNvSpPr>
            <p:nvPr/>
          </p:nvSpPr>
          <p:spPr bwMode="auto">
            <a:xfrm>
              <a:off x="1471613" y="7053263"/>
              <a:ext cx="87313" cy="76200"/>
            </a:xfrm>
            <a:custGeom>
              <a:avLst/>
              <a:gdLst>
                <a:gd name="T0" fmla="*/ 29 w 55"/>
                <a:gd name="T1" fmla="*/ 48 h 48"/>
                <a:gd name="T2" fmla="*/ 0 w 55"/>
                <a:gd name="T3" fmla="*/ 48 h 48"/>
                <a:gd name="T4" fmla="*/ 15 w 55"/>
                <a:gd name="T5" fmla="*/ 24 h 48"/>
                <a:gd name="T6" fmla="*/ 29 w 55"/>
                <a:gd name="T7" fmla="*/ 0 h 48"/>
                <a:gd name="T8" fmla="*/ 43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5" y="24"/>
                  </a:lnTo>
                  <a:lnTo>
                    <a:pt x="29" y="0"/>
                  </a:lnTo>
                  <a:lnTo>
                    <a:pt x="43"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16" name="Freeform 18">
              <a:extLst>
                <a:ext uri="{FF2B5EF4-FFF2-40B4-BE49-F238E27FC236}">
                  <a16:creationId xmlns:a16="http://schemas.microsoft.com/office/drawing/2014/main" id="{74EB3FA1-B02A-EA28-A3FB-8200CD41FAF3}"/>
                </a:ext>
              </a:extLst>
            </p:cNvPr>
            <p:cNvSpPr>
              <a:spLocks/>
            </p:cNvSpPr>
            <p:nvPr/>
          </p:nvSpPr>
          <p:spPr bwMode="auto">
            <a:xfrm>
              <a:off x="1649413" y="7053263"/>
              <a:ext cx="87313" cy="76200"/>
            </a:xfrm>
            <a:custGeom>
              <a:avLst/>
              <a:gdLst>
                <a:gd name="T0" fmla="*/ 26 w 55"/>
                <a:gd name="T1" fmla="*/ 48 h 48"/>
                <a:gd name="T2" fmla="*/ 0 w 55"/>
                <a:gd name="T3" fmla="*/ 48 h 48"/>
                <a:gd name="T4" fmla="*/ 12 w 55"/>
                <a:gd name="T5" fmla="*/ 24 h 48"/>
                <a:gd name="T6" fmla="*/ 26 w 55"/>
                <a:gd name="T7" fmla="*/ 0 h 48"/>
                <a:gd name="T8" fmla="*/ 40 w 55"/>
                <a:gd name="T9" fmla="*/ 24 h 48"/>
                <a:gd name="T10" fmla="*/ 55 w 55"/>
                <a:gd name="T11" fmla="*/ 48 h 48"/>
                <a:gd name="T12" fmla="*/ 26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6" y="48"/>
                  </a:moveTo>
                  <a:lnTo>
                    <a:pt x="0" y="48"/>
                  </a:lnTo>
                  <a:lnTo>
                    <a:pt x="12" y="24"/>
                  </a:lnTo>
                  <a:lnTo>
                    <a:pt x="26" y="0"/>
                  </a:lnTo>
                  <a:lnTo>
                    <a:pt x="40" y="24"/>
                  </a:lnTo>
                  <a:lnTo>
                    <a:pt x="55"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17" name="Freeform 19">
              <a:extLst>
                <a:ext uri="{FF2B5EF4-FFF2-40B4-BE49-F238E27FC236}">
                  <a16:creationId xmlns:a16="http://schemas.microsoft.com/office/drawing/2014/main" id="{22AF3F2B-EAB2-92E6-EA6B-7F59013919D0}"/>
                </a:ext>
              </a:extLst>
            </p:cNvPr>
            <p:cNvSpPr>
              <a:spLocks/>
            </p:cNvSpPr>
            <p:nvPr/>
          </p:nvSpPr>
          <p:spPr bwMode="auto">
            <a:xfrm>
              <a:off x="1712913" y="7053263"/>
              <a:ext cx="87313" cy="76200"/>
            </a:xfrm>
            <a:custGeom>
              <a:avLst/>
              <a:gdLst>
                <a:gd name="T0" fmla="*/ 29 w 55"/>
                <a:gd name="T1" fmla="*/ 48 h 48"/>
                <a:gd name="T2" fmla="*/ 0 w 55"/>
                <a:gd name="T3" fmla="*/ 48 h 48"/>
                <a:gd name="T4" fmla="*/ 15 w 55"/>
                <a:gd name="T5" fmla="*/ 24 h 48"/>
                <a:gd name="T6" fmla="*/ 29 w 55"/>
                <a:gd name="T7" fmla="*/ 0 h 48"/>
                <a:gd name="T8" fmla="*/ 41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5" y="24"/>
                  </a:lnTo>
                  <a:lnTo>
                    <a:pt x="29" y="0"/>
                  </a:lnTo>
                  <a:lnTo>
                    <a:pt x="41"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18" name="Freeform 20">
              <a:extLst>
                <a:ext uri="{FF2B5EF4-FFF2-40B4-BE49-F238E27FC236}">
                  <a16:creationId xmlns:a16="http://schemas.microsoft.com/office/drawing/2014/main" id="{301E6007-F574-8090-F496-D2993314CCD8}"/>
                </a:ext>
              </a:extLst>
            </p:cNvPr>
            <p:cNvSpPr>
              <a:spLocks/>
            </p:cNvSpPr>
            <p:nvPr/>
          </p:nvSpPr>
          <p:spPr bwMode="auto">
            <a:xfrm>
              <a:off x="1754188" y="7053263"/>
              <a:ext cx="87313" cy="76200"/>
            </a:xfrm>
            <a:custGeom>
              <a:avLst/>
              <a:gdLst>
                <a:gd name="T0" fmla="*/ 29 w 55"/>
                <a:gd name="T1" fmla="*/ 48 h 48"/>
                <a:gd name="T2" fmla="*/ 0 w 55"/>
                <a:gd name="T3" fmla="*/ 48 h 48"/>
                <a:gd name="T4" fmla="*/ 15 w 55"/>
                <a:gd name="T5" fmla="*/ 24 h 48"/>
                <a:gd name="T6" fmla="*/ 29 w 55"/>
                <a:gd name="T7" fmla="*/ 0 h 48"/>
                <a:gd name="T8" fmla="*/ 41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5" y="24"/>
                  </a:lnTo>
                  <a:lnTo>
                    <a:pt x="29" y="0"/>
                  </a:lnTo>
                  <a:lnTo>
                    <a:pt x="41"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19" name="Freeform 21">
              <a:extLst>
                <a:ext uri="{FF2B5EF4-FFF2-40B4-BE49-F238E27FC236}">
                  <a16:creationId xmlns:a16="http://schemas.microsoft.com/office/drawing/2014/main" id="{CC88A75A-D737-2DFB-4497-C2064EE87E43}"/>
                </a:ext>
              </a:extLst>
            </p:cNvPr>
            <p:cNvSpPr>
              <a:spLocks/>
            </p:cNvSpPr>
            <p:nvPr/>
          </p:nvSpPr>
          <p:spPr bwMode="auto">
            <a:xfrm>
              <a:off x="1849438" y="7053263"/>
              <a:ext cx="85725" cy="76200"/>
            </a:xfrm>
            <a:custGeom>
              <a:avLst/>
              <a:gdLst>
                <a:gd name="T0" fmla="*/ 28 w 54"/>
                <a:gd name="T1" fmla="*/ 48 h 48"/>
                <a:gd name="T2" fmla="*/ 0 w 54"/>
                <a:gd name="T3" fmla="*/ 48 h 48"/>
                <a:gd name="T4" fmla="*/ 14 w 54"/>
                <a:gd name="T5" fmla="*/ 24 h 48"/>
                <a:gd name="T6" fmla="*/ 28 w 54"/>
                <a:gd name="T7" fmla="*/ 0 h 48"/>
                <a:gd name="T8" fmla="*/ 40 w 54"/>
                <a:gd name="T9" fmla="*/ 24 h 48"/>
                <a:gd name="T10" fmla="*/ 54 w 54"/>
                <a:gd name="T11" fmla="*/ 48 h 48"/>
                <a:gd name="T12" fmla="*/ 28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8" y="48"/>
                  </a:moveTo>
                  <a:lnTo>
                    <a:pt x="0" y="48"/>
                  </a:lnTo>
                  <a:lnTo>
                    <a:pt x="14" y="24"/>
                  </a:lnTo>
                  <a:lnTo>
                    <a:pt x="28" y="0"/>
                  </a:lnTo>
                  <a:lnTo>
                    <a:pt x="40" y="24"/>
                  </a:lnTo>
                  <a:lnTo>
                    <a:pt x="54"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20" name="Freeform 22">
              <a:extLst>
                <a:ext uri="{FF2B5EF4-FFF2-40B4-BE49-F238E27FC236}">
                  <a16:creationId xmlns:a16="http://schemas.microsoft.com/office/drawing/2014/main" id="{AB0D7423-2EFF-F7E8-9362-29701B3F1CE2}"/>
                </a:ext>
              </a:extLst>
            </p:cNvPr>
            <p:cNvSpPr>
              <a:spLocks/>
            </p:cNvSpPr>
            <p:nvPr/>
          </p:nvSpPr>
          <p:spPr bwMode="auto">
            <a:xfrm>
              <a:off x="1943101" y="7053263"/>
              <a:ext cx="87313" cy="76200"/>
            </a:xfrm>
            <a:custGeom>
              <a:avLst/>
              <a:gdLst>
                <a:gd name="T0" fmla="*/ 26 w 55"/>
                <a:gd name="T1" fmla="*/ 48 h 48"/>
                <a:gd name="T2" fmla="*/ 0 w 55"/>
                <a:gd name="T3" fmla="*/ 48 h 48"/>
                <a:gd name="T4" fmla="*/ 14 w 55"/>
                <a:gd name="T5" fmla="*/ 24 h 48"/>
                <a:gd name="T6" fmla="*/ 26 w 55"/>
                <a:gd name="T7" fmla="*/ 0 h 48"/>
                <a:gd name="T8" fmla="*/ 40 w 55"/>
                <a:gd name="T9" fmla="*/ 24 h 48"/>
                <a:gd name="T10" fmla="*/ 55 w 55"/>
                <a:gd name="T11" fmla="*/ 48 h 48"/>
                <a:gd name="T12" fmla="*/ 26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6" y="48"/>
                  </a:moveTo>
                  <a:lnTo>
                    <a:pt x="0" y="48"/>
                  </a:lnTo>
                  <a:lnTo>
                    <a:pt x="14" y="24"/>
                  </a:lnTo>
                  <a:lnTo>
                    <a:pt x="26" y="0"/>
                  </a:lnTo>
                  <a:lnTo>
                    <a:pt x="40" y="24"/>
                  </a:lnTo>
                  <a:lnTo>
                    <a:pt x="55"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21" name="Freeform 23">
              <a:extLst>
                <a:ext uri="{FF2B5EF4-FFF2-40B4-BE49-F238E27FC236}">
                  <a16:creationId xmlns:a16="http://schemas.microsoft.com/office/drawing/2014/main" id="{0518C284-05E8-7B72-69ED-CBEFFA1698E5}"/>
                </a:ext>
              </a:extLst>
            </p:cNvPr>
            <p:cNvSpPr>
              <a:spLocks/>
            </p:cNvSpPr>
            <p:nvPr/>
          </p:nvSpPr>
          <p:spPr bwMode="auto">
            <a:xfrm>
              <a:off x="1995488" y="7140575"/>
              <a:ext cx="87313" cy="74613"/>
            </a:xfrm>
            <a:custGeom>
              <a:avLst/>
              <a:gdLst>
                <a:gd name="T0" fmla="*/ 29 w 55"/>
                <a:gd name="T1" fmla="*/ 47 h 47"/>
                <a:gd name="T2" fmla="*/ 0 w 55"/>
                <a:gd name="T3" fmla="*/ 47 h 47"/>
                <a:gd name="T4" fmla="*/ 14 w 55"/>
                <a:gd name="T5" fmla="*/ 24 h 47"/>
                <a:gd name="T6" fmla="*/ 29 w 55"/>
                <a:gd name="T7" fmla="*/ 0 h 47"/>
                <a:gd name="T8" fmla="*/ 41 w 55"/>
                <a:gd name="T9" fmla="*/ 24 h 47"/>
                <a:gd name="T10" fmla="*/ 55 w 55"/>
                <a:gd name="T11" fmla="*/ 47 h 47"/>
                <a:gd name="T12" fmla="*/ 29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9" y="47"/>
                  </a:moveTo>
                  <a:lnTo>
                    <a:pt x="0" y="47"/>
                  </a:lnTo>
                  <a:lnTo>
                    <a:pt x="14" y="24"/>
                  </a:lnTo>
                  <a:lnTo>
                    <a:pt x="29" y="0"/>
                  </a:lnTo>
                  <a:lnTo>
                    <a:pt x="41" y="24"/>
                  </a:lnTo>
                  <a:lnTo>
                    <a:pt x="55" y="47"/>
                  </a:lnTo>
                  <a:lnTo>
                    <a:pt x="29"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22" name="Freeform 24">
              <a:extLst>
                <a:ext uri="{FF2B5EF4-FFF2-40B4-BE49-F238E27FC236}">
                  <a16:creationId xmlns:a16="http://schemas.microsoft.com/office/drawing/2014/main" id="{24B0932F-3D7B-A4AB-ABE9-1C4D50079415}"/>
                </a:ext>
              </a:extLst>
            </p:cNvPr>
            <p:cNvSpPr>
              <a:spLocks/>
            </p:cNvSpPr>
            <p:nvPr/>
          </p:nvSpPr>
          <p:spPr bwMode="auto">
            <a:xfrm>
              <a:off x="2022476" y="7140575"/>
              <a:ext cx="82550" cy="74613"/>
            </a:xfrm>
            <a:custGeom>
              <a:avLst/>
              <a:gdLst>
                <a:gd name="T0" fmla="*/ 26 w 52"/>
                <a:gd name="T1" fmla="*/ 47 h 47"/>
                <a:gd name="T2" fmla="*/ 0 w 52"/>
                <a:gd name="T3" fmla="*/ 47 h 47"/>
                <a:gd name="T4" fmla="*/ 12 w 52"/>
                <a:gd name="T5" fmla="*/ 24 h 47"/>
                <a:gd name="T6" fmla="*/ 26 w 52"/>
                <a:gd name="T7" fmla="*/ 0 h 47"/>
                <a:gd name="T8" fmla="*/ 40 w 52"/>
                <a:gd name="T9" fmla="*/ 24 h 47"/>
                <a:gd name="T10" fmla="*/ 52 w 52"/>
                <a:gd name="T11" fmla="*/ 47 h 47"/>
                <a:gd name="T12" fmla="*/ 26 w 52"/>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2" h="47">
                  <a:moveTo>
                    <a:pt x="26" y="47"/>
                  </a:moveTo>
                  <a:lnTo>
                    <a:pt x="0" y="47"/>
                  </a:lnTo>
                  <a:lnTo>
                    <a:pt x="12" y="24"/>
                  </a:lnTo>
                  <a:lnTo>
                    <a:pt x="26" y="0"/>
                  </a:lnTo>
                  <a:lnTo>
                    <a:pt x="40" y="24"/>
                  </a:lnTo>
                  <a:lnTo>
                    <a:pt x="52" y="47"/>
                  </a:lnTo>
                  <a:lnTo>
                    <a:pt x="26"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23" name="Freeform 25">
              <a:extLst>
                <a:ext uri="{FF2B5EF4-FFF2-40B4-BE49-F238E27FC236}">
                  <a16:creationId xmlns:a16="http://schemas.microsoft.com/office/drawing/2014/main" id="{E9AD05D0-5887-D712-BA91-24336C7E26B1}"/>
                </a:ext>
              </a:extLst>
            </p:cNvPr>
            <p:cNvSpPr>
              <a:spLocks/>
            </p:cNvSpPr>
            <p:nvPr/>
          </p:nvSpPr>
          <p:spPr bwMode="auto">
            <a:xfrm>
              <a:off x="2063751" y="7140575"/>
              <a:ext cx="87313" cy="74613"/>
            </a:xfrm>
            <a:custGeom>
              <a:avLst/>
              <a:gdLst>
                <a:gd name="T0" fmla="*/ 26 w 55"/>
                <a:gd name="T1" fmla="*/ 47 h 47"/>
                <a:gd name="T2" fmla="*/ 0 w 55"/>
                <a:gd name="T3" fmla="*/ 47 h 47"/>
                <a:gd name="T4" fmla="*/ 14 w 55"/>
                <a:gd name="T5" fmla="*/ 24 h 47"/>
                <a:gd name="T6" fmla="*/ 26 w 55"/>
                <a:gd name="T7" fmla="*/ 0 h 47"/>
                <a:gd name="T8" fmla="*/ 40 w 55"/>
                <a:gd name="T9" fmla="*/ 24 h 47"/>
                <a:gd name="T10" fmla="*/ 55 w 55"/>
                <a:gd name="T11" fmla="*/ 47 h 47"/>
                <a:gd name="T12" fmla="*/ 26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6" y="47"/>
                  </a:moveTo>
                  <a:lnTo>
                    <a:pt x="0" y="47"/>
                  </a:lnTo>
                  <a:lnTo>
                    <a:pt x="14" y="24"/>
                  </a:lnTo>
                  <a:lnTo>
                    <a:pt x="26" y="0"/>
                  </a:lnTo>
                  <a:lnTo>
                    <a:pt x="40" y="24"/>
                  </a:lnTo>
                  <a:lnTo>
                    <a:pt x="55" y="47"/>
                  </a:lnTo>
                  <a:lnTo>
                    <a:pt x="26"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24" name="Freeform 26">
              <a:extLst>
                <a:ext uri="{FF2B5EF4-FFF2-40B4-BE49-F238E27FC236}">
                  <a16:creationId xmlns:a16="http://schemas.microsoft.com/office/drawing/2014/main" id="{03768D83-997A-3B07-FF39-BD2F601F0E98}"/>
                </a:ext>
              </a:extLst>
            </p:cNvPr>
            <p:cNvSpPr>
              <a:spLocks/>
            </p:cNvSpPr>
            <p:nvPr/>
          </p:nvSpPr>
          <p:spPr bwMode="auto">
            <a:xfrm>
              <a:off x="2252663" y="7140575"/>
              <a:ext cx="85725" cy="74613"/>
            </a:xfrm>
            <a:custGeom>
              <a:avLst/>
              <a:gdLst>
                <a:gd name="T0" fmla="*/ 26 w 54"/>
                <a:gd name="T1" fmla="*/ 47 h 47"/>
                <a:gd name="T2" fmla="*/ 0 w 54"/>
                <a:gd name="T3" fmla="*/ 47 h 47"/>
                <a:gd name="T4" fmla="*/ 11 w 54"/>
                <a:gd name="T5" fmla="*/ 24 h 47"/>
                <a:gd name="T6" fmla="*/ 26 w 54"/>
                <a:gd name="T7" fmla="*/ 0 h 47"/>
                <a:gd name="T8" fmla="*/ 40 w 54"/>
                <a:gd name="T9" fmla="*/ 24 h 47"/>
                <a:gd name="T10" fmla="*/ 54 w 54"/>
                <a:gd name="T11" fmla="*/ 47 h 47"/>
                <a:gd name="T12" fmla="*/ 26 w 54"/>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4" h="47">
                  <a:moveTo>
                    <a:pt x="26" y="47"/>
                  </a:moveTo>
                  <a:lnTo>
                    <a:pt x="0" y="47"/>
                  </a:lnTo>
                  <a:lnTo>
                    <a:pt x="11" y="24"/>
                  </a:lnTo>
                  <a:lnTo>
                    <a:pt x="26" y="0"/>
                  </a:lnTo>
                  <a:lnTo>
                    <a:pt x="40" y="24"/>
                  </a:lnTo>
                  <a:lnTo>
                    <a:pt x="54" y="47"/>
                  </a:lnTo>
                  <a:lnTo>
                    <a:pt x="26"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25" name="Freeform 27">
              <a:extLst>
                <a:ext uri="{FF2B5EF4-FFF2-40B4-BE49-F238E27FC236}">
                  <a16:creationId xmlns:a16="http://schemas.microsoft.com/office/drawing/2014/main" id="{BC862985-5412-E37C-9971-E47D948F6C2F}"/>
                </a:ext>
              </a:extLst>
            </p:cNvPr>
            <p:cNvSpPr>
              <a:spLocks/>
            </p:cNvSpPr>
            <p:nvPr/>
          </p:nvSpPr>
          <p:spPr bwMode="auto">
            <a:xfrm>
              <a:off x="2308226" y="7162800"/>
              <a:ext cx="82550" cy="76200"/>
            </a:xfrm>
            <a:custGeom>
              <a:avLst/>
              <a:gdLst>
                <a:gd name="T0" fmla="*/ 26 w 52"/>
                <a:gd name="T1" fmla="*/ 48 h 48"/>
                <a:gd name="T2" fmla="*/ 0 w 52"/>
                <a:gd name="T3" fmla="*/ 48 h 48"/>
                <a:gd name="T4" fmla="*/ 12 w 52"/>
                <a:gd name="T5" fmla="*/ 24 h 48"/>
                <a:gd name="T6" fmla="*/ 26 w 52"/>
                <a:gd name="T7" fmla="*/ 0 h 48"/>
                <a:gd name="T8" fmla="*/ 41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1"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26" name="Freeform 28">
              <a:extLst>
                <a:ext uri="{FF2B5EF4-FFF2-40B4-BE49-F238E27FC236}">
                  <a16:creationId xmlns:a16="http://schemas.microsoft.com/office/drawing/2014/main" id="{B8AD61A2-E9DE-40A9-5399-75EB9A061CBF}"/>
                </a:ext>
              </a:extLst>
            </p:cNvPr>
            <p:cNvSpPr>
              <a:spLocks/>
            </p:cNvSpPr>
            <p:nvPr/>
          </p:nvSpPr>
          <p:spPr bwMode="auto">
            <a:xfrm>
              <a:off x="2368551" y="7185025"/>
              <a:ext cx="87313" cy="76200"/>
            </a:xfrm>
            <a:custGeom>
              <a:avLst/>
              <a:gdLst>
                <a:gd name="T0" fmla="*/ 29 w 55"/>
                <a:gd name="T1" fmla="*/ 48 h 48"/>
                <a:gd name="T2" fmla="*/ 0 w 55"/>
                <a:gd name="T3" fmla="*/ 48 h 48"/>
                <a:gd name="T4" fmla="*/ 14 w 55"/>
                <a:gd name="T5" fmla="*/ 24 h 48"/>
                <a:gd name="T6" fmla="*/ 29 w 55"/>
                <a:gd name="T7" fmla="*/ 0 h 48"/>
                <a:gd name="T8" fmla="*/ 43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4" y="24"/>
                  </a:lnTo>
                  <a:lnTo>
                    <a:pt x="29" y="0"/>
                  </a:lnTo>
                  <a:lnTo>
                    <a:pt x="43"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27" name="Freeform 29">
              <a:extLst>
                <a:ext uri="{FF2B5EF4-FFF2-40B4-BE49-F238E27FC236}">
                  <a16:creationId xmlns:a16="http://schemas.microsoft.com/office/drawing/2014/main" id="{D2F11B9F-0718-AA7F-88E2-2BA7F674314B}"/>
                </a:ext>
              </a:extLst>
            </p:cNvPr>
            <p:cNvSpPr>
              <a:spLocks/>
            </p:cNvSpPr>
            <p:nvPr/>
          </p:nvSpPr>
          <p:spPr bwMode="auto">
            <a:xfrm>
              <a:off x="2398713" y="7185025"/>
              <a:ext cx="82550" cy="76200"/>
            </a:xfrm>
            <a:custGeom>
              <a:avLst/>
              <a:gdLst>
                <a:gd name="T0" fmla="*/ 26 w 52"/>
                <a:gd name="T1" fmla="*/ 48 h 48"/>
                <a:gd name="T2" fmla="*/ 0 w 52"/>
                <a:gd name="T3" fmla="*/ 48 h 48"/>
                <a:gd name="T4" fmla="*/ 12 w 52"/>
                <a:gd name="T5" fmla="*/ 24 h 48"/>
                <a:gd name="T6" fmla="*/ 26 w 52"/>
                <a:gd name="T7" fmla="*/ 0 h 48"/>
                <a:gd name="T8" fmla="*/ 40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0"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28" name="Freeform 30">
              <a:extLst>
                <a:ext uri="{FF2B5EF4-FFF2-40B4-BE49-F238E27FC236}">
                  <a16:creationId xmlns:a16="http://schemas.microsoft.com/office/drawing/2014/main" id="{01746CED-39B5-03B8-6279-506C8162BF58}"/>
                </a:ext>
              </a:extLst>
            </p:cNvPr>
            <p:cNvSpPr>
              <a:spLocks/>
            </p:cNvSpPr>
            <p:nvPr/>
          </p:nvSpPr>
          <p:spPr bwMode="auto">
            <a:xfrm>
              <a:off x="2409826" y="7185025"/>
              <a:ext cx="87313" cy="76200"/>
            </a:xfrm>
            <a:custGeom>
              <a:avLst/>
              <a:gdLst>
                <a:gd name="T0" fmla="*/ 29 w 55"/>
                <a:gd name="T1" fmla="*/ 48 h 48"/>
                <a:gd name="T2" fmla="*/ 0 w 55"/>
                <a:gd name="T3" fmla="*/ 48 h 48"/>
                <a:gd name="T4" fmla="*/ 14 w 55"/>
                <a:gd name="T5" fmla="*/ 24 h 48"/>
                <a:gd name="T6" fmla="*/ 29 w 55"/>
                <a:gd name="T7" fmla="*/ 0 h 48"/>
                <a:gd name="T8" fmla="*/ 41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4" y="24"/>
                  </a:lnTo>
                  <a:lnTo>
                    <a:pt x="29" y="0"/>
                  </a:lnTo>
                  <a:lnTo>
                    <a:pt x="41"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29" name="Freeform 31">
              <a:extLst>
                <a:ext uri="{FF2B5EF4-FFF2-40B4-BE49-F238E27FC236}">
                  <a16:creationId xmlns:a16="http://schemas.microsoft.com/office/drawing/2014/main" id="{D6D16085-8AE2-DB4B-2767-51577CA1CDC8}"/>
                </a:ext>
              </a:extLst>
            </p:cNvPr>
            <p:cNvSpPr>
              <a:spLocks/>
            </p:cNvSpPr>
            <p:nvPr/>
          </p:nvSpPr>
          <p:spPr bwMode="auto">
            <a:xfrm>
              <a:off x="2598738" y="7185025"/>
              <a:ext cx="85725" cy="76200"/>
            </a:xfrm>
            <a:custGeom>
              <a:avLst/>
              <a:gdLst>
                <a:gd name="T0" fmla="*/ 26 w 54"/>
                <a:gd name="T1" fmla="*/ 48 h 48"/>
                <a:gd name="T2" fmla="*/ 0 w 54"/>
                <a:gd name="T3" fmla="*/ 48 h 48"/>
                <a:gd name="T4" fmla="*/ 14 w 54"/>
                <a:gd name="T5" fmla="*/ 24 h 48"/>
                <a:gd name="T6" fmla="*/ 26 w 54"/>
                <a:gd name="T7" fmla="*/ 0 h 48"/>
                <a:gd name="T8" fmla="*/ 40 w 54"/>
                <a:gd name="T9" fmla="*/ 24 h 48"/>
                <a:gd name="T10" fmla="*/ 54 w 54"/>
                <a:gd name="T11" fmla="*/ 48 h 48"/>
                <a:gd name="T12" fmla="*/ 26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6" y="48"/>
                  </a:moveTo>
                  <a:lnTo>
                    <a:pt x="0" y="48"/>
                  </a:lnTo>
                  <a:lnTo>
                    <a:pt x="14" y="24"/>
                  </a:lnTo>
                  <a:lnTo>
                    <a:pt x="26" y="0"/>
                  </a:lnTo>
                  <a:lnTo>
                    <a:pt x="40" y="24"/>
                  </a:lnTo>
                  <a:lnTo>
                    <a:pt x="54"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30" name="Freeform 32">
              <a:extLst>
                <a:ext uri="{FF2B5EF4-FFF2-40B4-BE49-F238E27FC236}">
                  <a16:creationId xmlns:a16="http://schemas.microsoft.com/office/drawing/2014/main" id="{759964A1-D883-FBF0-CAC8-7F8F71F4986C}"/>
                </a:ext>
              </a:extLst>
            </p:cNvPr>
            <p:cNvSpPr>
              <a:spLocks/>
            </p:cNvSpPr>
            <p:nvPr/>
          </p:nvSpPr>
          <p:spPr bwMode="auto">
            <a:xfrm>
              <a:off x="2613026" y="7234238"/>
              <a:ext cx="84138" cy="76200"/>
            </a:xfrm>
            <a:custGeom>
              <a:avLst/>
              <a:gdLst>
                <a:gd name="T0" fmla="*/ 26 w 53"/>
                <a:gd name="T1" fmla="*/ 48 h 48"/>
                <a:gd name="T2" fmla="*/ 0 w 53"/>
                <a:gd name="T3" fmla="*/ 48 h 48"/>
                <a:gd name="T4" fmla="*/ 12 w 53"/>
                <a:gd name="T5" fmla="*/ 24 h 48"/>
                <a:gd name="T6" fmla="*/ 26 w 53"/>
                <a:gd name="T7" fmla="*/ 0 h 48"/>
                <a:gd name="T8" fmla="*/ 41 w 53"/>
                <a:gd name="T9" fmla="*/ 24 h 48"/>
                <a:gd name="T10" fmla="*/ 53 w 53"/>
                <a:gd name="T11" fmla="*/ 48 h 48"/>
                <a:gd name="T12" fmla="*/ 26 w 53"/>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3" h="48">
                  <a:moveTo>
                    <a:pt x="26" y="48"/>
                  </a:moveTo>
                  <a:lnTo>
                    <a:pt x="0" y="48"/>
                  </a:lnTo>
                  <a:lnTo>
                    <a:pt x="12" y="24"/>
                  </a:lnTo>
                  <a:lnTo>
                    <a:pt x="26" y="0"/>
                  </a:lnTo>
                  <a:lnTo>
                    <a:pt x="41" y="24"/>
                  </a:lnTo>
                  <a:lnTo>
                    <a:pt x="53"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31" name="Freeform 33">
              <a:extLst>
                <a:ext uri="{FF2B5EF4-FFF2-40B4-BE49-F238E27FC236}">
                  <a16:creationId xmlns:a16="http://schemas.microsoft.com/office/drawing/2014/main" id="{88CF831D-115A-BB84-B2EE-8D53375E7E10}"/>
                </a:ext>
              </a:extLst>
            </p:cNvPr>
            <p:cNvSpPr>
              <a:spLocks/>
            </p:cNvSpPr>
            <p:nvPr/>
          </p:nvSpPr>
          <p:spPr bwMode="auto">
            <a:xfrm>
              <a:off x="2625726" y="7234238"/>
              <a:ext cx="85725" cy="76200"/>
            </a:xfrm>
            <a:custGeom>
              <a:avLst/>
              <a:gdLst>
                <a:gd name="T0" fmla="*/ 28 w 54"/>
                <a:gd name="T1" fmla="*/ 48 h 48"/>
                <a:gd name="T2" fmla="*/ 0 w 54"/>
                <a:gd name="T3" fmla="*/ 48 h 48"/>
                <a:gd name="T4" fmla="*/ 14 w 54"/>
                <a:gd name="T5" fmla="*/ 24 h 48"/>
                <a:gd name="T6" fmla="*/ 28 w 54"/>
                <a:gd name="T7" fmla="*/ 0 h 48"/>
                <a:gd name="T8" fmla="*/ 40 w 54"/>
                <a:gd name="T9" fmla="*/ 24 h 48"/>
                <a:gd name="T10" fmla="*/ 54 w 54"/>
                <a:gd name="T11" fmla="*/ 48 h 48"/>
                <a:gd name="T12" fmla="*/ 28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8" y="48"/>
                  </a:moveTo>
                  <a:lnTo>
                    <a:pt x="0" y="48"/>
                  </a:lnTo>
                  <a:lnTo>
                    <a:pt x="14" y="24"/>
                  </a:lnTo>
                  <a:lnTo>
                    <a:pt x="28" y="0"/>
                  </a:lnTo>
                  <a:lnTo>
                    <a:pt x="40" y="24"/>
                  </a:lnTo>
                  <a:lnTo>
                    <a:pt x="54"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32" name="Freeform 34">
              <a:extLst>
                <a:ext uri="{FF2B5EF4-FFF2-40B4-BE49-F238E27FC236}">
                  <a16:creationId xmlns:a16="http://schemas.microsoft.com/office/drawing/2014/main" id="{8D2B01F3-23ED-957D-8D2F-9D34768413A0}"/>
                </a:ext>
              </a:extLst>
            </p:cNvPr>
            <p:cNvSpPr>
              <a:spLocks/>
            </p:cNvSpPr>
            <p:nvPr/>
          </p:nvSpPr>
          <p:spPr bwMode="auto">
            <a:xfrm>
              <a:off x="2640013" y="7234238"/>
              <a:ext cx="87313" cy="76200"/>
            </a:xfrm>
            <a:custGeom>
              <a:avLst/>
              <a:gdLst>
                <a:gd name="T0" fmla="*/ 26 w 55"/>
                <a:gd name="T1" fmla="*/ 48 h 48"/>
                <a:gd name="T2" fmla="*/ 0 w 55"/>
                <a:gd name="T3" fmla="*/ 48 h 48"/>
                <a:gd name="T4" fmla="*/ 14 w 55"/>
                <a:gd name="T5" fmla="*/ 24 h 48"/>
                <a:gd name="T6" fmla="*/ 26 w 55"/>
                <a:gd name="T7" fmla="*/ 0 h 48"/>
                <a:gd name="T8" fmla="*/ 40 w 55"/>
                <a:gd name="T9" fmla="*/ 24 h 48"/>
                <a:gd name="T10" fmla="*/ 55 w 55"/>
                <a:gd name="T11" fmla="*/ 48 h 48"/>
                <a:gd name="T12" fmla="*/ 26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6" y="48"/>
                  </a:moveTo>
                  <a:lnTo>
                    <a:pt x="0" y="48"/>
                  </a:lnTo>
                  <a:lnTo>
                    <a:pt x="14" y="24"/>
                  </a:lnTo>
                  <a:lnTo>
                    <a:pt x="26" y="0"/>
                  </a:lnTo>
                  <a:lnTo>
                    <a:pt x="40" y="24"/>
                  </a:lnTo>
                  <a:lnTo>
                    <a:pt x="55"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33" name="Freeform 35">
              <a:extLst>
                <a:ext uri="{FF2B5EF4-FFF2-40B4-BE49-F238E27FC236}">
                  <a16:creationId xmlns:a16="http://schemas.microsoft.com/office/drawing/2014/main" id="{E01FEA76-8ED2-D938-A553-11EB33B80DD5}"/>
                </a:ext>
              </a:extLst>
            </p:cNvPr>
            <p:cNvSpPr>
              <a:spLocks/>
            </p:cNvSpPr>
            <p:nvPr/>
          </p:nvSpPr>
          <p:spPr bwMode="auto">
            <a:xfrm>
              <a:off x="2922588" y="7291388"/>
              <a:ext cx="82550" cy="74613"/>
            </a:xfrm>
            <a:custGeom>
              <a:avLst/>
              <a:gdLst>
                <a:gd name="T0" fmla="*/ 26 w 52"/>
                <a:gd name="T1" fmla="*/ 47 h 47"/>
                <a:gd name="T2" fmla="*/ 0 w 52"/>
                <a:gd name="T3" fmla="*/ 47 h 47"/>
                <a:gd name="T4" fmla="*/ 12 w 52"/>
                <a:gd name="T5" fmla="*/ 24 h 47"/>
                <a:gd name="T6" fmla="*/ 26 w 52"/>
                <a:gd name="T7" fmla="*/ 0 h 47"/>
                <a:gd name="T8" fmla="*/ 40 w 52"/>
                <a:gd name="T9" fmla="*/ 24 h 47"/>
                <a:gd name="T10" fmla="*/ 52 w 52"/>
                <a:gd name="T11" fmla="*/ 47 h 47"/>
                <a:gd name="T12" fmla="*/ 26 w 52"/>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2" h="47">
                  <a:moveTo>
                    <a:pt x="26" y="47"/>
                  </a:moveTo>
                  <a:lnTo>
                    <a:pt x="0" y="47"/>
                  </a:lnTo>
                  <a:lnTo>
                    <a:pt x="12" y="24"/>
                  </a:lnTo>
                  <a:lnTo>
                    <a:pt x="26" y="0"/>
                  </a:lnTo>
                  <a:lnTo>
                    <a:pt x="40" y="24"/>
                  </a:lnTo>
                  <a:lnTo>
                    <a:pt x="52" y="47"/>
                  </a:lnTo>
                  <a:lnTo>
                    <a:pt x="26"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34" name="Freeform 36">
              <a:extLst>
                <a:ext uri="{FF2B5EF4-FFF2-40B4-BE49-F238E27FC236}">
                  <a16:creationId xmlns:a16="http://schemas.microsoft.com/office/drawing/2014/main" id="{38C58C48-B243-663D-8660-3B277ADB0326}"/>
                </a:ext>
              </a:extLst>
            </p:cNvPr>
            <p:cNvSpPr>
              <a:spLocks/>
            </p:cNvSpPr>
            <p:nvPr/>
          </p:nvSpPr>
          <p:spPr bwMode="auto">
            <a:xfrm>
              <a:off x="2994026" y="7329488"/>
              <a:ext cx="87313" cy="71438"/>
            </a:xfrm>
            <a:custGeom>
              <a:avLst/>
              <a:gdLst>
                <a:gd name="T0" fmla="*/ 29 w 55"/>
                <a:gd name="T1" fmla="*/ 45 h 45"/>
                <a:gd name="T2" fmla="*/ 0 w 55"/>
                <a:gd name="T3" fmla="*/ 45 h 45"/>
                <a:gd name="T4" fmla="*/ 14 w 55"/>
                <a:gd name="T5" fmla="*/ 23 h 45"/>
                <a:gd name="T6" fmla="*/ 29 w 55"/>
                <a:gd name="T7" fmla="*/ 0 h 45"/>
                <a:gd name="T8" fmla="*/ 43 w 55"/>
                <a:gd name="T9" fmla="*/ 23 h 45"/>
                <a:gd name="T10" fmla="*/ 55 w 55"/>
                <a:gd name="T11" fmla="*/ 45 h 45"/>
                <a:gd name="T12" fmla="*/ 29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9" y="45"/>
                  </a:moveTo>
                  <a:lnTo>
                    <a:pt x="0" y="45"/>
                  </a:lnTo>
                  <a:lnTo>
                    <a:pt x="14" y="23"/>
                  </a:lnTo>
                  <a:lnTo>
                    <a:pt x="29" y="0"/>
                  </a:lnTo>
                  <a:lnTo>
                    <a:pt x="43" y="23"/>
                  </a:lnTo>
                  <a:lnTo>
                    <a:pt x="55" y="45"/>
                  </a:lnTo>
                  <a:lnTo>
                    <a:pt x="29"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35" name="Freeform 37">
              <a:extLst>
                <a:ext uri="{FF2B5EF4-FFF2-40B4-BE49-F238E27FC236}">
                  <a16:creationId xmlns:a16="http://schemas.microsoft.com/office/drawing/2014/main" id="{65838D7A-F7EC-5DEC-9673-DA3E4ED811B7}"/>
                </a:ext>
              </a:extLst>
            </p:cNvPr>
            <p:cNvSpPr>
              <a:spLocks/>
            </p:cNvSpPr>
            <p:nvPr/>
          </p:nvSpPr>
          <p:spPr bwMode="auto">
            <a:xfrm>
              <a:off x="3095626" y="7340600"/>
              <a:ext cx="87313" cy="74613"/>
            </a:xfrm>
            <a:custGeom>
              <a:avLst/>
              <a:gdLst>
                <a:gd name="T0" fmla="*/ 29 w 55"/>
                <a:gd name="T1" fmla="*/ 47 h 47"/>
                <a:gd name="T2" fmla="*/ 0 w 55"/>
                <a:gd name="T3" fmla="*/ 47 h 47"/>
                <a:gd name="T4" fmla="*/ 14 w 55"/>
                <a:gd name="T5" fmla="*/ 23 h 47"/>
                <a:gd name="T6" fmla="*/ 29 w 55"/>
                <a:gd name="T7" fmla="*/ 0 h 47"/>
                <a:gd name="T8" fmla="*/ 43 w 55"/>
                <a:gd name="T9" fmla="*/ 23 h 47"/>
                <a:gd name="T10" fmla="*/ 55 w 55"/>
                <a:gd name="T11" fmla="*/ 47 h 47"/>
                <a:gd name="T12" fmla="*/ 29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9" y="47"/>
                  </a:moveTo>
                  <a:lnTo>
                    <a:pt x="0" y="47"/>
                  </a:lnTo>
                  <a:lnTo>
                    <a:pt x="14" y="23"/>
                  </a:lnTo>
                  <a:lnTo>
                    <a:pt x="29" y="0"/>
                  </a:lnTo>
                  <a:lnTo>
                    <a:pt x="43" y="23"/>
                  </a:lnTo>
                  <a:lnTo>
                    <a:pt x="55" y="47"/>
                  </a:lnTo>
                  <a:lnTo>
                    <a:pt x="29"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36" name="Freeform 38">
              <a:extLst>
                <a:ext uri="{FF2B5EF4-FFF2-40B4-BE49-F238E27FC236}">
                  <a16:creationId xmlns:a16="http://schemas.microsoft.com/office/drawing/2014/main" id="{A5C807C7-F947-1DA5-6124-F0334793C231}"/>
                </a:ext>
              </a:extLst>
            </p:cNvPr>
            <p:cNvSpPr>
              <a:spLocks/>
            </p:cNvSpPr>
            <p:nvPr/>
          </p:nvSpPr>
          <p:spPr bwMode="auto">
            <a:xfrm>
              <a:off x="3243263" y="7373938"/>
              <a:ext cx="85725" cy="71438"/>
            </a:xfrm>
            <a:custGeom>
              <a:avLst/>
              <a:gdLst>
                <a:gd name="T0" fmla="*/ 26 w 54"/>
                <a:gd name="T1" fmla="*/ 45 h 45"/>
                <a:gd name="T2" fmla="*/ 0 w 54"/>
                <a:gd name="T3" fmla="*/ 45 h 45"/>
                <a:gd name="T4" fmla="*/ 14 w 54"/>
                <a:gd name="T5" fmla="*/ 24 h 45"/>
                <a:gd name="T6" fmla="*/ 26 w 54"/>
                <a:gd name="T7" fmla="*/ 0 h 45"/>
                <a:gd name="T8" fmla="*/ 40 w 54"/>
                <a:gd name="T9" fmla="*/ 24 h 45"/>
                <a:gd name="T10" fmla="*/ 54 w 54"/>
                <a:gd name="T11" fmla="*/ 45 h 45"/>
                <a:gd name="T12" fmla="*/ 26 w 5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4" h="45">
                  <a:moveTo>
                    <a:pt x="26" y="45"/>
                  </a:moveTo>
                  <a:lnTo>
                    <a:pt x="0" y="45"/>
                  </a:lnTo>
                  <a:lnTo>
                    <a:pt x="14" y="24"/>
                  </a:lnTo>
                  <a:lnTo>
                    <a:pt x="26" y="0"/>
                  </a:lnTo>
                  <a:lnTo>
                    <a:pt x="40" y="24"/>
                  </a:lnTo>
                  <a:lnTo>
                    <a:pt x="54"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37" name="Freeform 39">
              <a:extLst>
                <a:ext uri="{FF2B5EF4-FFF2-40B4-BE49-F238E27FC236}">
                  <a16:creationId xmlns:a16="http://schemas.microsoft.com/office/drawing/2014/main" id="{C4CDF855-0CEF-4F12-4466-8DFEE935F2BA}"/>
                </a:ext>
              </a:extLst>
            </p:cNvPr>
            <p:cNvSpPr>
              <a:spLocks/>
            </p:cNvSpPr>
            <p:nvPr/>
          </p:nvSpPr>
          <p:spPr bwMode="auto">
            <a:xfrm>
              <a:off x="3306763" y="7392988"/>
              <a:ext cx="87313" cy="71438"/>
            </a:xfrm>
            <a:custGeom>
              <a:avLst/>
              <a:gdLst>
                <a:gd name="T0" fmla="*/ 28 w 55"/>
                <a:gd name="T1" fmla="*/ 45 h 45"/>
                <a:gd name="T2" fmla="*/ 0 w 55"/>
                <a:gd name="T3" fmla="*/ 45 h 45"/>
                <a:gd name="T4" fmla="*/ 14 w 55"/>
                <a:gd name="T5" fmla="*/ 24 h 45"/>
                <a:gd name="T6" fmla="*/ 28 w 55"/>
                <a:gd name="T7" fmla="*/ 0 h 45"/>
                <a:gd name="T8" fmla="*/ 40 w 55"/>
                <a:gd name="T9" fmla="*/ 24 h 45"/>
                <a:gd name="T10" fmla="*/ 55 w 55"/>
                <a:gd name="T11" fmla="*/ 45 h 45"/>
                <a:gd name="T12" fmla="*/ 28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8" y="45"/>
                  </a:moveTo>
                  <a:lnTo>
                    <a:pt x="0" y="45"/>
                  </a:lnTo>
                  <a:lnTo>
                    <a:pt x="14" y="24"/>
                  </a:lnTo>
                  <a:lnTo>
                    <a:pt x="28" y="0"/>
                  </a:lnTo>
                  <a:lnTo>
                    <a:pt x="40" y="24"/>
                  </a:lnTo>
                  <a:lnTo>
                    <a:pt x="55" y="45"/>
                  </a:lnTo>
                  <a:lnTo>
                    <a:pt x="28"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38" name="Freeform 40">
              <a:extLst>
                <a:ext uri="{FF2B5EF4-FFF2-40B4-BE49-F238E27FC236}">
                  <a16:creationId xmlns:a16="http://schemas.microsoft.com/office/drawing/2014/main" id="{8C6D33BD-179A-E771-3174-0EB53BE21FBC}"/>
                </a:ext>
              </a:extLst>
            </p:cNvPr>
            <p:cNvSpPr>
              <a:spLocks/>
            </p:cNvSpPr>
            <p:nvPr/>
          </p:nvSpPr>
          <p:spPr bwMode="auto">
            <a:xfrm>
              <a:off x="3375026" y="7392988"/>
              <a:ext cx="82550" cy="71438"/>
            </a:xfrm>
            <a:custGeom>
              <a:avLst/>
              <a:gdLst>
                <a:gd name="T0" fmla="*/ 26 w 52"/>
                <a:gd name="T1" fmla="*/ 45 h 45"/>
                <a:gd name="T2" fmla="*/ 0 w 52"/>
                <a:gd name="T3" fmla="*/ 45 h 45"/>
                <a:gd name="T4" fmla="*/ 12 w 52"/>
                <a:gd name="T5" fmla="*/ 24 h 45"/>
                <a:gd name="T6" fmla="*/ 26 w 52"/>
                <a:gd name="T7" fmla="*/ 0 h 45"/>
                <a:gd name="T8" fmla="*/ 40 w 52"/>
                <a:gd name="T9" fmla="*/ 24 h 45"/>
                <a:gd name="T10" fmla="*/ 52 w 52"/>
                <a:gd name="T11" fmla="*/ 45 h 45"/>
                <a:gd name="T12" fmla="*/ 26 w 52"/>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2" h="45">
                  <a:moveTo>
                    <a:pt x="26" y="45"/>
                  </a:moveTo>
                  <a:lnTo>
                    <a:pt x="0" y="45"/>
                  </a:lnTo>
                  <a:lnTo>
                    <a:pt x="12" y="24"/>
                  </a:lnTo>
                  <a:lnTo>
                    <a:pt x="26" y="0"/>
                  </a:lnTo>
                  <a:lnTo>
                    <a:pt x="40" y="24"/>
                  </a:lnTo>
                  <a:lnTo>
                    <a:pt x="52"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39" name="Freeform 41">
              <a:extLst>
                <a:ext uri="{FF2B5EF4-FFF2-40B4-BE49-F238E27FC236}">
                  <a16:creationId xmlns:a16="http://schemas.microsoft.com/office/drawing/2014/main" id="{1D984CAB-64A2-C3A2-2B44-0BB0D69C4F53}"/>
                </a:ext>
              </a:extLst>
            </p:cNvPr>
            <p:cNvSpPr>
              <a:spLocks/>
            </p:cNvSpPr>
            <p:nvPr/>
          </p:nvSpPr>
          <p:spPr bwMode="auto">
            <a:xfrm>
              <a:off x="3551238" y="7431088"/>
              <a:ext cx="87313" cy="71438"/>
            </a:xfrm>
            <a:custGeom>
              <a:avLst/>
              <a:gdLst>
                <a:gd name="T0" fmla="*/ 26 w 55"/>
                <a:gd name="T1" fmla="*/ 45 h 45"/>
                <a:gd name="T2" fmla="*/ 0 w 55"/>
                <a:gd name="T3" fmla="*/ 45 h 45"/>
                <a:gd name="T4" fmla="*/ 12 w 55"/>
                <a:gd name="T5" fmla="*/ 21 h 45"/>
                <a:gd name="T6" fmla="*/ 26 w 55"/>
                <a:gd name="T7" fmla="*/ 0 h 45"/>
                <a:gd name="T8" fmla="*/ 41 w 55"/>
                <a:gd name="T9" fmla="*/ 21 h 45"/>
                <a:gd name="T10" fmla="*/ 55 w 55"/>
                <a:gd name="T11" fmla="*/ 45 h 45"/>
                <a:gd name="T12" fmla="*/ 26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6" y="45"/>
                  </a:moveTo>
                  <a:lnTo>
                    <a:pt x="0" y="45"/>
                  </a:lnTo>
                  <a:lnTo>
                    <a:pt x="12" y="21"/>
                  </a:lnTo>
                  <a:lnTo>
                    <a:pt x="26" y="0"/>
                  </a:lnTo>
                  <a:lnTo>
                    <a:pt x="41" y="21"/>
                  </a:lnTo>
                  <a:lnTo>
                    <a:pt x="55"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40" name="Freeform 42">
              <a:extLst>
                <a:ext uri="{FF2B5EF4-FFF2-40B4-BE49-F238E27FC236}">
                  <a16:creationId xmlns:a16="http://schemas.microsoft.com/office/drawing/2014/main" id="{3FD93F74-C0F0-ED20-C524-F44D6EFEA6D8}"/>
                </a:ext>
              </a:extLst>
            </p:cNvPr>
            <p:cNvSpPr>
              <a:spLocks/>
            </p:cNvSpPr>
            <p:nvPr/>
          </p:nvSpPr>
          <p:spPr bwMode="auto">
            <a:xfrm>
              <a:off x="3592513" y="7431088"/>
              <a:ext cx="84138" cy="71438"/>
            </a:xfrm>
            <a:custGeom>
              <a:avLst/>
              <a:gdLst>
                <a:gd name="T0" fmla="*/ 26 w 53"/>
                <a:gd name="T1" fmla="*/ 45 h 45"/>
                <a:gd name="T2" fmla="*/ 0 w 53"/>
                <a:gd name="T3" fmla="*/ 45 h 45"/>
                <a:gd name="T4" fmla="*/ 12 w 53"/>
                <a:gd name="T5" fmla="*/ 21 h 45"/>
                <a:gd name="T6" fmla="*/ 26 w 53"/>
                <a:gd name="T7" fmla="*/ 0 h 45"/>
                <a:gd name="T8" fmla="*/ 41 w 53"/>
                <a:gd name="T9" fmla="*/ 21 h 45"/>
                <a:gd name="T10" fmla="*/ 53 w 53"/>
                <a:gd name="T11" fmla="*/ 45 h 45"/>
                <a:gd name="T12" fmla="*/ 26 w 53"/>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3" h="45">
                  <a:moveTo>
                    <a:pt x="26" y="45"/>
                  </a:moveTo>
                  <a:lnTo>
                    <a:pt x="0" y="45"/>
                  </a:lnTo>
                  <a:lnTo>
                    <a:pt x="12" y="21"/>
                  </a:lnTo>
                  <a:lnTo>
                    <a:pt x="26" y="0"/>
                  </a:lnTo>
                  <a:lnTo>
                    <a:pt x="41" y="21"/>
                  </a:lnTo>
                  <a:lnTo>
                    <a:pt x="53"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41" name="Freeform 43">
              <a:extLst>
                <a:ext uri="{FF2B5EF4-FFF2-40B4-BE49-F238E27FC236}">
                  <a16:creationId xmlns:a16="http://schemas.microsoft.com/office/drawing/2014/main" id="{407BC60E-1BC8-5750-FC07-C3AF13F83E69}"/>
                </a:ext>
              </a:extLst>
            </p:cNvPr>
            <p:cNvSpPr>
              <a:spLocks/>
            </p:cNvSpPr>
            <p:nvPr/>
          </p:nvSpPr>
          <p:spPr bwMode="auto">
            <a:xfrm>
              <a:off x="3600451" y="7431088"/>
              <a:ext cx="87313" cy="71438"/>
            </a:xfrm>
            <a:custGeom>
              <a:avLst/>
              <a:gdLst>
                <a:gd name="T0" fmla="*/ 26 w 55"/>
                <a:gd name="T1" fmla="*/ 45 h 45"/>
                <a:gd name="T2" fmla="*/ 0 w 55"/>
                <a:gd name="T3" fmla="*/ 45 h 45"/>
                <a:gd name="T4" fmla="*/ 14 w 55"/>
                <a:gd name="T5" fmla="*/ 21 h 45"/>
                <a:gd name="T6" fmla="*/ 26 w 55"/>
                <a:gd name="T7" fmla="*/ 0 h 45"/>
                <a:gd name="T8" fmla="*/ 40 w 55"/>
                <a:gd name="T9" fmla="*/ 21 h 45"/>
                <a:gd name="T10" fmla="*/ 55 w 55"/>
                <a:gd name="T11" fmla="*/ 45 h 45"/>
                <a:gd name="T12" fmla="*/ 26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6" y="45"/>
                  </a:moveTo>
                  <a:lnTo>
                    <a:pt x="0" y="45"/>
                  </a:lnTo>
                  <a:lnTo>
                    <a:pt x="14" y="21"/>
                  </a:lnTo>
                  <a:lnTo>
                    <a:pt x="26" y="0"/>
                  </a:lnTo>
                  <a:lnTo>
                    <a:pt x="40" y="21"/>
                  </a:lnTo>
                  <a:lnTo>
                    <a:pt x="55"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42" name="Freeform 44">
              <a:extLst>
                <a:ext uri="{FF2B5EF4-FFF2-40B4-BE49-F238E27FC236}">
                  <a16:creationId xmlns:a16="http://schemas.microsoft.com/office/drawing/2014/main" id="{5753B145-B61F-B83F-4FE2-981E66ABF688}"/>
                </a:ext>
              </a:extLst>
            </p:cNvPr>
            <p:cNvSpPr>
              <a:spLocks/>
            </p:cNvSpPr>
            <p:nvPr/>
          </p:nvSpPr>
          <p:spPr bwMode="auto">
            <a:xfrm>
              <a:off x="3630613" y="7431088"/>
              <a:ext cx="87313" cy="71438"/>
            </a:xfrm>
            <a:custGeom>
              <a:avLst/>
              <a:gdLst>
                <a:gd name="T0" fmla="*/ 29 w 55"/>
                <a:gd name="T1" fmla="*/ 45 h 45"/>
                <a:gd name="T2" fmla="*/ 0 w 55"/>
                <a:gd name="T3" fmla="*/ 45 h 45"/>
                <a:gd name="T4" fmla="*/ 14 w 55"/>
                <a:gd name="T5" fmla="*/ 21 h 45"/>
                <a:gd name="T6" fmla="*/ 29 w 55"/>
                <a:gd name="T7" fmla="*/ 0 h 45"/>
                <a:gd name="T8" fmla="*/ 40 w 55"/>
                <a:gd name="T9" fmla="*/ 21 h 45"/>
                <a:gd name="T10" fmla="*/ 55 w 55"/>
                <a:gd name="T11" fmla="*/ 45 h 45"/>
                <a:gd name="T12" fmla="*/ 29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9" y="45"/>
                  </a:moveTo>
                  <a:lnTo>
                    <a:pt x="0" y="45"/>
                  </a:lnTo>
                  <a:lnTo>
                    <a:pt x="14" y="21"/>
                  </a:lnTo>
                  <a:lnTo>
                    <a:pt x="29" y="0"/>
                  </a:lnTo>
                  <a:lnTo>
                    <a:pt x="40" y="21"/>
                  </a:lnTo>
                  <a:lnTo>
                    <a:pt x="55" y="45"/>
                  </a:lnTo>
                  <a:lnTo>
                    <a:pt x="29"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43" name="Freeform 45">
              <a:extLst>
                <a:ext uri="{FF2B5EF4-FFF2-40B4-BE49-F238E27FC236}">
                  <a16:creationId xmlns:a16="http://schemas.microsoft.com/office/drawing/2014/main" id="{24559A8E-7D8D-7160-BF00-E08A983E173D}"/>
                </a:ext>
              </a:extLst>
            </p:cNvPr>
            <p:cNvSpPr>
              <a:spLocks/>
            </p:cNvSpPr>
            <p:nvPr/>
          </p:nvSpPr>
          <p:spPr bwMode="auto">
            <a:xfrm>
              <a:off x="3641726" y="7431088"/>
              <a:ext cx="87313" cy="71438"/>
            </a:xfrm>
            <a:custGeom>
              <a:avLst/>
              <a:gdLst>
                <a:gd name="T0" fmla="*/ 26 w 55"/>
                <a:gd name="T1" fmla="*/ 45 h 45"/>
                <a:gd name="T2" fmla="*/ 0 w 55"/>
                <a:gd name="T3" fmla="*/ 45 h 45"/>
                <a:gd name="T4" fmla="*/ 14 w 55"/>
                <a:gd name="T5" fmla="*/ 21 h 45"/>
                <a:gd name="T6" fmla="*/ 26 w 55"/>
                <a:gd name="T7" fmla="*/ 0 h 45"/>
                <a:gd name="T8" fmla="*/ 41 w 55"/>
                <a:gd name="T9" fmla="*/ 21 h 45"/>
                <a:gd name="T10" fmla="*/ 55 w 55"/>
                <a:gd name="T11" fmla="*/ 45 h 45"/>
                <a:gd name="T12" fmla="*/ 26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6" y="45"/>
                  </a:moveTo>
                  <a:lnTo>
                    <a:pt x="0" y="45"/>
                  </a:lnTo>
                  <a:lnTo>
                    <a:pt x="14" y="21"/>
                  </a:lnTo>
                  <a:lnTo>
                    <a:pt x="26" y="0"/>
                  </a:lnTo>
                  <a:lnTo>
                    <a:pt x="41" y="21"/>
                  </a:lnTo>
                  <a:lnTo>
                    <a:pt x="55"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44" name="Freeform 46">
              <a:extLst>
                <a:ext uri="{FF2B5EF4-FFF2-40B4-BE49-F238E27FC236}">
                  <a16:creationId xmlns:a16="http://schemas.microsoft.com/office/drawing/2014/main" id="{8FA016D0-D9AD-EFDB-9FB1-FCE2DD789DCB}"/>
                </a:ext>
              </a:extLst>
            </p:cNvPr>
            <p:cNvSpPr>
              <a:spLocks/>
            </p:cNvSpPr>
            <p:nvPr/>
          </p:nvSpPr>
          <p:spPr bwMode="auto">
            <a:xfrm>
              <a:off x="3694113" y="7431088"/>
              <a:ext cx="87313" cy="71438"/>
            </a:xfrm>
            <a:custGeom>
              <a:avLst/>
              <a:gdLst>
                <a:gd name="T0" fmla="*/ 29 w 55"/>
                <a:gd name="T1" fmla="*/ 45 h 45"/>
                <a:gd name="T2" fmla="*/ 0 w 55"/>
                <a:gd name="T3" fmla="*/ 45 h 45"/>
                <a:gd name="T4" fmla="*/ 15 w 55"/>
                <a:gd name="T5" fmla="*/ 21 h 45"/>
                <a:gd name="T6" fmla="*/ 29 w 55"/>
                <a:gd name="T7" fmla="*/ 0 h 45"/>
                <a:gd name="T8" fmla="*/ 43 w 55"/>
                <a:gd name="T9" fmla="*/ 21 h 45"/>
                <a:gd name="T10" fmla="*/ 55 w 55"/>
                <a:gd name="T11" fmla="*/ 45 h 45"/>
                <a:gd name="T12" fmla="*/ 29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9" y="45"/>
                  </a:moveTo>
                  <a:lnTo>
                    <a:pt x="0" y="45"/>
                  </a:lnTo>
                  <a:lnTo>
                    <a:pt x="15" y="21"/>
                  </a:lnTo>
                  <a:lnTo>
                    <a:pt x="29" y="0"/>
                  </a:lnTo>
                  <a:lnTo>
                    <a:pt x="43" y="21"/>
                  </a:lnTo>
                  <a:lnTo>
                    <a:pt x="55" y="45"/>
                  </a:lnTo>
                  <a:lnTo>
                    <a:pt x="29"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45" name="Freeform 47">
              <a:extLst>
                <a:ext uri="{FF2B5EF4-FFF2-40B4-BE49-F238E27FC236}">
                  <a16:creationId xmlns:a16="http://schemas.microsoft.com/office/drawing/2014/main" id="{9708E749-1FB4-5B05-DD70-0E1EFE759402}"/>
                </a:ext>
              </a:extLst>
            </p:cNvPr>
            <p:cNvSpPr>
              <a:spLocks/>
            </p:cNvSpPr>
            <p:nvPr/>
          </p:nvSpPr>
          <p:spPr bwMode="auto">
            <a:xfrm>
              <a:off x="3709988" y="7431088"/>
              <a:ext cx="85725" cy="71438"/>
            </a:xfrm>
            <a:custGeom>
              <a:avLst/>
              <a:gdLst>
                <a:gd name="T0" fmla="*/ 28 w 54"/>
                <a:gd name="T1" fmla="*/ 45 h 45"/>
                <a:gd name="T2" fmla="*/ 0 w 54"/>
                <a:gd name="T3" fmla="*/ 45 h 45"/>
                <a:gd name="T4" fmla="*/ 14 w 54"/>
                <a:gd name="T5" fmla="*/ 21 h 45"/>
                <a:gd name="T6" fmla="*/ 28 w 54"/>
                <a:gd name="T7" fmla="*/ 0 h 45"/>
                <a:gd name="T8" fmla="*/ 40 w 54"/>
                <a:gd name="T9" fmla="*/ 21 h 45"/>
                <a:gd name="T10" fmla="*/ 54 w 54"/>
                <a:gd name="T11" fmla="*/ 45 h 45"/>
                <a:gd name="T12" fmla="*/ 28 w 5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4" h="45">
                  <a:moveTo>
                    <a:pt x="28" y="45"/>
                  </a:moveTo>
                  <a:lnTo>
                    <a:pt x="0" y="45"/>
                  </a:lnTo>
                  <a:lnTo>
                    <a:pt x="14" y="21"/>
                  </a:lnTo>
                  <a:lnTo>
                    <a:pt x="28" y="0"/>
                  </a:lnTo>
                  <a:lnTo>
                    <a:pt x="40" y="21"/>
                  </a:lnTo>
                  <a:lnTo>
                    <a:pt x="54" y="45"/>
                  </a:lnTo>
                  <a:lnTo>
                    <a:pt x="28"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46" name="Freeform 48">
              <a:extLst>
                <a:ext uri="{FF2B5EF4-FFF2-40B4-BE49-F238E27FC236}">
                  <a16:creationId xmlns:a16="http://schemas.microsoft.com/office/drawing/2014/main" id="{6D82C11A-EF04-3A0E-182D-BB25DFC4ED6B}"/>
                </a:ext>
              </a:extLst>
            </p:cNvPr>
            <p:cNvSpPr>
              <a:spLocks/>
            </p:cNvSpPr>
            <p:nvPr/>
          </p:nvSpPr>
          <p:spPr bwMode="auto">
            <a:xfrm>
              <a:off x="3751263" y="7431088"/>
              <a:ext cx="87313" cy="71438"/>
            </a:xfrm>
            <a:custGeom>
              <a:avLst/>
              <a:gdLst>
                <a:gd name="T0" fmla="*/ 26 w 55"/>
                <a:gd name="T1" fmla="*/ 45 h 45"/>
                <a:gd name="T2" fmla="*/ 0 w 55"/>
                <a:gd name="T3" fmla="*/ 45 h 45"/>
                <a:gd name="T4" fmla="*/ 14 w 55"/>
                <a:gd name="T5" fmla="*/ 21 h 45"/>
                <a:gd name="T6" fmla="*/ 26 w 55"/>
                <a:gd name="T7" fmla="*/ 0 h 45"/>
                <a:gd name="T8" fmla="*/ 40 w 55"/>
                <a:gd name="T9" fmla="*/ 21 h 45"/>
                <a:gd name="T10" fmla="*/ 55 w 55"/>
                <a:gd name="T11" fmla="*/ 45 h 45"/>
                <a:gd name="T12" fmla="*/ 26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6" y="45"/>
                  </a:moveTo>
                  <a:lnTo>
                    <a:pt x="0" y="45"/>
                  </a:lnTo>
                  <a:lnTo>
                    <a:pt x="14" y="21"/>
                  </a:lnTo>
                  <a:lnTo>
                    <a:pt x="26" y="0"/>
                  </a:lnTo>
                  <a:lnTo>
                    <a:pt x="40" y="21"/>
                  </a:lnTo>
                  <a:lnTo>
                    <a:pt x="55"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47" name="Freeform 49">
              <a:extLst>
                <a:ext uri="{FF2B5EF4-FFF2-40B4-BE49-F238E27FC236}">
                  <a16:creationId xmlns:a16="http://schemas.microsoft.com/office/drawing/2014/main" id="{58B3707C-8BAA-27E0-7A10-282FFDE20307}"/>
                </a:ext>
              </a:extLst>
            </p:cNvPr>
            <p:cNvSpPr>
              <a:spLocks/>
            </p:cNvSpPr>
            <p:nvPr/>
          </p:nvSpPr>
          <p:spPr bwMode="auto">
            <a:xfrm>
              <a:off x="3830638" y="7431088"/>
              <a:ext cx="85725" cy="71438"/>
            </a:xfrm>
            <a:custGeom>
              <a:avLst/>
              <a:gdLst>
                <a:gd name="T0" fmla="*/ 28 w 54"/>
                <a:gd name="T1" fmla="*/ 45 h 45"/>
                <a:gd name="T2" fmla="*/ 0 w 54"/>
                <a:gd name="T3" fmla="*/ 45 h 45"/>
                <a:gd name="T4" fmla="*/ 14 w 54"/>
                <a:gd name="T5" fmla="*/ 21 h 45"/>
                <a:gd name="T6" fmla="*/ 28 w 54"/>
                <a:gd name="T7" fmla="*/ 0 h 45"/>
                <a:gd name="T8" fmla="*/ 40 w 54"/>
                <a:gd name="T9" fmla="*/ 21 h 45"/>
                <a:gd name="T10" fmla="*/ 54 w 54"/>
                <a:gd name="T11" fmla="*/ 45 h 45"/>
                <a:gd name="T12" fmla="*/ 28 w 5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4" h="45">
                  <a:moveTo>
                    <a:pt x="28" y="45"/>
                  </a:moveTo>
                  <a:lnTo>
                    <a:pt x="0" y="45"/>
                  </a:lnTo>
                  <a:lnTo>
                    <a:pt x="14" y="21"/>
                  </a:lnTo>
                  <a:lnTo>
                    <a:pt x="28" y="0"/>
                  </a:lnTo>
                  <a:lnTo>
                    <a:pt x="40" y="21"/>
                  </a:lnTo>
                  <a:lnTo>
                    <a:pt x="54" y="45"/>
                  </a:lnTo>
                  <a:lnTo>
                    <a:pt x="28"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48" name="Freeform 50">
              <a:extLst>
                <a:ext uri="{FF2B5EF4-FFF2-40B4-BE49-F238E27FC236}">
                  <a16:creationId xmlns:a16="http://schemas.microsoft.com/office/drawing/2014/main" id="{47A86C34-F5CC-CEBA-E064-013A1BC151A8}"/>
                </a:ext>
              </a:extLst>
            </p:cNvPr>
            <p:cNvSpPr>
              <a:spLocks/>
            </p:cNvSpPr>
            <p:nvPr/>
          </p:nvSpPr>
          <p:spPr bwMode="auto">
            <a:xfrm>
              <a:off x="3879851" y="7456488"/>
              <a:ext cx="85725" cy="73025"/>
            </a:xfrm>
            <a:custGeom>
              <a:avLst/>
              <a:gdLst>
                <a:gd name="T0" fmla="*/ 26 w 54"/>
                <a:gd name="T1" fmla="*/ 46 h 46"/>
                <a:gd name="T2" fmla="*/ 0 w 54"/>
                <a:gd name="T3" fmla="*/ 46 h 46"/>
                <a:gd name="T4" fmla="*/ 14 w 54"/>
                <a:gd name="T5" fmla="*/ 22 h 46"/>
                <a:gd name="T6" fmla="*/ 26 w 54"/>
                <a:gd name="T7" fmla="*/ 0 h 46"/>
                <a:gd name="T8" fmla="*/ 40 w 54"/>
                <a:gd name="T9" fmla="*/ 22 h 46"/>
                <a:gd name="T10" fmla="*/ 54 w 54"/>
                <a:gd name="T11" fmla="*/ 46 h 46"/>
                <a:gd name="T12" fmla="*/ 26 w 54"/>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54" h="46">
                  <a:moveTo>
                    <a:pt x="26" y="46"/>
                  </a:moveTo>
                  <a:lnTo>
                    <a:pt x="0" y="46"/>
                  </a:lnTo>
                  <a:lnTo>
                    <a:pt x="14" y="22"/>
                  </a:lnTo>
                  <a:lnTo>
                    <a:pt x="26" y="0"/>
                  </a:lnTo>
                  <a:lnTo>
                    <a:pt x="40" y="22"/>
                  </a:lnTo>
                  <a:lnTo>
                    <a:pt x="54" y="46"/>
                  </a:lnTo>
                  <a:lnTo>
                    <a:pt x="26" y="46"/>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49" name="Freeform 51">
              <a:extLst>
                <a:ext uri="{FF2B5EF4-FFF2-40B4-BE49-F238E27FC236}">
                  <a16:creationId xmlns:a16="http://schemas.microsoft.com/office/drawing/2014/main" id="{810742E8-DB8D-ACE8-9EC4-B4FA8ADC457F}"/>
                </a:ext>
              </a:extLst>
            </p:cNvPr>
            <p:cNvSpPr>
              <a:spLocks/>
            </p:cNvSpPr>
            <p:nvPr/>
          </p:nvSpPr>
          <p:spPr bwMode="auto">
            <a:xfrm>
              <a:off x="3935413" y="7483475"/>
              <a:ext cx="87313" cy="71438"/>
            </a:xfrm>
            <a:custGeom>
              <a:avLst/>
              <a:gdLst>
                <a:gd name="T0" fmla="*/ 29 w 55"/>
                <a:gd name="T1" fmla="*/ 45 h 45"/>
                <a:gd name="T2" fmla="*/ 0 w 55"/>
                <a:gd name="T3" fmla="*/ 45 h 45"/>
                <a:gd name="T4" fmla="*/ 14 w 55"/>
                <a:gd name="T5" fmla="*/ 21 h 45"/>
                <a:gd name="T6" fmla="*/ 29 w 55"/>
                <a:gd name="T7" fmla="*/ 0 h 45"/>
                <a:gd name="T8" fmla="*/ 41 w 55"/>
                <a:gd name="T9" fmla="*/ 21 h 45"/>
                <a:gd name="T10" fmla="*/ 55 w 55"/>
                <a:gd name="T11" fmla="*/ 45 h 45"/>
                <a:gd name="T12" fmla="*/ 29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9" y="45"/>
                  </a:moveTo>
                  <a:lnTo>
                    <a:pt x="0" y="45"/>
                  </a:lnTo>
                  <a:lnTo>
                    <a:pt x="14" y="21"/>
                  </a:lnTo>
                  <a:lnTo>
                    <a:pt x="29" y="0"/>
                  </a:lnTo>
                  <a:lnTo>
                    <a:pt x="41" y="21"/>
                  </a:lnTo>
                  <a:lnTo>
                    <a:pt x="55" y="45"/>
                  </a:lnTo>
                  <a:lnTo>
                    <a:pt x="29"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50" name="Freeform 52">
              <a:extLst>
                <a:ext uri="{FF2B5EF4-FFF2-40B4-BE49-F238E27FC236}">
                  <a16:creationId xmlns:a16="http://schemas.microsoft.com/office/drawing/2014/main" id="{666DC369-9FCA-D3D1-D0FF-B8F58BD8F560}"/>
                </a:ext>
              </a:extLst>
            </p:cNvPr>
            <p:cNvSpPr>
              <a:spLocks/>
            </p:cNvSpPr>
            <p:nvPr/>
          </p:nvSpPr>
          <p:spPr bwMode="auto">
            <a:xfrm>
              <a:off x="4003676" y="7483475"/>
              <a:ext cx="87313" cy="71438"/>
            </a:xfrm>
            <a:custGeom>
              <a:avLst/>
              <a:gdLst>
                <a:gd name="T0" fmla="*/ 28 w 55"/>
                <a:gd name="T1" fmla="*/ 45 h 45"/>
                <a:gd name="T2" fmla="*/ 0 w 55"/>
                <a:gd name="T3" fmla="*/ 45 h 45"/>
                <a:gd name="T4" fmla="*/ 14 w 55"/>
                <a:gd name="T5" fmla="*/ 21 h 45"/>
                <a:gd name="T6" fmla="*/ 28 w 55"/>
                <a:gd name="T7" fmla="*/ 0 h 45"/>
                <a:gd name="T8" fmla="*/ 40 w 55"/>
                <a:gd name="T9" fmla="*/ 21 h 45"/>
                <a:gd name="T10" fmla="*/ 55 w 55"/>
                <a:gd name="T11" fmla="*/ 45 h 45"/>
                <a:gd name="T12" fmla="*/ 28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8" y="45"/>
                  </a:moveTo>
                  <a:lnTo>
                    <a:pt x="0" y="45"/>
                  </a:lnTo>
                  <a:lnTo>
                    <a:pt x="14" y="21"/>
                  </a:lnTo>
                  <a:lnTo>
                    <a:pt x="28" y="0"/>
                  </a:lnTo>
                  <a:lnTo>
                    <a:pt x="40" y="21"/>
                  </a:lnTo>
                  <a:lnTo>
                    <a:pt x="55" y="45"/>
                  </a:lnTo>
                  <a:lnTo>
                    <a:pt x="28"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51" name="Freeform 53">
              <a:extLst>
                <a:ext uri="{FF2B5EF4-FFF2-40B4-BE49-F238E27FC236}">
                  <a16:creationId xmlns:a16="http://schemas.microsoft.com/office/drawing/2014/main" id="{E28477D7-1406-B1CB-C0AA-607AF6BD1A85}"/>
                </a:ext>
              </a:extLst>
            </p:cNvPr>
            <p:cNvSpPr>
              <a:spLocks/>
            </p:cNvSpPr>
            <p:nvPr/>
          </p:nvSpPr>
          <p:spPr bwMode="auto">
            <a:xfrm>
              <a:off x="4192588" y="7483475"/>
              <a:ext cx="85725" cy="71438"/>
            </a:xfrm>
            <a:custGeom>
              <a:avLst/>
              <a:gdLst>
                <a:gd name="T0" fmla="*/ 26 w 54"/>
                <a:gd name="T1" fmla="*/ 45 h 45"/>
                <a:gd name="T2" fmla="*/ 0 w 54"/>
                <a:gd name="T3" fmla="*/ 45 h 45"/>
                <a:gd name="T4" fmla="*/ 14 w 54"/>
                <a:gd name="T5" fmla="*/ 21 h 45"/>
                <a:gd name="T6" fmla="*/ 26 w 54"/>
                <a:gd name="T7" fmla="*/ 0 h 45"/>
                <a:gd name="T8" fmla="*/ 40 w 54"/>
                <a:gd name="T9" fmla="*/ 21 h 45"/>
                <a:gd name="T10" fmla="*/ 54 w 54"/>
                <a:gd name="T11" fmla="*/ 45 h 45"/>
                <a:gd name="T12" fmla="*/ 26 w 5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4" h="45">
                  <a:moveTo>
                    <a:pt x="26" y="45"/>
                  </a:moveTo>
                  <a:lnTo>
                    <a:pt x="0" y="45"/>
                  </a:lnTo>
                  <a:lnTo>
                    <a:pt x="14" y="21"/>
                  </a:lnTo>
                  <a:lnTo>
                    <a:pt x="26" y="0"/>
                  </a:lnTo>
                  <a:lnTo>
                    <a:pt x="40" y="21"/>
                  </a:lnTo>
                  <a:lnTo>
                    <a:pt x="54"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52" name="Freeform 54">
              <a:extLst>
                <a:ext uri="{FF2B5EF4-FFF2-40B4-BE49-F238E27FC236}">
                  <a16:creationId xmlns:a16="http://schemas.microsoft.com/office/drawing/2014/main" id="{1675BF3D-E5D0-4F73-EDC0-0C8043D57FDC}"/>
                </a:ext>
              </a:extLst>
            </p:cNvPr>
            <p:cNvSpPr>
              <a:spLocks/>
            </p:cNvSpPr>
            <p:nvPr/>
          </p:nvSpPr>
          <p:spPr bwMode="auto">
            <a:xfrm>
              <a:off x="4244976" y="7483475"/>
              <a:ext cx="85725" cy="71438"/>
            </a:xfrm>
            <a:custGeom>
              <a:avLst/>
              <a:gdLst>
                <a:gd name="T0" fmla="*/ 28 w 54"/>
                <a:gd name="T1" fmla="*/ 45 h 45"/>
                <a:gd name="T2" fmla="*/ 0 w 54"/>
                <a:gd name="T3" fmla="*/ 45 h 45"/>
                <a:gd name="T4" fmla="*/ 14 w 54"/>
                <a:gd name="T5" fmla="*/ 21 h 45"/>
                <a:gd name="T6" fmla="*/ 28 w 54"/>
                <a:gd name="T7" fmla="*/ 0 h 45"/>
                <a:gd name="T8" fmla="*/ 40 w 54"/>
                <a:gd name="T9" fmla="*/ 21 h 45"/>
                <a:gd name="T10" fmla="*/ 54 w 54"/>
                <a:gd name="T11" fmla="*/ 45 h 45"/>
                <a:gd name="T12" fmla="*/ 28 w 5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4" h="45">
                  <a:moveTo>
                    <a:pt x="28" y="45"/>
                  </a:moveTo>
                  <a:lnTo>
                    <a:pt x="0" y="45"/>
                  </a:lnTo>
                  <a:lnTo>
                    <a:pt x="14" y="21"/>
                  </a:lnTo>
                  <a:lnTo>
                    <a:pt x="28" y="0"/>
                  </a:lnTo>
                  <a:lnTo>
                    <a:pt x="40" y="21"/>
                  </a:lnTo>
                  <a:lnTo>
                    <a:pt x="54" y="45"/>
                  </a:lnTo>
                  <a:lnTo>
                    <a:pt x="28"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53" name="Freeform 55">
              <a:extLst>
                <a:ext uri="{FF2B5EF4-FFF2-40B4-BE49-F238E27FC236}">
                  <a16:creationId xmlns:a16="http://schemas.microsoft.com/office/drawing/2014/main" id="{8096995A-DD17-DFF2-2220-A7DA82AFAD67}"/>
                </a:ext>
              </a:extLst>
            </p:cNvPr>
            <p:cNvSpPr>
              <a:spLocks/>
            </p:cNvSpPr>
            <p:nvPr/>
          </p:nvSpPr>
          <p:spPr bwMode="auto">
            <a:xfrm>
              <a:off x="4313238" y="7483475"/>
              <a:ext cx="82550" cy="71438"/>
            </a:xfrm>
            <a:custGeom>
              <a:avLst/>
              <a:gdLst>
                <a:gd name="T0" fmla="*/ 26 w 52"/>
                <a:gd name="T1" fmla="*/ 45 h 45"/>
                <a:gd name="T2" fmla="*/ 0 w 52"/>
                <a:gd name="T3" fmla="*/ 45 h 45"/>
                <a:gd name="T4" fmla="*/ 11 w 52"/>
                <a:gd name="T5" fmla="*/ 21 h 45"/>
                <a:gd name="T6" fmla="*/ 26 w 52"/>
                <a:gd name="T7" fmla="*/ 0 h 45"/>
                <a:gd name="T8" fmla="*/ 40 w 52"/>
                <a:gd name="T9" fmla="*/ 21 h 45"/>
                <a:gd name="T10" fmla="*/ 52 w 52"/>
                <a:gd name="T11" fmla="*/ 45 h 45"/>
                <a:gd name="T12" fmla="*/ 26 w 52"/>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2" h="45">
                  <a:moveTo>
                    <a:pt x="26" y="45"/>
                  </a:moveTo>
                  <a:lnTo>
                    <a:pt x="0" y="45"/>
                  </a:lnTo>
                  <a:lnTo>
                    <a:pt x="11" y="21"/>
                  </a:lnTo>
                  <a:lnTo>
                    <a:pt x="26" y="0"/>
                  </a:lnTo>
                  <a:lnTo>
                    <a:pt x="40" y="21"/>
                  </a:lnTo>
                  <a:lnTo>
                    <a:pt x="52"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54" name="Freeform 56">
              <a:extLst>
                <a:ext uri="{FF2B5EF4-FFF2-40B4-BE49-F238E27FC236}">
                  <a16:creationId xmlns:a16="http://schemas.microsoft.com/office/drawing/2014/main" id="{825E31C0-D486-097A-B446-8F879385CDFF}"/>
                </a:ext>
              </a:extLst>
            </p:cNvPr>
            <p:cNvSpPr>
              <a:spLocks/>
            </p:cNvSpPr>
            <p:nvPr/>
          </p:nvSpPr>
          <p:spPr bwMode="auto">
            <a:xfrm>
              <a:off x="4365626" y="7483475"/>
              <a:ext cx="85725" cy="71438"/>
            </a:xfrm>
            <a:custGeom>
              <a:avLst/>
              <a:gdLst>
                <a:gd name="T0" fmla="*/ 26 w 54"/>
                <a:gd name="T1" fmla="*/ 45 h 45"/>
                <a:gd name="T2" fmla="*/ 0 w 54"/>
                <a:gd name="T3" fmla="*/ 45 h 45"/>
                <a:gd name="T4" fmla="*/ 14 w 54"/>
                <a:gd name="T5" fmla="*/ 21 h 45"/>
                <a:gd name="T6" fmla="*/ 26 w 54"/>
                <a:gd name="T7" fmla="*/ 0 h 45"/>
                <a:gd name="T8" fmla="*/ 40 w 54"/>
                <a:gd name="T9" fmla="*/ 21 h 45"/>
                <a:gd name="T10" fmla="*/ 54 w 54"/>
                <a:gd name="T11" fmla="*/ 45 h 45"/>
                <a:gd name="T12" fmla="*/ 26 w 5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4" h="45">
                  <a:moveTo>
                    <a:pt x="26" y="45"/>
                  </a:moveTo>
                  <a:lnTo>
                    <a:pt x="0" y="45"/>
                  </a:lnTo>
                  <a:lnTo>
                    <a:pt x="14" y="21"/>
                  </a:lnTo>
                  <a:lnTo>
                    <a:pt x="26" y="0"/>
                  </a:lnTo>
                  <a:lnTo>
                    <a:pt x="40" y="21"/>
                  </a:lnTo>
                  <a:lnTo>
                    <a:pt x="54"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55" name="Freeform 57">
              <a:extLst>
                <a:ext uri="{FF2B5EF4-FFF2-40B4-BE49-F238E27FC236}">
                  <a16:creationId xmlns:a16="http://schemas.microsoft.com/office/drawing/2014/main" id="{904CCFDA-B3BC-CDE0-0050-0C24C9C81502}"/>
                </a:ext>
              </a:extLst>
            </p:cNvPr>
            <p:cNvSpPr>
              <a:spLocks/>
            </p:cNvSpPr>
            <p:nvPr/>
          </p:nvSpPr>
          <p:spPr bwMode="auto">
            <a:xfrm>
              <a:off x="4500563" y="7562850"/>
              <a:ext cx="87313" cy="71438"/>
            </a:xfrm>
            <a:custGeom>
              <a:avLst/>
              <a:gdLst>
                <a:gd name="T0" fmla="*/ 26 w 55"/>
                <a:gd name="T1" fmla="*/ 45 h 45"/>
                <a:gd name="T2" fmla="*/ 0 w 55"/>
                <a:gd name="T3" fmla="*/ 45 h 45"/>
                <a:gd name="T4" fmla="*/ 14 w 55"/>
                <a:gd name="T5" fmla="*/ 24 h 45"/>
                <a:gd name="T6" fmla="*/ 26 w 55"/>
                <a:gd name="T7" fmla="*/ 0 h 45"/>
                <a:gd name="T8" fmla="*/ 41 w 55"/>
                <a:gd name="T9" fmla="*/ 24 h 45"/>
                <a:gd name="T10" fmla="*/ 55 w 55"/>
                <a:gd name="T11" fmla="*/ 45 h 45"/>
                <a:gd name="T12" fmla="*/ 26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6" y="45"/>
                  </a:moveTo>
                  <a:lnTo>
                    <a:pt x="0" y="45"/>
                  </a:lnTo>
                  <a:lnTo>
                    <a:pt x="14" y="24"/>
                  </a:lnTo>
                  <a:lnTo>
                    <a:pt x="26" y="0"/>
                  </a:lnTo>
                  <a:lnTo>
                    <a:pt x="41" y="24"/>
                  </a:lnTo>
                  <a:lnTo>
                    <a:pt x="55"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56" name="Freeform 58">
              <a:extLst>
                <a:ext uri="{FF2B5EF4-FFF2-40B4-BE49-F238E27FC236}">
                  <a16:creationId xmlns:a16="http://schemas.microsoft.com/office/drawing/2014/main" id="{964D1954-8872-6B9C-9C5F-EAB34BD5E1A4}"/>
                </a:ext>
              </a:extLst>
            </p:cNvPr>
            <p:cNvSpPr>
              <a:spLocks/>
            </p:cNvSpPr>
            <p:nvPr/>
          </p:nvSpPr>
          <p:spPr bwMode="auto">
            <a:xfrm>
              <a:off x="4516438" y="7562850"/>
              <a:ext cx="82550" cy="71438"/>
            </a:xfrm>
            <a:custGeom>
              <a:avLst/>
              <a:gdLst>
                <a:gd name="T0" fmla="*/ 26 w 52"/>
                <a:gd name="T1" fmla="*/ 45 h 45"/>
                <a:gd name="T2" fmla="*/ 0 w 52"/>
                <a:gd name="T3" fmla="*/ 45 h 45"/>
                <a:gd name="T4" fmla="*/ 12 w 52"/>
                <a:gd name="T5" fmla="*/ 24 h 45"/>
                <a:gd name="T6" fmla="*/ 26 w 52"/>
                <a:gd name="T7" fmla="*/ 0 h 45"/>
                <a:gd name="T8" fmla="*/ 40 w 52"/>
                <a:gd name="T9" fmla="*/ 24 h 45"/>
                <a:gd name="T10" fmla="*/ 52 w 52"/>
                <a:gd name="T11" fmla="*/ 45 h 45"/>
                <a:gd name="T12" fmla="*/ 26 w 52"/>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2" h="45">
                  <a:moveTo>
                    <a:pt x="26" y="45"/>
                  </a:moveTo>
                  <a:lnTo>
                    <a:pt x="0" y="45"/>
                  </a:lnTo>
                  <a:lnTo>
                    <a:pt x="12" y="24"/>
                  </a:lnTo>
                  <a:lnTo>
                    <a:pt x="26" y="0"/>
                  </a:lnTo>
                  <a:lnTo>
                    <a:pt x="40" y="24"/>
                  </a:lnTo>
                  <a:lnTo>
                    <a:pt x="52"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57" name="Freeform 59">
              <a:extLst>
                <a:ext uri="{FF2B5EF4-FFF2-40B4-BE49-F238E27FC236}">
                  <a16:creationId xmlns:a16="http://schemas.microsoft.com/office/drawing/2014/main" id="{38B41421-32AA-83B7-5F58-0326B01C75B1}"/>
                </a:ext>
              </a:extLst>
            </p:cNvPr>
            <p:cNvSpPr>
              <a:spLocks/>
            </p:cNvSpPr>
            <p:nvPr/>
          </p:nvSpPr>
          <p:spPr bwMode="auto">
            <a:xfrm>
              <a:off x="4552951" y="7581900"/>
              <a:ext cx="87313" cy="74613"/>
            </a:xfrm>
            <a:custGeom>
              <a:avLst/>
              <a:gdLst>
                <a:gd name="T0" fmla="*/ 26 w 55"/>
                <a:gd name="T1" fmla="*/ 47 h 47"/>
                <a:gd name="T2" fmla="*/ 0 w 55"/>
                <a:gd name="T3" fmla="*/ 47 h 47"/>
                <a:gd name="T4" fmla="*/ 12 w 55"/>
                <a:gd name="T5" fmla="*/ 24 h 47"/>
                <a:gd name="T6" fmla="*/ 26 w 55"/>
                <a:gd name="T7" fmla="*/ 0 h 47"/>
                <a:gd name="T8" fmla="*/ 41 w 55"/>
                <a:gd name="T9" fmla="*/ 24 h 47"/>
                <a:gd name="T10" fmla="*/ 55 w 55"/>
                <a:gd name="T11" fmla="*/ 47 h 47"/>
                <a:gd name="T12" fmla="*/ 26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6" y="47"/>
                  </a:moveTo>
                  <a:lnTo>
                    <a:pt x="0" y="47"/>
                  </a:lnTo>
                  <a:lnTo>
                    <a:pt x="12" y="24"/>
                  </a:lnTo>
                  <a:lnTo>
                    <a:pt x="26" y="0"/>
                  </a:lnTo>
                  <a:lnTo>
                    <a:pt x="41" y="24"/>
                  </a:lnTo>
                  <a:lnTo>
                    <a:pt x="55" y="47"/>
                  </a:lnTo>
                  <a:lnTo>
                    <a:pt x="26"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58" name="Freeform 60">
              <a:extLst>
                <a:ext uri="{FF2B5EF4-FFF2-40B4-BE49-F238E27FC236}">
                  <a16:creationId xmlns:a16="http://schemas.microsoft.com/office/drawing/2014/main" id="{8FA04950-971B-2751-CAEC-7CAA57434894}"/>
                </a:ext>
              </a:extLst>
            </p:cNvPr>
            <p:cNvSpPr>
              <a:spLocks/>
            </p:cNvSpPr>
            <p:nvPr/>
          </p:nvSpPr>
          <p:spPr bwMode="auto">
            <a:xfrm>
              <a:off x="4821238" y="7620000"/>
              <a:ext cx="85725" cy="71438"/>
            </a:xfrm>
            <a:custGeom>
              <a:avLst/>
              <a:gdLst>
                <a:gd name="T0" fmla="*/ 28 w 54"/>
                <a:gd name="T1" fmla="*/ 45 h 45"/>
                <a:gd name="T2" fmla="*/ 0 w 54"/>
                <a:gd name="T3" fmla="*/ 45 h 45"/>
                <a:gd name="T4" fmla="*/ 14 w 54"/>
                <a:gd name="T5" fmla="*/ 21 h 45"/>
                <a:gd name="T6" fmla="*/ 28 w 54"/>
                <a:gd name="T7" fmla="*/ 0 h 45"/>
                <a:gd name="T8" fmla="*/ 40 w 54"/>
                <a:gd name="T9" fmla="*/ 21 h 45"/>
                <a:gd name="T10" fmla="*/ 54 w 54"/>
                <a:gd name="T11" fmla="*/ 45 h 45"/>
                <a:gd name="T12" fmla="*/ 28 w 5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4" h="45">
                  <a:moveTo>
                    <a:pt x="28" y="45"/>
                  </a:moveTo>
                  <a:lnTo>
                    <a:pt x="0" y="45"/>
                  </a:lnTo>
                  <a:lnTo>
                    <a:pt x="14" y="21"/>
                  </a:lnTo>
                  <a:lnTo>
                    <a:pt x="28" y="0"/>
                  </a:lnTo>
                  <a:lnTo>
                    <a:pt x="40" y="21"/>
                  </a:lnTo>
                  <a:lnTo>
                    <a:pt x="54" y="45"/>
                  </a:lnTo>
                  <a:lnTo>
                    <a:pt x="28"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59" name="Freeform 61">
              <a:extLst>
                <a:ext uri="{FF2B5EF4-FFF2-40B4-BE49-F238E27FC236}">
                  <a16:creationId xmlns:a16="http://schemas.microsoft.com/office/drawing/2014/main" id="{0ED18C18-A193-A1D8-4686-B6FA12C6B612}"/>
                </a:ext>
              </a:extLst>
            </p:cNvPr>
            <p:cNvSpPr>
              <a:spLocks/>
            </p:cNvSpPr>
            <p:nvPr/>
          </p:nvSpPr>
          <p:spPr bwMode="auto">
            <a:xfrm>
              <a:off x="4926013" y="7653338"/>
              <a:ext cx="87313" cy="71438"/>
            </a:xfrm>
            <a:custGeom>
              <a:avLst/>
              <a:gdLst>
                <a:gd name="T0" fmla="*/ 29 w 55"/>
                <a:gd name="T1" fmla="*/ 45 h 45"/>
                <a:gd name="T2" fmla="*/ 0 w 55"/>
                <a:gd name="T3" fmla="*/ 45 h 45"/>
                <a:gd name="T4" fmla="*/ 15 w 55"/>
                <a:gd name="T5" fmla="*/ 24 h 45"/>
                <a:gd name="T6" fmla="*/ 29 w 55"/>
                <a:gd name="T7" fmla="*/ 0 h 45"/>
                <a:gd name="T8" fmla="*/ 41 w 55"/>
                <a:gd name="T9" fmla="*/ 24 h 45"/>
                <a:gd name="T10" fmla="*/ 55 w 55"/>
                <a:gd name="T11" fmla="*/ 45 h 45"/>
                <a:gd name="T12" fmla="*/ 29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9" y="45"/>
                  </a:moveTo>
                  <a:lnTo>
                    <a:pt x="0" y="45"/>
                  </a:lnTo>
                  <a:lnTo>
                    <a:pt x="15" y="24"/>
                  </a:lnTo>
                  <a:lnTo>
                    <a:pt x="29" y="0"/>
                  </a:lnTo>
                  <a:lnTo>
                    <a:pt x="41" y="24"/>
                  </a:lnTo>
                  <a:lnTo>
                    <a:pt x="55" y="45"/>
                  </a:lnTo>
                  <a:lnTo>
                    <a:pt x="29"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60" name="Freeform 62">
              <a:extLst>
                <a:ext uri="{FF2B5EF4-FFF2-40B4-BE49-F238E27FC236}">
                  <a16:creationId xmlns:a16="http://schemas.microsoft.com/office/drawing/2014/main" id="{D2A0916B-7DCA-40DF-3232-4DDA50FBBCA1}"/>
                </a:ext>
              </a:extLst>
            </p:cNvPr>
            <p:cNvSpPr>
              <a:spLocks/>
            </p:cNvSpPr>
            <p:nvPr/>
          </p:nvSpPr>
          <p:spPr bwMode="auto">
            <a:xfrm>
              <a:off x="4956176" y="7653338"/>
              <a:ext cx="82550" cy="71438"/>
            </a:xfrm>
            <a:custGeom>
              <a:avLst/>
              <a:gdLst>
                <a:gd name="T0" fmla="*/ 26 w 52"/>
                <a:gd name="T1" fmla="*/ 45 h 45"/>
                <a:gd name="T2" fmla="*/ 0 w 52"/>
                <a:gd name="T3" fmla="*/ 45 h 45"/>
                <a:gd name="T4" fmla="*/ 12 w 52"/>
                <a:gd name="T5" fmla="*/ 24 h 45"/>
                <a:gd name="T6" fmla="*/ 26 w 52"/>
                <a:gd name="T7" fmla="*/ 0 h 45"/>
                <a:gd name="T8" fmla="*/ 41 w 52"/>
                <a:gd name="T9" fmla="*/ 24 h 45"/>
                <a:gd name="T10" fmla="*/ 52 w 52"/>
                <a:gd name="T11" fmla="*/ 45 h 45"/>
                <a:gd name="T12" fmla="*/ 26 w 52"/>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2" h="45">
                  <a:moveTo>
                    <a:pt x="26" y="45"/>
                  </a:moveTo>
                  <a:lnTo>
                    <a:pt x="0" y="45"/>
                  </a:lnTo>
                  <a:lnTo>
                    <a:pt x="12" y="24"/>
                  </a:lnTo>
                  <a:lnTo>
                    <a:pt x="26" y="0"/>
                  </a:lnTo>
                  <a:lnTo>
                    <a:pt x="41" y="24"/>
                  </a:lnTo>
                  <a:lnTo>
                    <a:pt x="52"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61" name="Freeform 63">
              <a:extLst>
                <a:ext uri="{FF2B5EF4-FFF2-40B4-BE49-F238E27FC236}">
                  <a16:creationId xmlns:a16="http://schemas.microsoft.com/office/drawing/2014/main" id="{F71DB570-10F6-AE62-DB5D-74AD061130EF}"/>
                </a:ext>
              </a:extLst>
            </p:cNvPr>
            <p:cNvSpPr>
              <a:spLocks/>
            </p:cNvSpPr>
            <p:nvPr/>
          </p:nvSpPr>
          <p:spPr bwMode="auto">
            <a:xfrm>
              <a:off x="5076826" y="7653338"/>
              <a:ext cx="87313" cy="71438"/>
            </a:xfrm>
            <a:custGeom>
              <a:avLst/>
              <a:gdLst>
                <a:gd name="T0" fmla="*/ 26 w 55"/>
                <a:gd name="T1" fmla="*/ 45 h 45"/>
                <a:gd name="T2" fmla="*/ 0 w 55"/>
                <a:gd name="T3" fmla="*/ 45 h 45"/>
                <a:gd name="T4" fmla="*/ 12 w 55"/>
                <a:gd name="T5" fmla="*/ 24 h 45"/>
                <a:gd name="T6" fmla="*/ 26 w 55"/>
                <a:gd name="T7" fmla="*/ 0 h 45"/>
                <a:gd name="T8" fmla="*/ 41 w 55"/>
                <a:gd name="T9" fmla="*/ 24 h 45"/>
                <a:gd name="T10" fmla="*/ 55 w 55"/>
                <a:gd name="T11" fmla="*/ 45 h 45"/>
                <a:gd name="T12" fmla="*/ 26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6" y="45"/>
                  </a:moveTo>
                  <a:lnTo>
                    <a:pt x="0" y="45"/>
                  </a:lnTo>
                  <a:lnTo>
                    <a:pt x="12" y="24"/>
                  </a:lnTo>
                  <a:lnTo>
                    <a:pt x="26" y="0"/>
                  </a:lnTo>
                  <a:lnTo>
                    <a:pt x="41" y="24"/>
                  </a:lnTo>
                  <a:lnTo>
                    <a:pt x="55"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62" name="Freeform 64">
              <a:extLst>
                <a:ext uri="{FF2B5EF4-FFF2-40B4-BE49-F238E27FC236}">
                  <a16:creationId xmlns:a16="http://schemas.microsoft.com/office/drawing/2014/main" id="{6EAF2B52-634F-8289-90EB-C8FD8C46826B}"/>
                </a:ext>
              </a:extLst>
            </p:cNvPr>
            <p:cNvSpPr>
              <a:spLocks/>
            </p:cNvSpPr>
            <p:nvPr/>
          </p:nvSpPr>
          <p:spPr bwMode="auto">
            <a:xfrm>
              <a:off x="5126038" y="7653338"/>
              <a:ext cx="87313" cy="71438"/>
            </a:xfrm>
            <a:custGeom>
              <a:avLst/>
              <a:gdLst>
                <a:gd name="T0" fmla="*/ 29 w 55"/>
                <a:gd name="T1" fmla="*/ 45 h 45"/>
                <a:gd name="T2" fmla="*/ 0 w 55"/>
                <a:gd name="T3" fmla="*/ 45 h 45"/>
                <a:gd name="T4" fmla="*/ 14 w 55"/>
                <a:gd name="T5" fmla="*/ 24 h 45"/>
                <a:gd name="T6" fmla="*/ 29 w 55"/>
                <a:gd name="T7" fmla="*/ 0 h 45"/>
                <a:gd name="T8" fmla="*/ 43 w 55"/>
                <a:gd name="T9" fmla="*/ 24 h 45"/>
                <a:gd name="T10" fmla="*/ 55 w 55"/>
                <a:gd name="T11" fmla="*/ 45 h 45"/>
                <a:gd name="T12" fmla="*/ 29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9" y="45"/>
                  </a:moveTo>
                  <a:lnTo>
                    <a:pt x="0" y="45"/>
                  </a:lnTo>
                  <a:lnTo>
                    <a:pt x="14" y="24"/>
                  </a:lnTo>
                  <a:lnTo>
                    <a:pt x="29" y="0"/>
                  </a:lnTo>
                  <a:lnTo>
                    <a:pt x="43" y="24"/>
                  </a:lnTo>
                  <a:lnTo>
                    <a:pt x="55" y="45"/>
                  </a:lnTo>
                  <a:lnTo>
                    <a:pt x="29"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63" name="Freeform 65">
              <a:extLst>
                <a:ext uri="{FF2B5EF4-FFF2-40B4-BE49-F238E27FC236}">
                  <a16:creationId xmlns:a16="http://schemas.microsoft.com/office/drawing/2014/main" id="{275AF5C8-B5CC-D752-A895-DEE9F80A9CEB}"/>
                </a:ext>
              </a:extLst>
            </p:cNvPr>
            <p:cNvSpPr>
              <a:spLocks/>
            </p:cNvSpPr>
            <p:nvPr/>
          </p:nvSpPr>
          <p:spPr bwMode="auto">
            <a:xfrm>
              <a:off x="5183188" y="7702550"/>
              <a:ext cx="85725" cy="74613"/>
            </a:xfrm>
            <a:custGeom>
              <a:avLst/>
              <a:gdLst>
                <a:gd name="T0" fmla="*/ 28 w 54"/>
                <a:gd name="T1" fmla="*/ 47 h 47"/>
                <a:gd name="T2" fmla="*/ 0 w 54"/>
                <a:gd name="T3" fmla="*/ 47 h 47"/>
                <a:gd name="T4" fmla="*/ 14 w 54"/>
                <a:gd name="T5" fmla="*/ 24 h 47"/>
                <a:gd name="T6" fmla="*/ 28 w 54"/>
                <a:gd name="T7" fmla="*/ 0 h 47"/>
                <a:gd name="T8" fmla="*/ 40 w 54"/>
                <a:gd name="T9" fmla="*/ 24 h 47"/>
                <a:gd name="T10" fmla="*/ 54 w 54"/>
                <a:gd name="T11" fmla="*/ 47 h 47"/>
                <a:gd name="T12" fmla="*/ 28 w 54"/>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4" h="47">
                  <a:moveTo>
                    <a:pt x="28" y="47"/>
                  </a:moveTo>
                  <a:lnTo>
                    <a:pt x="0" y="47"/>
                  </a:lnTo>
                  <a:lnTo>
                    <a:pt x="14" y="24"/>
                  </a:lnTo>
                  <a:lnTo>
                    <a:pt x="28" y="0"/>
                  </a:lnTo>
                  <a:lnTo>
                    <a:pt x="40" y="24"/>
                  </a:lnTo>
                  <a:lnTo>
                    <a:pt x="54" y="47"/>
                  </a:lnTo>
                  <a:lnTo>
                    <a:pt x="28"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64" name="Freeform 66">
              <a:extLst>
                <a:ext uri="{FF2B5EF4-FFF2-40B4-BE49-F238E27FC236}">
                  <a16:creationId xmlns:a16="http://schemas.microsoft.com/office/drawing/2014/main" id="{79D20718-5F80-2A94-77A2-66D5D05C5FED}"/>
                </a:ext>
              </a:extLst>
            </p:cNvPr>
            <p:cNvSpPr>
              <a:spLocks/>
            </p:cNvSpPr>
            <p:nvPr/>
          </p:nvSpPr>
          <p:spPr bwMode="auto">
            <a:xfrm>
              <a:off x="5208588" y="7702550"/>
              <a:ext cx="82550" cy="74613"/>
            </a:xfrm>
            <a:custGeom>
              <a:avLst/>
              <a:gdLst>
                <a:gd name="T0" fmla="*/ 26 w 52"/>
                <a:gd name="T1" fmla="*/ 47 h 47"/>
                <a:gd name="T2" fmla="*/ 0 w 52"/>
                <a:gd name="T3" fmla="*/ 47 h 47"/>
                <a:gd name="T4" fmla="*/ 12 w 52"/>
                <a:gd name="T5" fmla="*/ 24 h 47"/>
                <a:gd name="T6" fmla="*/ 26 w 52"/>
                <a:gd name="T7" fmla="*/ 0 h 47"/>
                <a:gd name="T8" fmla="*/ 41 w 52"/>
                <a:gd name="T9" fmla="*/ 24 h 47"/>
                <a:gd name="T10" fmla="*/ 52 w 52"/>
                <a:gd name="T11" fmla="*/ 47 h 47"/>
                <a:gd name="T12" fmla="*/ 26 w 52"/>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2" h="47">
                  <a:moveTo>
                    <a:pt x="26" y="47"/>
                  </a:moveTo>
                  <a:lnTo>
                    <a:pt x="0" y="47"/>
                  </a:lnTo>
                  <a:lnTo>
                    <a:pt x="12" y="24"/>
                  </a:lnTo>
                  <a:lnTo>
                    <a:pt x="26" y="0"/>
                  </a:lnTo>
                  <a:lnTo>
                    <a:pt x="41" y="24"/>
                  </a:lnTo>
                  <a:lnTo>
                    <a:pt x="52" y="47"/>
                  </a:lnTo>
                  <a:lnTo>
                    <a:pt x="26"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65" name="Freeform 67">
              <a:extLst>
                <a:ext uri="{FF2B5EF4-FFF2-40B4-BE49-F238E27FC236}">
                  <a16:creationId xmlns:a16="http://schemas.microsoft.com/office/drawing/2014/main" id="{62654909-9185-275D-C68C-7C771696AD26}"/>
                </a:ext>
              </a:extLst>
            </p:cNvPr>
            <p:cNvSpPr>
              <a:spLocks/>
            </p:cNvSpPr>
            <p:nvPr/>
          </p:nvSpPr>
          <p:spPr bwMode="auto">
            <a:xfrm>
              <a:off x="5438776" y="7724775"/>
              <a:ext cx="87313" cy="76200"/>
            </a:xfrm>
            <a:custGeom>
              <a:avLst/>
              <a:gdLst>
                <a:gd name="T0" fmla="*/ 26 w 55"/>
                <a:gd name="T1" fmla="*/ 48 h 48"/>
                <a:gd name="T2" fmla="*/ 0 w 55"/>
                <a:gd name="T3" fmla="*/ 48 h 48"/>
                <a:gd name="T4" fmla="*/ 12 w 55"/>
                <a:gd name="T5" fmla="*/ 24 h 48"/>
                <a:gd name="T6" fmla="*/ 26 w 55"/>
                <a:gd name="T7" fmla="*/ 0 h 48"/>
                <a:gd name="T8" fmla="*/ 40 w 55"/>
                <a:gd name="T9" fmla="*/ 24 h 48"/>
                <a:gd name="T10" fmla="*/ 55 w 55"/>
                <a:gd name="T11" fmla="*/ 48 h 48"/>
                <a:gd name="T12" fmla="*/ 26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6" y="48"/>
                  </a:moveTo>
                  <a:lnTo>
                    <a:pt x="0" y="48"/>
                  </a:lnTo>
                  <a:lnTo>
                    <a:pt x="12" y="24"/>
                  </a:lnTo>
                  <a:lnTo>
                    <a:pt x="26" y="0"/>
                  </a:lnTo>
                  <a:lnTo>
                    <a:pt x="40" y="24"/>
                  </a:lnTo>
                  <a:lnTo>
                    <a:pt x="55"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66" name="Freeform 68">
              <a:extLst>
                <a:ext uri="{FF2B5EF4-FFF2-40B4-BE49-F238E27FC236}">
                  <a16:creationId xmlns:a16="http://schemas.microsoft.com/office/drawing/2014/main" id="{F72E1705-2794-E56B-DD37-5980F00E779A}"/>
                </a:ext>
              </a:extLst>
            </p:cNvPr>
            <p:cNvSpPr>
              <a:spLocks/>
            </p:cNvSpPr>
            <p:nvPr/>
          </p:nvSpPr>
          <p:spPr bwMode="auto">
            <a:xfrm>
              <a:off x="5449888" y="7751763"/>
              <a:ext cx="87313" cy="71438"/>
            </a:xfrm>
            <a:custGeom>
              <a:avLst/>
              <a:gdLst>
                <a:gd name="T0" fmla="*/ 29 w 55"/>
                <a:gd name="T1" fmla="*/ 45 h 45"/>
                <a:gd name="T2" fmla="*/ 0 w 55"/>
                <a:gd name="T3" fmla="*/ 45 h 45"/>
                <a:gd name="T4" fmla="*/ 14 w 55"/>
                <a:gd name="T5" fmla="*/ 21 h 45"/>
                <a:gd name="T6" fmla="*/ 29 w 55"/>
                <a:gd name="T7" fmla="*/ 0 h 45"/>
                <a:gd name="T8" fmla="*/ 40 w 55"/>
                <a:gd name="T9" fmla="*/ 21 h 45"/>
                <a:gd name="T10" fmla="*/ 55 w 55"/>
                <a:gd name="T11" fmla="*/ 45 h 45"/>
                <a:gd name="T12" fmla="*/ 29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9" y="45"/>
                  </a:moveTo>
                  <a:lnTo>
                    <a:pt x="0" y="45"/>
                  </a:lnTo>
                  <a:lnTo>
                    <a:pt x="14" y="21"/>
                  </a:lnTo>
                  <a:lnTo>
                    <a:pt x="29" y="0"/>
                  </a:lnTo>
                  <a:lnTo>
                    <a:pt x="40" y="21"/>
                  </a:lnTo>
                  <a:lnTo>
                    <a:pt x="55" y="45"/>
                  </a:lnTo>
                  <a:lnTo>
                    <a:pt x="29"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67" name="Freeform 69">
              <a:extLst>
                <a:ext uri="{FF2B5EF4-FFF2-40B4-BE49-F238E27FC236}">
                  <a16:creationId xmlns:a16="http://schemas.microsoft.com/office/drawing/2014/main" id="{6A3871D2-41CA-8749-87AB-61A12112CB57}"/>
                </a:ext>
              </a:extLst>
            </p:cNvPr>
            <p:cNvSpPr>
              <a:spLocks/>
            </p:cNvSpPr>
            <p:nvPr/>
          </p:nvSpPr>
          <p:spPr bwMode="auto">
            <a:xfrm>
              <a:off x="5465763" y="7770813"/>
              <a:ext cx="82550" cy="71438"/>
            </a:xfrm>
            <a:custGeom>
              <a:avLst/>
              <a:gdLst>
                <a:gd name="T0" fmla="*/ 26 w 52"/>
                <a:gd name="T1" fmla="*/ 45 h 45"/>
                <a:gd name="T2" fmla="*/ 0 w 52"/>
                <a:gd name="T3" fmla="*/ 45 h 45"/>
                <a:gd name="T4" fmla="*/ 11 w 52"/>
                <a:gd name="T5" fmla="*/ 21 h 45"/>
                <a:gd name="T6" fmla="*/ 26 w 52"/>
                <a:gd name="T7" fmla="*/ 0 h 45"/>
                <a:gd name="T8" fmla="*/ 40 w 52"/>
                <a:gd name="T9" fmla="*/ 21 h 45"/>
                <a:gd name="T10" fmla="*/ 52 w 52"/>
                <a:gd name="T11" fmla="*/ 45 h 45"/>
                <a:gd name="T12" fmla="*/ 26 w 52"/>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2" h="45">
                  <a:moveTo>
                    <a:pt x="26" y="45"/>
                  </a:moveTo>
                  <a:lnTo>
                    <a:pt x="0" y="45"/>
                  </a:lnTo>
                  <a:lnTo>
                    <a:pt x="11" y="21"/>
                  </a:lnTo>
                  <a:lnTo>
                    <a:pt x="26" y="0"/>
                  </a:lnTo>
                  <a:lnTo>
                    <a:pt x="40" y="21"/>
                  </a:lnTo>
                  <a:lnTo>
                    <a:pt x="52"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68" name="Freeform 70">
              <a:extLst>
                <a:ext uri="{FF2B5EF4-FFF2-40B4-BE49-F238E27FC236}">
                  <a16:creationId xmlns:a16="http://schemas.microsoft.com/office/drawing/2014/main" id="{0077A23C-93D1-C614-1F07-96CC8869B1E4}"/>
                </a:ext>
              </a:extLst>
            </p:cNvPr>
            <p:cNvSpPr>
              <a:spLocks/>
            </p:cNvSpPr>
            <p:nvPr/>
          </p:nvSpPr>
          <p:spPr bwMode="auto">
            <a:xfrm>
              <a:off x="5529263" y="7770813"/>
              <a:ext cx="87313" cy="71438"/>
            </a:xfrm>
            <a:custGeom>
              <a:avLst/>
              <a:gdLst>
                <a:gd name="T0" fmla="*/ 28 w 55"/>
                <a:gd name="T1" fmla="*/ 45 h 45"/>
                <a:gd name="T2" fmla="*/ 0 w 55"/>
                <a:gd name="T3" fmla="*/ 45 h 45"/>
                <a:gd name="T4" fmla="*/ 14 w 55"/>
                <a:gd name="T5" fmla="*/ 21 h 45"/>
                <a:gd name="T6" fmla="*/ 28 w 55"/>
                <a:gd name="T7" fmla="*/ 0 h 45"/>
                <a:gd name="T8" fmla="*/ 40 w 55"/>
                <a:gd name="T9" fmla="*/ 21 h 45"/>
                <a:gd name="T10" fmla="*/ 55 w 55"/>
                <a:gd name="T11" fmla="*/ 45 h 45"/>
                <a:gd name="T12" fmla="*/ 28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8" y="45"/>
                  </a:moveTo>
                  <a:lnTo>
                    <a:pt x="0" y="45"/>
                  </a:lnTo>
                  <a:lnTo>
                    <a:pt x="14" y="21"/>
                  </a:lnTo>
                  <a:lnTo>
                    <a:pt x="28" y="0"/>
                  </a:lnTo>
                  <a:lnTo>
                    <a:pt x="40" y="21"/>
                  </a:lnTo>
                  <a:lnTo>
                    <a:pt x="55" y="45"/>
                  </a:lnTo>
                  <a:lnTo>
                    <a:pt x="28"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69" name="Freeform 71">
              <a:extLst>
                <a:ext uri="{FF2B5EF4-FFF2-40B4-BE49-F238E27FC236}">
                  <a16:creationId xmlns:a16="http://schemas.microsoft.com/office/drawing/2014/main" id="{3870E862-6288-8594-D0F9-74286D2735E5}"/>
                </a:ext>
              </a:extLst>
            </p:cNvPr>
            <p:cNvSpPr>
              <a:spLocks/>
            </p:cNvSpPr>
            <p:nvPr/>
          </p:nvSpPr>
          <p:spPr bwMode="auto">
            <a:xfrm>
              <a:off x="5556251" y="7770813"/>
              <a:ext cx="85725" cy="71438"/>
            </a:xfrm>
            <a:custGeom>
              <a:avLst/>
              <a:gdLst>
                <a:gd name="T0" fmla="*/ 28 w 54"/>
                <a:gd name="T1" fmla="*/ 45 h 45"/>
                <a:gd name="T2" fmla="*/ 0 w 54"/>
                <a:gd name="T3" fmla="*/ 45 h 45"/>
                <a:gd name="T4" fmla="*/ 14 w 54"/>
                <a:gd name="T5" fmla="*/ 21 h 45"/>
                <a:gd name="T6" fmla="*/ 28 w 54"/>
                <a:gd name="T7" fmla="*/ 0 h 45"/>
                <a:gd name="T8" fmla="*/ 40 w 54"/>
                <a:gd name="T9" fmla="*/ 21 h 45"/>
                <a:gd name="T10" fmla="*/ 54 w 54"/>
                <a:gd name="T11" fmla="*/ 45 h 45"/>
                <a:gd name="T12" fmla="*/ 28 w 5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4" h="45">
                  <a:moveTo>
                    <a:pt x="28" y="45"/>
                  </a:moveTo>
                  <a:lnTo>
                    <a:pt x="0" y="45"/>
                  </a:lnTo>
                  <a:lnTo>
                    <a:pt x="14" y="21"/>
                  </a:lnTo>
                  <a:lnTo>
                    <a:pt x="28" y="0"/>
                  </a:lnTo>
                  <a:lnTo>
                    <a:pt x="40" y="21"/>
                  </a:lnTo>
                  <a:lnTo>
                    <a:pt x="54" y="45"/>
                  </a:lnTo>
                  <a:lnTo>
                    <a:pt x="28"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70" name="Freeform 72">
              <a:extLst>
                <a:ext uri="{FF2B5EF4-FFF2-40B4-BE49-F238E27FC236}">
                  <a16:creationId xmlns:a16="http://schemas.microsoft.com/office/drawing/2014/main" id="{9CF3366E-B1A4-5BB3-34FA-D3E0C3CE7583}"/>
                </a:ext>
              </a:extLst>
            </p:cNvPr>
            <p:cNvSpPr>
              <a:spLocks/>
            </p:cNvSpPr>
            <p:nvPr/>
          </p:nvSpPr>
          <p:spPr bwMode="auto">
            <a:xfrm>
              <a:off x="5759451" y="7804150"/>
              <a:ext cx="82550" cy="76200"/>
            </a:xfrm>
            <a:custGeom>
              <a:avLst/>
              <a:gdLst>
                <a:gd name="T0" fmla="*/ 26 w 52"/>
                <a:gd name="T1" fmla="*/ 48 h 48"/>
                <a:gd name="T2" fmla="*/ 0 w 52"/>
                <a:gd name="T3" fmla="*/ 48 h 48"/>
                <a:gd name="T4" fmla="*/ 12 w 52"/>
                <a:gd name="T5" fmla="*/ 24 h 48"/>
                <a:gd name="T6" fmla="*/ 26 w 52"/>
                <a:gd name="T7" fmla="*/ 0 h 48"/>
                <a:gd name="T8" fmla="*/ 40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0"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71" name="Freeform 73">
              <a:extLst>
                <a:ext uri="{FF2B5EF4-FFF2-40B4-BE49-F238E27FC236}">
                  <a16:creationId xmlns:a16="http://schemas.microsoft.com/office/drawing/2014/main" id="{58648DF7-35D7-D25D-F694-8D2D137DC5E8}"/>
                </a:ext>
              </a:extLst>
            </p:cNvPr>
            <p:cNvSpPr>
              <a:spLocks/>
            </p:cNvSpPr>
            <p:nvPr/>
          </p:nvSpPr>
          <p:spPr bwMode="auto">
            <a:xfrm>
              <a:off x="5795963" y="7804150"/>
              <a:ext cx="87313" cy="76200"/>
            </a:xfrm>
            <a:custGeom>
              <a:avLst/>
              <a:gdLst>
                <a:gd name="T0" fmla="*/ 29 w 55"/>
                <a:gd name="T1" fmla="*/ 48 h 48"/>
                <a:gd name="T2" fmla="*/ 0 w 55"/>
                <a:gd name="T3" fmla="*/ 48 h 48"/>
                <a:gd name="T4" fmla="*/ 15 w 55"/>
                <a:gd name="T5" fmla="*/ 24 h 48"/>
                <a:gd name="T6" fmla="*/ 29 w 55"/>
                <a:gd name="T7" fmla="*/ 0 h 48"/>
                <a:gd name="T8" fmla="*/ 41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5" y="24"/>
                  </a:lnTo>
                  <a:lnTo>
                    <a:pt x="29" y="0"/>
                  </a:lnTo>
                  <a:lnTo>
                    <a:pt x="41"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72" name="Freeform 74">
              <a:extLst>
                <a:ext uri="{FF2B5EF4-FFF2-40B4-BE49-F238E27FC236}">
                  <a16:creationId xmlns:a16="http://schemas.microsoft.com/office/drawing/2014/main" id="{5AF53A0D-380D-75C3-F411-0F8A43D6E525}"/>
                </a:ext>
              </a:extLst>
            </p:cNvPr>
            <p:cNvSpPr>
              <a:spLocks/>
            </p:cNvSpPr>
            <p:nvPr/>
          </p:nvSpPr>
          <p:spPr bwMode="auto">
            <a:xfrm>
              <a:off x="6067426" y="7861300"/>
              <a:ext cx="87313" cy="71438"/>
            </a:xfrm>
            <a:custGeom>
              <a:avLst/>
              <a:gdLst>
                <a:gd name="T0" fmla="*/ 29 w 55"/>
                <a:gd name="T1" fmla="*/ 45 h 45"/>
                <a:gd name="T2" fmla="*/ 0 w 55"/>
                <a:gd name="T3" fmla="*/ 45 h 45"/>
                <a:gd name="T4" fmla="*/ 15 w 55"/>
                <a:gd name="T5" fmla="*/ 24 h 45"/>
                <a:gd name="T6" fmla="*/ 29 w 55"/>
                <a:gd name="T7" fmla="*/ 0 h 45"/>
                <a:gd name="T8" fmla="*/ 41 w 55"/>
                <a:gd name="T9" fmla="*/ 24 h 45"/>
                <a:gd name="T10" fmla="*/ 55 w 55"/>
                <a:gd name="T11" fmla="*/ 45 h 45"/>
                <a:gd name="T12" fmla="*/ 29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9" y="45"/>
                  </a:moveTo>
                  <a:lnTo>
                    <a:pt x="0" y="45"/>
                  </a:lnTo>
                  <a:lnTo>
                    <a:pt x="15" y="24"/>
                  </a:lnTo>
                  <a:lnTo>
                    <a:pt x="29" y="0"/>
                  </a:lnTo>
                  <a:lnTo>
                    <a:pt x="41" y="24"/>
                  </a:lnTo>
                  <a:lnTo>
                    <a:pt x="55" y="45"/>
                  </a:lnTo>
                  <a:lnTo>
                    <a:pt x="29"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73" name="Freeform 75">
              <a:extLst>
                <a:ext uri="{FF2B5EF4-FFF2-40B4-BE49-F238E27FC236}">
                  <a16:creationId xmlns:a16="http://schemas.microsoft.com/office/drawing/2014/main" id="{166F5BCA-6033-CF30-4C96-E7BF4F712743}"/>
                </a:ext>
              </a:extLst>
            </p:cNvPr>
            <p:cNvSpPr>
              <a:spLocks/>
            </p:cNvSpPr>
            <p:nvPr/>
          </p:nvSpPr>
          <p:spPr bwMode="auto">
            <a:xfrm>
              <a:off x="6078538" y="7861300"/>
              <a:ext cx="87313" cy="71438"/>
            </a:xfrm>
            <a:custGeom>
              <a:avLst/>
              <a:gdLst>
                <a:gd name="T0" fmla="*/ 29 w 55"/>
                <a:gd name="T1" fmla="*/ 45 h 45"/>
                <a:gd name="T2" fmla="*/ 0 w 55"/>
                <a:gd name="T3" fmla="*/ 45 h 45"/>
                <a:gd name="T4" fmla="*/ 15 w 55"/>
                <a:gd name="T5" fmla="*/ 24 h 45"/>
                <a:gd name="T6" fmla="*/ 29 w 55"/>
                <a:gd name="T7" fmla="*/ 0 h 45"/>
                <a:gd name="T8" fmla="*/ 41 w 55"/>
                <a:gd name="T9" fmla="*/ 24 h 45"/>
                <a:gd name="T10" fmla="*/ 55 w 55"/>
                <a:gd name="T11" fmla="*/ 45 h 45"/>
                <a:gd name="T12" fmla="*/ 29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9" y="45"/>
                  </a:moveTo>
                  <a:lnTo>
                    <a:pt x="0" y="45"/>
                  </a:lnTo>
                  <a:lnTo>
                    <a:pt x="15" y="24"/>
                  </a:lnTo>
                  <a:lnTo>
                    <a:pt x="29" y="0"/>
                  </a:lnTo>
                  <a:lnTo>
                    <a:pt x="41" y="24"/>
                  </a:lnTo>
                  <a:lnTo>
                    <a:pt x="55" y="45"/>
                  </a:lnTo>
                  <a:lnTo>
                    <a:pt x="29"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74" name="Freeform 76">
              <a:extLst>
                <a:ext uri="{FF2B5EF4-FFF2-40B4-BE49-F238E27FC236}">
                  <a16:creationId xmlns:a16="http://schemas.microsoft.com/office/drawing/2014/main" id="{986AF92F-7DE2-2249-1222-DDD477CED192}"/>
                </a:ext>
              </a:extLst>
            </p:cNvPr>
            <p:cNvSpPr>
              <a:spLocks/>
            </p:cNvSpPr>
            <p:nvPr/>
          </p:nvSpPr>
          <p:spPr bwMode="auto">
            <a:xfrm>
              <a:off x="6188076" y="7894638"/>
              <a:ext cx="87313" cy="76200"/>
            </a:xfrm>
            <a:custGeom>
              <a:avLst/>
              <a:gdLst>
                <a:gd name="T0" fmla="*/ 26 w 55"/>
                <a:gd name="T1" fmla="*/ 48 h 48"/>
                <a:gd name="T2" fmla="*/ 0 w 55"/>
                <a:gd name="T3" fmla="*/ 48 h 48"/>
                <a:gd name="T4" fmla="*/ 12 w 55"/>
                <a:gd name="T5" fmla="*/ 24 h 48"/>
                <a:gd name="T6" fmla="*/ 26 w 55"/>
                <a:gd name="T7" fmla="*/ 0 h 48"/>
                <a:gd name="T8" fmla="*/ 41 w 55"/>
                <a:gd name="T9" fmla="*/ 24 h 48"/>
                <a:gd name="T10" fmla="*/ 55 w 55"/>
                <a:gd name="T11" fmla="*/ 48 h 48"/>
                <a:gd name="T12" fmla="*/ 26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6" y="48"/>
                  </a:moveTo>
                  <a:lnTo>
                    <a:pt x="0" y="48"/>
                  </a:lnTo>
                  <a:lnTo>
                    <a:pt x="12" y="24"/>
                  </a:lnTo>
                  <a:lnTo>
                    <a:pt x="26" y="0"/>
                  </a:lnTo>
                  <a:lnTo>
                    <a:pt x="41" y="24"/>
                  </a:lnTo>
                  <a:lnTo>
                    <a:pt x="55"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75" name="Freeform 77">
              <a:extLst>
                <a:ext uri="{FF2B5EF4-FFF2-40B4-BE49-F238E27FC236}">
                  <a16:creationId xmlns:a16="http://schemas.microsoft.com/office/drawing/2014/main" id="{FD181903-AC7A-1C64-7BCE-FEFF0A5F889F}"/>
                </a:ext>
              </a:extLst>
            </p:cNvPr>
            <p:cNvSpPr>
              <a:spLocks/>
            </p:cNvSpPr>
            <p:nvPr/>
          </p:nvSpPr>
          <p:spPr bwMode="auto">
            <a:xfrm>
              <a:off x="6357938" y="7894638"/>
              <a:ext cx="87313" cy="76200"/>
            </a:xfrm>
            <a:custGeom>
              <a:avLst/>
              <a:gdLst>
                <a:gd name="T0" fmla="*/ 28 w 55"/>
                <a:gd name="T1" fmla="*/ 48 h 48"/>
                <a:gd name="T2" fmla="*/ 0 w 55"/>
                <a:gd name="T3" fmla="*/ 48 h 48"/>
                <a:gd name="T4" fmla="*/ 14 w 55"/>
                <a:gd name="T5" fmla="*/ 24 h 48"/>
                <a:gd name="T6" fmla="*/ 28 w 55"/>
                <a:gd name="T7" fmla="*/ 0 h 48"/>
                <a:gd name="T8" fmla="*/ 40 w 55"/>
                <a:gd name="T9" fmla="*/ 24 h 48"/>
                <a:gd name="T10" fmla="*/ 55 w 55"/>
                <a:gd name="T11" fmla="*/ 48 h 48"/>
                <a:gd name="T12" fmla="*/ 28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8" y="48"/>
                  </a:moveTo>
                  <a:lnTo>
                    <a:pt x="0" y="48"/>
                  </a:lnTo>
                  <a:lnTo>
                    <a:pt x="14" y="24"/>
                  </a:lnTo>
                  <a:lnTo>
                    <a:pt x="28" y="0"/>
                  </a:lnTo>
                  <a:lnTo>
                    <a:pt x="40" y="24"/>
                  </a:lnTo>
                  <a:lnTo>
                    <a:pt x="55"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76" name="Freeform 78">
              <a:extLst>
                <a:ext uri="{FF2B5EF4-FFF2-40B4-BE49-F238E27FC236}">
                  <a16:creationId xmlns:a16="http://schemas.microsoft.com/office/drawing/2014/main" id="{DC733930-DBF4-9D29-8C93-DA9D4A8CFD96}"/>
                </a:ext>
              </a:extLst>
            </p:cNvPr>
            <p:cNvSpPr>
              <a:spLocks/>
            </p:cNvSpPr>
            <p:nvPr/>
          </p:nvSpPr>
          <p:spPr bwMode="auto">
            <a:xfrm>
              <a:off x="6492876" y="7962900"/>
              <a:ext cx="87313" cy="74613"/>
            </a:xfrm>
            <a:custGeom>
              <a:avLst/>
              <a:gdLst>
                <a:gd name="T0" fmla="*/ 26 w 55"/>
                <a:gd name="T1" fmla="*/ 47 h 47"/>
                <a:gd name="T2" fmla="*/ 0 w 55"/>
                <a:gd name="T3" fmla="*/ 47 h 47"/>
                <a:gd name="T4" fmla="*/ 15 w 55"/>
                <a:gd name="T5" fmla="*/ 24 h 47"/>
                <a:gd name="T6" fmla="*/ 26 w 55"/>
                <a:gd name="T7" fmla="*/ 0 h 47"/>
                <a:gd name="T8" fmla="*/ 41 w 55"/>
                <a:gd name="T9" fmla="*/ 24 h 47"/>
                <a:gd name="T10" fmla="*/ 55 w 55"/>
                <a:gd name="T11" fmla="*/ 47 h 47"/>
                <a:gd name="T12" fmla="*/ 26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6" y="47"/>
                  </a:moveTo>
                  <a:lnTo>
                    <a:pt x="0" y="47"/>
                  </a:lnTo>
                  <a:lnTo>
                    <a:pt x="15" y="24"/>
                  </a:lnTo>
                  <a:lnTo>
                    <a:pt x="26" y="0"/>
                  </a:lnTo>
                  <a:lnTo>
                    <a:pt x="41" y="24"/>
                  </a:lnTo>
                  <a:lnTo>
                    <a:pt x="55" y="47"/>
                  </a:lnTo>
                  <a:lnTo>
                    <a:pt x="26"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77" name="Freeform 79">
              <a:extLst>
                <a:ext uri="{FF2B5EF4-FFF2-40B4-BE49-F238E27FC236}">
                  <a16:creationId xmlns:a16="http://schemas.microsoft.com/office/drawing/2014/main" id="{CA212C13-86D2-7BE7-17A0-C9B4B09391FF}"/>
                </a:ext>
              </a:extLst>
            </p:cNvPr>
            <p:cNvSpPr>
              <a:spLocks/>
            </p:cNvSpPr>
            <p:nvPr/>
          </p:nvSpPr>
          <p:spPr bwMode="auto">
            <a:xfrm>
              <a:off x="6640513" y="7962900"/>
              <a:ext cx="87313" cy="74613"/>
            </a:xfrm>
            <a:custGeom>
              <a:avLst/>
              <a:gdLst>
                <a:gd name="T0" fmla="*/ 26 w 55"/>
                <a:gd name="T1" fmla="*/ 47 h 47"/>
                <a:gd name="T2" fmla="*/ 0 w 55"/>
                <a:gd name="T3" fmla="*/ 47 h 47"/>
                <a:gd name="T4" fmla="*/ 14 w 55"/>
                <a:gd name="T5" fmla="*/ 24 h 47"/>
                <a:gd name="T6" fmla="*/ 26 w 55"/>
                <a:gd name="T7" fmla="*/ 0 h 47"/>
                <a:gd name="T8" fmla="*/ 40 w 55"/>
                <a:gd name="T9" fmla="*/ 24 h 47"/>
                <a:gd name="T10" fmla="*/ 55 w 55"/>
                <a:gd name="T11" fmla="*/ 47 h 47"/>
                <a:gd name="T12" fmla="*/ 26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6" y="47"/>
                  </a:moveTo>
                  <a:lnTo>
                    <a:pt x="0" y="47"/>
                  </a:lnTo>
                  <a:lnTo>
                    <a:pt x="14" y="24"/>
                  </a:lnTo>
                  <a:lnTo>
                    <a:pt x="26" y="0"/>
                  </a:lnTo>
                  <a:lnTo>
                    <a:pt x="40" y="24"/>
                  </a:lnTo>
                  <a:lnTo>
                    <a:pt x="55" y="47"/>
                  </a:lnTo>
                  <a:lnTo>
                    <a:pt x="26"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78" name="Freeform 80">
              <a:extLst>
                <a:ext uri="{FF2B5EF4-FFF2-40B4-BE49-F238E27FC236}">
                  <a16:creationId xmlns:a16="http://schemas.microsoft.com/office/drawing/2014/main" id="{23E69AF3-5AF5-204A-B025-66669BEA08DC}"/>
                </a:ext>
              </a:extLst>
            </p:cNvPr>
            <p:cNvSpPr>
              <a:spLocks/>
            </p:cNvSpPr>
            <p:nvPr/>
          </p:nvSpPr>
          <p:spPr bwMode="auto">
            <a:xfrm>
              <a:off x="6697663" y="7962900"/>
              <a:ext cx="82550" cy="74613"/>
            </a:xfrm>
            <a:custGeom>
              <a:avLst/>
              <a:gdLst>
                <a:gd name="T0" fmla="*/ 26 w 52"/>
                <a:gd name="T1" fmla="*/ 47 h 47"/>
                <a:gd name="T2" fmla="*/ 0 w 52"/>
                <a:gd name="T3" fmla="*/ 47 h 47"/>
                <a:gd name="T4" fmla="*/ 11 w 52"/>
                <a:gd name="T5" fmla="*/ 24 h 47"/>
                <a:gd name="T6" fmla="*/ 26 w 52"/>
                <a:gd name="T7" fmla="*/ 0 h 47"/>
                <a:gd name="T8" fmla="*/ 40 w 52"/>
                <a:gd name="T9" fmla="*/ 24 h 47"/>
                <a:gd name="T10" fmla="*/ 52 w 52"/>
                <a:gd name="T11" fmla="*/ 47 h 47"/>
                <a:gd name="T12" fmla="*/ 26 w 52"/>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2" h="47">
                  <a:moveTo>
                    <a:pt x="26" y="47"/>
                  </a:moveTo>
                  <a:lnTo>
                    <a:pt x="0" y="47"/>
                  </a:lnTo>
                  <a:lnTo>
                    <a:pt x="11" y="24"/>
                  </a:lnTo>
                  <a:lnTo>
                    <a:pt x="26" y="0"/>
                  </a:lnTo>
                  <a:lnTo>
                    <a:pt x="40" y="24"/>
                  </a:lnTo>
                  <a:lnTo>
                    <a:pt x="52" y="47"/>
                  </a:lnTo>
                  <a:lnTo>
                    <a:pt x="26"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79" name="Freeform 81">
              <a:extLst>
                <a:ext uri="{FF2B5EF4-FFF2-40B4-BE49-F238E27FC236}">
                  <a16:creationId xmlns:a16="http://schemas.microsoft.com/office/drawing/2014/main" id="{7085BF77-0787-1C5E-CC66-654F0A55A07F}"/>
                </a:ext>
              </a:extLst>
            </p:cNvPr>
            <p:cNvSpPr>
              <a:spLocks/>
            </p:cNvSpPr>
            <p:nvPr/>
          </p:nvSpPr>
          <p:spPr bwMode="auto">
            <a:xfrm>
              <a:off x="6772276" y="7977188"/>
              <a:ext cx="87313" cy="76200"/>
            </a:xfrm>
            <a:custGeom>
              <a:avLst/>
              <a:gdLst>
                <a:gd name="T0" fmla="*/ 28 w 55"/>
                <a:gd name="T1" fmla="*/ 48 h 48"/>
                <a:gd name="T2" fmla="*/ 0 w 55"/>
                <a:gd name="T3" fmla="*/ 48 h 48"/>
                <a:gd name="T4" fmla="*/ 14 w 55"/>
                <a:gd name="T5" fmla="*/ 24 h 48"/>
                <a:gd name="T6" fmla="*/ 28 w 55"/>
                <a:gd name="T7" fmla="*/ 0 h 48"/>
                <a:gd name="T8" fmla="*/ 43 w 55"/>
                <a:gd name="T9" fmla="*/ 24 h 48"/>
                <a:gd name="T10" fmla="*/ 55 w 55"/>
                <a:gd name="T11" fmla="*/ 48 h 48"/>
                <a:gd name="T12" fmla="*/ 28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8" y="48"/>
                  </a:moveTo>
                  <a:lnTo>
                    <a:pt x="0" y="48"/>
                  </a:lnTo>
                  <a:lnTo>
                    <a:pt x="14" y="24"/>
                  </a:lnTo>
                  <a:lnTo>
                    <a:pt x="28" y="0"/>
                  </a:lnTo>
                  <a:lnTo>
                    <a:pt x="43" y="24"/>
                  </a:lnTo>
                  <a:lnTo>
                    <a:pt x="55"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80" name="Freeform 82">
              <a:extLst>
                <a:ext uri="{FF2B5EF4-FFF2-40B4-BE49-F238E27FC236}">
                  <a16:creationId xmlns:a16="http://schemas.microsoft.com/office/drawing/2014/main" id="{72B88F47-F79D-D3BC-843E-07E21E9D3F2D}"/>
                </a:ext>
              </a:extLst>
            </p:cNvPr>
            <p:cNvSpPr>
              <a:spLocks/>
            </p:cNvSpPr>
            <p:nvPr/>
          </p:nvSpPr>
          <p:spPr bwMode="auto">
            <a:xfrm>
              <a:off x="6865938" y="7977188"/>
              <a:ext cx="87313" cy="76200"/>
            </a:xfrm>
            <a:custGeom>
              <a:avLst/>
              <a:gdLst>
                <a:gd name="T0" fmla="*/ 29 w 55"/>
                <a:gd name="T1" fmla="*/ 48 h 48"/>
                <a:gd name="T2" fmla="*/ 0 w 55"/>
                <a:gd name="T3" fmla="*/ 48 h 48"/>
                <a:gd name="T4" fmla="*/ 15 w 55"/>
                <a:gd name="T5" fmla="*/ 24 h 48"/>
                <a:gd name="T6" fmla="*/ 29 w 55"/>
                <a:gd name="T7" fmla="*/ 0 h 48"/>
                <a:gd name="T8" fmla="*/ 41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5" y="24"/>
                  </a:lnTo>
                  <a:lnTo>
                    <a:pt x="29" y="0"/>
                  </a:lnTo>
                  <a:lnTo>
                    <a:pt x="41"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81" name="Freeform 83">
              <a:extLst>
                <a:ext uri="{FF2B5EF4-FFF2-40B4-BE49-F238E27FC236}">
                  <a16:creationId xmlns:a16="http://schemas.microsoft.com/office/drawing/2014/main" id="{63C72F15-E2FC-5283-4092-2C42303502AE}"/>
                </a:ext>
              </a:extLst>
            </p:cNvPr>
            <p:cNvSpPr>
              <a:spLocks/>
            </p:cNvSpPr>
            <p:nvPr/>
          </p:nvSpPr>
          <p:spPr bwMode="auto">
            <a:xfrm>
              <a:off x="7016751" y="8015288"/>
              <a:ext cx="87313" cy="71438"/>
            </a:xfrm>
            <a:custGeom>
              <a:avLst/>
              <a:gdLst>
                <a:gd name="T0" fmla="*/ 26 w 55"/>
                <a:gd name="T1" fmla="*/ 45 h 45"/>
                <a:gd name="T2" fmla="*/ 0 w 55"/>
                <a:gd name="T3" fmla="*/ 45 h 45"/>
                <a:gd name="T4" fmla="*/ 12 w 55"/>
                <a:gd name="T5" fmla="*/ 24 h 45"/>
                <a:gd name="T6" fmla="*/ 26 w 55"/>
                <a:gd name="T7" fmla="*/ 0 h 45"/>
                <a:gd name="T8" fmla="*/ 41 w 55"/>
                <a:gd name="T9" fmla="*/ 24 h 45"/>
                <a:gd name="T10" fmla="*/ 55 w 55"/>
                <a:gd name="T11" fmla="*/ 45 h 45"/>
                <a:gd name="T12" fmla="*/ 26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6" y="45"/>
                  </a:moveTo>
                  <a:lnTo>
                    <a:pt x="0" y="45"/>
                  </a:lnTo>
                  <a:lnTo>
                    <a:pt x="12" y="24"/>
                  </a:lnTo>
                  <a:lnTo>
                    <a:pt x="26" y="0"/>
                  </a:lnTo>
                  <a:lnTo>
                    <a:pt x="41" y="24"/>
                  </a:lnTo>
                  <a:lnTo>
                    <a:pt x="55"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82" name="Freeform 84">
              <a:extLst>
                <a:ext uri="{FF2B5EF4-FFF2-40B4-BE49-F238E27FC236}">
                  <a16:creationId xmlns:a16="http://schemas.microsoft.com/office/drawing/2014/main" id="{7B685400-F31F-16E5-99E1-C1B6288ED065}"/>
                </a:ext>
              </a:extLst>
            </p:cNvPr>
            <p:cNvSpPr>
              <a:spLocks/>
            </p:cNvSpPr>
            <p:nvPr/>
          </p:nvSpPr>
          <p:spPr bwMode="auto">
            <a:xfrm>
              <a:off x="7027863" y="8050213"/>
              <a:ext cx="87313" cy="74613"/>
            </a:xfrm>
            <a:custGeom>
              <a:avLst/>
              <a:gdLst>
                <a:gd name="T0" fmla="*/ 29 w 55"/>
                <a:gd name="T1" fmla="*/ 47 h 47"/>
                <a:gd name="T2" fmla="*/ 0 w 55"/>
                <a:gd name="T3" fmla="*/ 47 h 47"/>
                <a:gd name="T4" fmla="*/ 15 w 55"/>
                <a:gd name="T5" fmla="*/ 23 h 47"/>
                <a:gd name="T6" fmla="*/ 29 w 55"/>
                <a:gd name="T7" fmla="*/ 0 h 47"/>
                <a:gd name="T8" fmla="*/ 41 w 55"/>
                <a:gd name="T9" fmla="*/ 23 h 47"/>
                <a:gd name="T10" fmla="*/ 55 w 55"/>
                <a:gd name="T11" fmla="*/ 47 h 47"/>
                <a:gd name="T12" fmla="*/ 29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9" y="47"/>
                  </a:moveTo>
                  <a:lnTo>
                    <a:pt x="0" y="47"/>
                  </a:lnTo>
                  <a:lnTo>
                    <a:pt x="15" y="23"/>
                  </a:lnTo>
                  <a:lnTo>
                    <a:pt x="29" y="0"/>
                  </a:lnTo>
                  <a:lnTo>
                    <a:pt x="41" y="23"/>
                  </a:lnTo>
                  <a:lnTo>
                    <a:pt x="55" y="47"/>
                  </a:lnTo>
                  <a:lnTo>
                    <a:pt x="29"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83" name="Freeform 85">
              <a:extLst>
                <a:ext uri="{FF2B5EF4-FFF2-40B4-BE49-F238E27FC236}">
                  <a16:creationId xmlns:a16="http://schemas.microsoft.com/office/drawing/2014/main" id="{D8597B18-61FB-6787-6688-D07BCEC7C726}"/>
                </a:ext>
              </a:extLst>
            </p:cNvPr>
            <p:cNvSpPr>
              <a:spLocks/>
            </p:cNvSpPr>
            <p:nvPr/>
          </p:nvSpPr>
          <p:spPr bwMode="auto">
            <a:xfrm>
              <a:off x="7043738" y="8072438"/>
              <a:ext cx="85725" cy="71438"/>
            </a:xfrm>
            <a:custGeom>
              <a:avLst/>
              <a:gdLst>
                <a:gd name="T0" fmla="*/ 26 w 54"/>
                <a:gd name="T1" fmla="*/ 45 h 45"/>
                <a:gd name="T2" fmla="*/ 0 w 54"/>
                <a:gd name="T3" fmla="*/ 45 h 45"/>
                <a:gd name="T4" fmla="*/ 14 w 54"/>
                <a:gd name="T5" fmla="*/ 21 h 45"/>
                <a:gd name="T6" fmla="*/ 26 w 54"/>
                <a:gd name="T7" fmla="*/ 0 h 45"/>
                <a:gd name="T8" fmla="*/ 40 w 54"/>
                <a:gd name="T9" fmla="*/ 21 h 45"/>
                <a:gd name="T10" fmla="*/ 54 w 54"/>
                <a:gd name="T11" fmla="*/ 45 h 45"/>
                <a:gd name="T12" fmla="*/ 26 w 5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4" h="45">
                  <a:moveTo>
                    <a:pt x="26" y="45"/>
                  </a:moveTo>
                  <a:lnTo>
                    <a:pt x="0" y="45"/>
                  </a:lnTo>
                  <a:lnTo>
                    <a:pt x="14" y="21"/>
                  </a:lnTo>
                  <a:lnTo>
                    <a:pt x="26" y="0"/>
                  </a:lnTo>
                  <a:lnTo>
                    <a:pt x="40" y="21"/>
                  </a:lnTo>
                  <a:lnTo>
                    <a:pt x="54"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84" name="Freeform 86">
              <a:extLst>
                <a:ext uri="{FF2B5EF4-FFF2-40B4-BE49-F238E27FC236}">
                  <a16:creationId xmlns:a16="http://schemas.microsoft.com/office/drawing/2014/main" id="{0CDAF6F3-39C6-0BA3-6BC3-39A886CF078D}"/>
                </a:ext>
              </a:extLst>
            </p:cNvPr>
            <p:cNvSpPr>
              <a:spLocks/>
            </p:cNvSpPr>
            <p:nvPr/>
          </p:nvSpPr>
          <p:spPr bwMode="auto">
            <a:xfrm>
              <a:off x="7310438" y="8094663"/>
              <a:ext cx="87313" cy="76200"/>
            </a:xfrm>
            <a:custGeom>
              <a:avLst/>
              <a:gdLst>
                <a:gd name="T0" fmla="*/ 26 w 55"/>
                <a:gd name="T1" fmla="*/ 48 h 48"/>
                <a:gd name="T2" fmla="*/ 0 w 55"/>
                <a:gd name="T3" fmla="*/ 48 h 48"/>
                <a:gd name="T4" fmla="*/ 12 w 55"/>
                <a:gd name="T5" fmla="*/ 24 h 48"/>
                <a:gd name="T6" fmla="*/ 26 w 55"/>
                <a:gd name="T7" fmla="*/ 0 h 48"/>
                <a:gd name="T8" fmla="*/ 41 w 55"/>
                <a:gd name="T9" fmla="*/ 24 h 48"/>
                <a:gd name="T10" fmla="*/ 55 w 55"/>
                <a:gd name="T11" fmla="*/ 48 h 48"/>
                <a:gd name="T12" fmla="*/ 26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6" y="48"/>
                  </a:moveTo>
                  <a:lnTo>
                    <a:pt x="0" y="48"/>
                  </a:lnTo>
                  <a:lnTo>
                    <a:pt x="12" y="24"/>
                  </a:lnTo>
                  <a:lnTo>
                    <a:pt x="26" y="0"/>
                  </a:lnTo>
                  <a:lnTo>
                    <a:pt x="41" y="24"/>
                  </a:lnTo>
                  <a:lnTo>
                    <a:pt x="55"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85" name="Freeform 87">
              <a:extLst>
                <a:ext uri="{FF2B5EF4-FFF2-40B4-BE49-F238E27FC236}">
                  <a16:creationId xmlns:a16="http://schemas.microsoft.com/office/drawing/2014/main" id="{561E7C1A-CC0B-0CCA-9D9C-FA119D18E9BA}"/>
                </a:ext>
              </a:extLst>
            </p:cNvPr>
            <p:cNvSpPr>
              <a:spLocks/>
            </p:cNvSpPr>
            <p:nvPr/>
          </p:nvSpPr>
          <p:spPr bwMode="auto">
            <a:xfrm>
              <a:off x="7321551" y="8094663"/>
              <a:ext cx="87313" cy="76200"/>
            </a:xfrm>
            <a:custGeom>
              <a:avLst/>
              <a:gdLst>
                <a:gd name="T0" fmla="*/ 29 w 55"/>
                <a:gd name="T1" fmla="*/ 48 h 48"/>
                <a:gd name="T2" fmla="*/ 0 w 55"/>
                <a:gd name="T3" fmla="*/ 48 h 48"/>
                <a:gd name="T4" fmla="*/ 15 w 55"/>
                <a:gd name="T5" fmla="*/ 24 h 48"/>
                <a:gd name="T6" fmla="*/ 29 w 55"/>
                <a:gd name="T7" fmla="*/ 0 h 48"/>
                <a:gd name="T8" fmla="*/ 43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5" y="24"/>
                  </a:lnTo>
                  <a:lnTo>
                    <a:pt x="29" y="0"/>
                  </a:lnTo>
                  <a:lnTo>
                    <a:pt x="43"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86" name="Freeform 88">
              <a:extLst>
                <a:ext uri="{FF2B5EF4-FFF2-40B4-BE49-F238E27FC236}">
                  <a16:creationId xmlns:a16="http://schemas.microsoft.com/office/drawing/2014/main" id="{3DFC51B0-6C03-D19F-7A41-CE502F14B3F5}"/>
                </a:ext>
              </a:extLst>
            </p:cNvPr>
            <p:cNvSpPr>
              <a:spLocks/>
            </p:cNvSpPr>
            <p:nvPr/>
          </p:nvSpPr>
          <p:spPr bwMode="auto">
            <a:xfrm>
              <a:off x="7337426" y="8094663"/>
              <a:ext cx="85725" cy="76200"/>
            </a:xfrm>
            <a:custGeom>
              <a:avLst/>
              <a:gdLst>
                <a:gd name="T0" fmla="*/ 28 w 54"/>
                <a:gd name="T1" fmla="*/ 48 h 48"/>
                <a:gd name="T2" fmla="*/ 0 w 54"/>
                <a:gd name="T3" fmla="*/ 48 h 48"/>
                <a:gd name="T4" fmla="*/ 14 w 54"/>
                <a:gd name="T5" fmla="*/ 24 h 48"/>
                <a:gd name="T6" fmla="*/ 28 w 54"/>
                <a:gd name="T7" fmla="*/ 0 h 48"/>
                <a:gd name="T8" fmla="*/ 40 w 54"/>
                <a:gd name="T9" fmla="*/ 24 h 48"/>
                <a:gd name="T10" fmla="*/ 54 w 54"/>
                <a:gd name="T11" fmla="*/ 48 h 48"/>
                <a:gd name="T12" fmla="*/ 28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8" y="48"/>
                  </a:moveTo>
                  <a:lnTo>
                    <a:pt x="0" y="48"/>
                  </a:lnTo>
                  <a:lnTo>
                    <a:pt x="14" y="24"/>
                  </a:lnTo>
                  <a:lnTo>
                    <a:pt x="28" y="0"/>
                  </a:lnTo>
                  <a:lnTo>
                    <a:pt x="40" y="24"/>
                  </a:lnTo>
                  <a:lnTo>
                    <a:pt x="54"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87" name="Freeform 89">
              <a:extLst>
                <a:ext uri="{FF2B5EF4-FFF2-40B4-BE49-F238E27FC236}">
                  <a16:creationId xmlns:a16="http://schemas.microsoft.com/office/drawing/2014/main" id="{A147FD49-9C94-4631-70A5-32670A8CDDE7}"/>
                </a:ext>
              </a:extLst>
            </p:cNvPr>
            <p:cNvSpPr>
              <a:spLocks/>
            </p:cNvSpPr>
            <p:nvPr/>
          </p:nvSpPr>
          <p:spPr bwMode="auto">
            <a:xfrm>
              <a:off x="7364413" y="8094663"/>
              <a:ext cx="85725" cy="76200"/>
            </a:xfrm>
            <a:custGeom>
              <a:avLst/>
              <a:gdLst>
                <a:gd name="T0" fmla="*/ 28 w 54"/>
                <a:gd name="T1" fmla="*/ 48 h 48"/>
                <a:gd name="T2" fmla="*/ 0 w 54"/>
                <a:gd name="T3" fmla="*/ 48 h 48"/>
                <a:gd name="T4" fmla="*/ 14 w 54"/>
                <a:gd name="T5" fmla="*/ 24 h 48"/>
                <a:gd name="T6" fmla="*/ 28 w 54"/>
                <a:gd name="T7" fmla="*/ 0 h 48"/>
                <a:gd name="T8" fmla="*/ 40 w 54"/>
                <a:gd name="T9" fmla="*/ 24 h 48"/>
                <a:gd name="T10" fmla="*/ 54 w 54"/>
                <a:gd name="T11" fmla="*/ 48 h 48"/>
                <a:gd name="T12" fmla="*/ 28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8" y="48"/>
                  </a:moveTo>
                  <a:lnTo>
                    <a:pt x="0" y="48"/>
                  </a:lnTo>
                  <a:lnTo>
                    <a:pt x="14" y="24"/>
                  </a:lnTo>
                  <a:lnTo>
                    <a:pt x="28" y="0"/>
                  </a:lnTo>
                  <a:lnTo>
                    <a:pt x="40" y="24"/>
                  </a:lnTo>
                  <a:lnTo>
                    <a:pt x="54"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88" name="Freeform 90">
              <a:extLst>
                <a:ext uri="{FF2B5EF4-FFF2-40B4-BE49-F238E27FC236}">
                  <a16:creationId xmlns:a16="http://schemas.microsoft.com/office/drawing/2014/main" id="{591E55AA-5DF3-8930-BED9-AB00F7DA0E53}"/>
                </a:ext>
              </a:extLst>
            </p:cNvPr>
            <p:cNvSpPr>
              <a:spLocks/>
            </p:cNvSpPr>
            <p:nvPr/>
          </p:nvSpPr>
          <p:spPr bwMode="auto">
            <a:xfrm>
              <a:off x="7419976" y="8094663"/>
              <a:ext cx="82550" cy="76200"/>
            </a:xfrm>
            <a:custGeom>
              <a:avLst/>
              <a:gdLst>
                <a:gd name="T0" fmla="*/ 26 w 52"/>
                <a:gd name="T1" fmla="*/ 48 h 48"/>
                <a:gd name="T2" fmla="*/ 0 w 52"/>
                <a:gd name="T3" fmla="*/ 48 h 48"/>
                <a:gd name="T4" fmla="*/ 12 w 52"/>
                <a:gd name="T5" fmla="*/ 24 h 48"/>
                <a:gd name="T6" fmla="*/ 26 w 52"/>
                <a:gd name="T7" fmla="*/ 0 h 48"/>
                <a:gd name="T8" fmla="*/ 40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0"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89" name="Freeform 91">
              <a:extLst>
                <a:ext uri="{FF2B5EF4-FFF2-40B4-BE49-F238E27FC236}">
                  <a16:creationId xmlns:a16="http://schemas.microsoft.com/office/drawing/2014/main" id="{D9868ADB-F491-71BF-6184-35D05E9FF453}"/>
                </a:ext>
              </a:extLst>
            </p:cNvPr>
            <p:cNvSpPr>
              <a:spLocks/>
            </p:cNvSpPr>
            <p:nvPr/>
          </p:nvSpPr>
          <p:spPr bwMode="auto">
            <a:xfrm>
              <a:off x="7620001" y="8094663"/>
              <a:ext cx="82550" cy="76200"/>
            </a:xfrm>
            <a:custGeom>
              <a:avLst/>
              <a:gdLst>
                <a:gd name="T0" fmla="*/ 26 w 52"/>
                <a:gd name="T1" fmla="*/ 48 h 48"/>
                <a:gd name="T2" fmla="*/ 0 w 52"/>
                <a:gd name="T3" fmla="*/ 48 h 48"/>
                <a:gd name="T4" fmla="*/ 12 w 52"/>
                <a:gd name="T5" fmla="*/ 24 h 48"/>
                <a:gd name="T6" fmla="*/ 26 w 52"/>
                <a:gd name="T7" fmla="*/ 0 h 48"/>
                <a:gd name="T8" fmla="*/ 40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0"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90" name="Freeform 92">
              <a:extLst>
                <a:ext uri="{FF2B5EF4-FFF2-40B4-BE49-F238E27FC236}">
                  <a16:creationId xmlns:a16="http://schemas.microsoft.com/office/drawing/2014/main" id="{D7EE6BF8-959B-F19B-0E38-5A3FCE0E9F95}"/>
                </a:ext>
              </a:extLst>
            </p:cNvPr>
            <p:cNvSpPr>
              <a:spLocks/>
            </p:cNvSpPr>
            <p:nvPr/>
          </p:nvSpPr>
          <p:spPr bwMode="auto">
            <a:xfrm>
              <a:off x="7631113" y="8094663"/>
              <a:ext cx="87313" cy="76200"/>
            </a:xfrm>
            <a:custGeom>
              <a:avLst/>
              <a:gdLst>
                <a:gd name="T0" fmla="*/ 28 w 55"/>
                <a:gd name="T1" fmla="*/ 48 h 48"/>
                <a:gd name="T2" fmla="*/ 0 w 55"/>
                <a:gd name="T3" fmla="*/ 48 h 48"/>
                <a:gd name="T4" fmla="*/ 14 w 55"/>
                <a:gd name="T5" fmla="*/ 24 h 48"/>
                <a:gd name="T6" fmla="*/ 28 w 55"/>
                <a:gd name="T7" fmla="*/ 0 h 48"/>
                <a:gd name="T8" fmla="*/ 40 w 55"/>
                <a:gd name="T9" fmla="*/ 24 h 48"/>
                <a:gd name="T10" fmla="*/ 55 w 55"/>
                <a:gd name="T11" fmla="*/ 48 h 48"/>
                <a:gd name="T12" fmla="*/ 28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8" y="48"/>
                  </a:moveTo>
                  <a:lnTo>
                    <a:pt x="0" y="48"/>
                  </a:lnTo>
                  <a:lnTo>
                    <a:pt x="14" y="24"/>
                  </a:lnTo>
                  <a:lnTo>
                    <a:pt x="28" y="0"/>
                  </a:lnTo>
                  <a:lnTo>
                    <a:pt x="40" y="24"/>
                  </a:lnTo>
                  <a:lnTo>
                    <a:pt x="55"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91" name="Freeform 93">
              <a:extLst>
                <a:ext uri="{FF2B5EF4-FFF2-40B4-BE49-F238E27FC236}">
                  <a16:creationId xmlns:a16="http://schemas.microsoft.com/office/drawing/2014/main" id="{371FD3FA-018B-07E7-3D1A-0C01C77FBB5C}"/>
                </a:ext>
              </a:extLst>
            </p:cNvPr>
            <p:cNvSpPr>
              <a:spLocks/>
            </p:cNvSpPr>
            <p:nvPr/>
          </p:nvSpPr>
          <p:spPr bwMode="auto">
            <a:xfrm>
              <a:off x="7658101" y="8140700"/>
              <a:ext cx="85725" cy="74613"/>
            </a:xfrm>
            <a:custGeom>
              <a:avLst/>
              <a:gdLst>
                <a:gd name="T0" fmla="*/ 28 w 54"/>
                <a:gd name="T1" fmla="*/ 47 h 47"/>
                <a:gd name="T2" fmla="*/ 0 w 54"/>
                <a:gd name="T3" fmla="*/ 47 h 47"/>
                <a:gd name="T4" fmla="*/ 14 w 54"/>
                <a:gd name="T5" fmla="*/ 23 h 47"/>
                <a:gd name="T6" fmla="*/ 28 w 54"/>
                <a:gd name="T7" fmla="*/ 0 h 47"/>
                <a:gd name="T8" fmla="*/ 40 w 54"/>
                <a:gd name="T9" fmla="*/ 23 h 47"/>
                <a:gd name="T10" fmla="*/ 54 w 54"/>
                <a:gd name="T11" fmla="*/ 47 h 47"/>
                <a:gd name="T12" fmla="*/ 28 w 54"/>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4" h="47">
                  <a:moveTo>
                    <a:pt x="28" y="47"/>
                  </a:moveTo>
                  <a:lnTo>
                    <a:pt x="0" y="47"/>
                  </a:lnTo>
                  <a:lnTo>
                    <a:pt x="14" y="23"/>
                  </a:lnTo>
                  <a:lnTo>
                    <a:pt x="28" y="0"/>
                  </a:lnTo>
                  <a:lnTo>
                    <a:pt x="40" y="23"/>
                  </a:lnTo>
                  <a:lnTo>
                    <a:pt x="54" y="47"/>
                  </a:lnTo>
                  <a:lnTo>
                    <a:pt x="28"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92" name="Freeform 94">
              <a:extLst>
                <a:ext uri="{FF2B5EF4-FFF2-40B4-BE49-F238E27FC236}">
                  <a16:creationId xmlns:a16="http://schemas.microsoft.com/office/drawing/2014/main" id="{988B78BC-28C0-F649-480C-5851AB307D2C}"/>
                </a:ext>
              </a:extLst>
            </p:cNvPr>
            <p:cNvSpPr>
              <a:spLocks/>
            </p:cNvSpPr>
            <p:nvPr/>
          </p:nvSpPr>
          <p:spPr bwMode="auto">
            <a:xfrm>
              <a:off x="7735888" y="8140700"/>
              <a:ext cx="87313" cy="74613"/>
            </a:xfrm>
            <a:custGeom>
              <a:avLst/>
              <a:gdLst>
                <a:gd name="T0" fmla="*/ 29 w 55"/>
                <a:gd name="T1" fmla="*/ 47 h 47"/>
                <a:gd name="T2" fmla="*/ 0 w 55"/>
                <a:gd name="T3" fmla="*/ 47 h 47"/>
                <a:gd name="T4" fmla="*/ 15 w 55"/>
                <a:gd name="T5" fmla="*/ 23 h 47"/>
                <a:gd name="T6" fmla="*/ 29 w 55"/>
                <a:gd name="T7" fmla="*/ 0 h 47"/>
                <a:gd name="T8" fmla="*/ 41 w 55"/>
                <a:gd name="T9" fmla="*/ 23 h 47"/>
                <a:gd name="T10" fmla="*/ 55 w 55"/>
                <a:gd name="T11" fmla="*/ 47 h 47"/>
                <a:gd name="T12" fmla="*/ 29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9" y="47"/>
                  </a:moveTo>
                  <a:lnTo>
                    <a:pt x="0" y="47"/>
                  </a:lnTo>
                  <a:lnTo>
                    <a:pt x="15" y="23"/>
                  </a:lnTo>
                  <a:lnTo>
                    <a:pt x="29" y="0"/>
                  </a:lnTo>
                  <a:lnTo>
                    <a:pt x="41" y="23"/>
                  </a:lnTo>
                  <a:lnTo>
                    <a:pt x="55" y="47"/>
                  </a:lnTo>
                  <a:lnTo>
                    <a:pt x="29"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93" name="Freeform 95">
              <a:extLst>
                <a:ext uri="{FF2B5EF4-FFF2-40B4-BE49-F238E27FC236}">
                  <a16:creationId xmlns:a16="http://schemas.microsoft.com/office/drawing/2014/main" id="{B2F4C3F9-8781-8D06-AABB-AD96FFA0B057}"/>
                </a:ext>
              </a:extLst>
            </p:cNvPr>
            <p:cNvSpPr>
              <a:spLocks/>
            </p:cNvSpPr>
            <p:nvPr/>
          </p:nvSpPr>
          <p:spPr bwMode="auto">
            <a:xfrm>
              <a:off x="7793038" y="8140700"/>
              <a:ext cx="87313" cy="74613"/>
            </a:xfrm>
            <a:custGeom>
              <a:avLst/>
              <a:gdLst>
                <a:gd name="T0" fmla="*/ 26 w 55"/>
                <a:gd name="T1" fmla="*/ 47 h 47"/>
                <a:gd name="T2" fmla="*/ 0 w 55"/>
                <a:gd name="T3" fmla="*/ 47 h 47"/>
                <a:gd name="T4" fmla="*/ 14 w 55"/>
                <a:gd name="T5" fmla="*/ 23 h 47"/>
                <a:gd name="T6" fmla="*/ 26 w 55"/>
                <a:gd name="T7" fmla="*/ 0 h 47"/>
                <a:gd name="T8" fmla="*/ 40 w 55"/>
                <a:gd name="T9" fmla="*/ 23 h 47"/>
                <a:gd name="T10" fmla="*/ 55 w 55"/>
                <a:gd name="T11" fmla="*/ 47 h 47"/>
                <a:gd name="T12" fmla="*/ 26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6" y="47"/>
                  </a:moveTo>
                  <a:lnTo>
                    <a:pt x="0" y="47"/>
                  </a:lnTo>
                  <a:lnTo>
                    <a:pt x="14" y="23"/>
                  </a:lnTo>
                  <a:lnTo>
                    <a:pt x="26" y="0"/>
                  </a:lnTo>
                  <a:lnTo>
                    <a:pt x="40" y="23"/>
                  </a:lnTo>
                  <a:lnTo>
                    <a:pt x="55" y="47"/>
                  </a:lnTo>
                  <a:lnTo>
                    <a:pt x="26"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94" name="Freeform 96">
              <a:extLst>
                <a:ext uri="{FF2B5EF4-FFF2-40B4-BE49-F238E27FC236}">
                  <a16:creationId xmlns:a16="http://schemas.microsoft.com/office/drawing/2014/main" id="{3C76E484-2D2E-5BCF-8FA6-1719ACF8EE87}"/>
                </a:ext>
              </a:extLst>
            </p:cNvPr>
            <p:cNvSpPr>
              <a:spLocks/>
            </p:cNvSpPr>
            <p:nvPr/>
          </p:nvSpPr>
          <p:spPr bwMode="auto">
            <a:xfrm>
              <a:off x="7804151" y="8140700"/>
              <a:ext cx="87313" cy="74613"/>
            </a:xfrm>
            <a:custGeom>
              <a:avLst/>
              <a:gdLst>
                <a:gd name="T0" fmla="*/ 29 w 55"/>
                <a:gd name="T1" fmla="*/ 47 h 47"/>
                <a:gd name="T2" fmla="*/ 0 w 55"/>
                <a:gd name="T3" fmla="*/ 47 h 47"/>
                <a:gd name="T4" fmla="*/ 14 w 55"/>
                <a:gd name="T5" fmla="*/ 23 h 47"/>
                <a:gd name="T6" fmla="*/ 29 w 55"/>
                <a:gd name="T7" fmla="*/ 0 h 47"/>
                <a:gd name="T8" fmla="*/ 43 w 55"/>
                <a:gd name="T9" fmla="*/ 23 h 47"/>
                <a:gd name="T10" fmla="*/ 55 w 55"/>
                <a:gd name="T11" fmla="*/ 47 h 47"/>
                <a:gd name="T12" fmla="*/ 29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9" y="47"/>
                  </a:moveTo>
                  <a:lnTo>
                    <a:pt x="0" y="47"/>
                  </a:lnTo>
                  <a:lnTo>
                    <a:pt x="14" y="23"/>
                  </a:lnTo>
                  <a:lnTo>
                    <a:pt x="29" y="0"/>
                  </a:lnTo>
                  <a:lnTo>
                    <a:pt x="43" y="23"/>
                  </a:lnTo>
                  <a:lnTo>
                    <a:pt x="55" y="47"/>
                  </a:lnTo>
                  <a:lnTo>
                    <a:pt x="29"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95" name="Freeform 97">
              <a:extLst>
                <a:ext uri="{FF2B5EF4-FFF2-40B4-BE49-F238E27FC236}">
                  <a16:creationId xmlns:a16="http://schemas.microsoft.com/office/drawing/2014/main" id="{6510E22D-0A9D-68EE-FD25-B534C22C182B}"/>
                </a:ext>
              </a:extLst>
            </p:cNvPr>
            <p:cNvSpPr>
              <a:spLocks/>
            </p:cNvSpPr>
            <p:nvPr/>
          </p:nvSpPr>
          <p:spPr bwMode="auto">
            <a:xfrm>
              <a:off x="7872413" y="8140700"/>
              <a:ext cx="85725" cy="74613"/>
            </a:xfrm>
            <a:custGeom>
              <a:avLst/>
              <a:gdLst>
                <a:gd name="T0" fmla="*/ 26 w 54"/>
                <a:gd name="T1" fmla="*/ 47 h 47"/>
                <a:gd name="T2" fmla="*/ 0 w 54"/>
                <a:gd name="T3" fmla="*/ 47 h 47"/>
                <a:gd name="T4" fmla="*/ 12 w 54"/>
                <a:gd name="T5" fmla="*/ 23 h 47"/>
                <a:gd name="T6" fmla="*/ 26 w 54"/>
                <a:gd name="T7" fmla="*/ 0 h 47"/>
                <a:gd name="T8" fmla="*/ 40 w 54"/>
                <a:gd name="T9" fmla="*/ 23 h 47"/>
                <a:gd name="T10" fmla="*/ 54 w 54"/>
                <a:gd name="T11" fmla="*/ 47 h 47"/>
                <a:gd name="T12" fmla="*/ 26 w 54"/>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4" h="47">
                  <a:moveTo>
                    <a:pt x="26" y="47"/>
                  </a:moveTo>
                  <a:lnTo>
                    <a:pt x="0" y="47"/>
                  </a:lnTo>
                  <a:lnTo>
                    <a:pt x="12" y="23"/>
                  </a:lnTo>
                  <a:lnTo>
                    <a:pt x="26" y="0"/>
                  </a:lnTo>
                  <a:lnTo>
                    <a:pt x="40" y="23"/>
                  </a:lnTo>
                  <a:lnTo>
                    <a:pt x="54" y="47"/>
                  </a:lnTo>
                  <a:lnTo>
                    <a:pt x="26"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96" name="Freeform 98">
              <a:extLst>
                <a:ext uri="{FF2B5EF4-FFF2-40B4-BE49-F238E27FC236}">
                  <a16:creationId xmlns:a16="http://schemas.microsoft.com/office/drawing/2014/main" id="{2A03F76A-B5E7-0853-71D6-993C419A0E20}"/>
                </a:ext>
              </a:extLst>
            </p:cNvPr>
            <p:cNvSpPr>
              <a:spLocks/>
            </p:cNvSpPr>
            <p:nvPr/>
          </p:nvSpPr>
          <p:spPr bwMode="auto">
            <a:xfrm>
              <a:off x="7951788" y="8177213"/>
              <a:ext cx="85725" cy="73025"/>
            </a:xfrm>
            <a:custGeom>
              <a:avLst/>
              <a:gdLst>
                <a:gd name="T0" fmla="*/ 28 w 54"/>
                <a:gd name="T1" fmla="*/ 46 h 46"/>
                <a:gd name="T2" fmla="*/ 0 w 54"/>
                <a:gd name="T3" fmla="*/ 46 h 46"/>
                <a:gd name="T4" fmla="*/ 14 w 54"/>
                <a:gd name="T5" fmla="*/ 24 h 46"/>
                <a:gd name="T6" fmla="*/ 28 w 54"/>
                <a:gd name="T7" fmla="*/ 0 h 46"/>
                <a:gd name="T8" fmla="*/ 40 w 54"/>
                <a:gd name="T9" fmla="*/ 24 h 46"/>
                <a:gd name="T10" fmla="*/ 54 w 54"/>
                <a:gd name="T11" fmla="*/ 46 h 46"/>
                <a:gd name="T12" fmla="*/ 28 w 54"/>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54" h="46">
                  <a:moveTo>
                    <a:pt x="28" y="46"/>
                  </a:moveTo>
                  <a:lnTo>
                    <a:pt x="0" y="46"/>
                  </a:lnTo>
                  <a:lnTo>
                    <a:pt x="14" y="24"/>
                  </a:lnTo>
                  <a:lnTo>
                    <a:pt x="28" y="0"/>
                  </a:lnTo>
                  <a:lnTo>
                    <a:pt x="40" y="24"/>
                  </a:lnTo>
                  <a:lnTo>
                    <a:pt x="54" y="46"/>
                  </a:lnTo>
                  <a:lnTo>
                    <a:pt x="28" y="46"/>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97" name="Freeform 99">
              <a:extLst>
                <a:ext uri="{FF2B5EF4-FFF2-40B4-BE49-F238E27FC236}">
                  <a16:creationId xmlns:a16="http://schemas.microsoft.com/office/drawing/2014/main" id="{D927F670-25E0-4B76-5E2B-43E7CA37EE35}"/>
                </a:ext>
              </a:extLst>
            </p:cNvPr>
            <p:cNvSpPr>
              <a:spLocks/>
            </p:cNvSpPr>
            <p:nvPr/>
          </p:nvSpPr>
          <p:spPr bwMode="auto">
            <a:xfrm>
              <a:off x="7993063" y="8237538"/>
              <a:ext cx="85725" cy="73025"/>
            </a:xfrm>
            <a:custGeom>
              <a:avLst/>
              <a:gdLst>
                <a:gd name="T0" fmla="*/ 26 w 54"/>
                <a:gd name="T1" fmla="*/ 46 h 46"/>
                <a:gd name="T2" fmla="*/ 0 w 54"/>
                <a:gd name="T3" fmla="*/ 46 h 46"/>
                <a:gd name="T4" fmla="*/ 14 w 54"/>
                <a:gd name="T5" fmla="*/ 22 h 46"/>
                <a:gd name="T6" fmla="*/ 26 w 54"/>
                <a:gd name="T7" fmla="*/ 0 h 46"/>
                <a:gd name="T8" fmla="*/ 40 w 54"/>
                <a:gd name="T9" fmla="*/ 22 h 46"/>
                <a:gd name="T10" fmla="*/ 54 w 54"/>
                <a:gd name="T11" fmla="*/ 46 h 46"/>
                <a:gd name="T12" fmla="*/ 26 w 54"/>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54" h="46">
                  <a:moveTo>
                    <a:pt x="26" y="46"/>
                  </a:moveTo>
                  <a:lnTo>
                    <a:pt x="0" y="46"/>
                  </a:lnTo>
                  <a:lnTo>
                    <a:pt x="14" y="22"/>
                  </a:lnTo>
                  <a:lnTo>
                    <a:pt x="26" y="0"/>
                  </a:lnTo>
                  <a:lnTo>
                    <a:pt x="40" y="22"/>
                  </a:lnTo>
                  <a:lnTo>
                    <a:pt x="54" y="46"/>
                  </a:lnTo>
                  <a:lnTo>
                    <a:pt x="26" y="46"/>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98" name="Freeform 100">
              <a:extLst>
                <a:ext uri="{FF2B5EF4-FFF2-40B4-BE49-F238E27FC236}">
                  <a16:creationId xmlns:a16="http://schemas.microsoft.com/office/drawing/2014/main" id="{B0390B3A-E990-EFB4-8CD5-7AD27240500A}"/>
                </a:ext>
              </a:extLst>
            </p:cNvPr>
            <p:cNvSpPr>
              <a:spLocks/>
            </p:cNvSpPr>
            <p:nvPr/>
          </p:nvSpPr>
          <p:spPr bwMode="auto">
            <a:xfrm>
              <a:off x="8023226" y="8237538"/>
              <a:ext cx="85725" cy="73025"/>
            </a:xfrm>
            <a:custGeom>
              <a:avLst/>
              <a:gdLst>
                <a:gd name="T0" fmla="*/ 26 w 54"/>
                <a:gd name="T1" fmla="*/ 46 h 46"/>
                <a:gd name="T2" fmla="*/ 0 w 54"/>
                <a:gd name="T3" fmla="*/ 46 h 46"/>
                <a:gd name="T4" fmla="*/ 12 w 54"/>
                <a:gd name="T5" fmla="*/ 22 h 46"/>
                <a:gd name="T6" fmla="*/ 26 w 54"/>
                <a:gd name="T7" fmla="*/ 0 h 46"/>
                <a:gd name="T8" fmla="*/ 40 w 54"/>
                <a:gd name="T9" fmla="*/ 22 h 46"/>
                <a:gd name="T10" fmla="*/ 54 w 54"/>
                <a:gd name="T11" fmla="*/ 46 h 46"/>
                <a:gd name="T12" fmla="*/ 26 w 54"/>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54" h="46">
                  <a:moveTo>
                    <a:pt x="26" y="46"/>
                  </a:moveTo>
                  <a:lnTo>
                    <a:pt x="0" y="46"/>
                  </a:lnTo>
                  <a:lnTo>
                    <a:pt x="12" y="22"/>
                  </a:lnTo>
                  <a:lnTo>
                    <a:pt x="26" y="0"/>
                  </a:lnTo>
                  <a:lnTo>
                    <a:pt x="40" y="22"/>
                  </a:lnTo>
                  <a:lnTo>
                    <a:pt x="54" y="46"/>
                  </a:lnTo>
                  <a:lnTo>
                    <a:pt x="26" y="46"/>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99" name="Freeform 101">
              <a:extLst>
                <a:ext uri="{FF2B5EF4-FFF2-40B4-BE49-F238E27FC236}">
                  <a16:creationId xmlns:a16="http://schemas.microsoft.com/office/drawing/2014/main" id="{B3141AB6-80AE-66A3-8FB5-B6F0461E196A}"/>
                </a:ext>
              </a:extLst>
            </p:cNvPr>
            <p:cNvSpPr>
              <a:spLocks/>
            </p:cNvSpPr>
            <p:nvPr/>
          </p:nvSpPr>
          <p:spPr bwMode="auto">
            <a:xfrm>
              <a:off x="8034338" y="8237538"/>
              <a:ext cx="85725" cy="73025"/>
            </a:xfrm>
            <a:custGeom>
              <a:avLst/>
              <a:gdLst>
                <a:gd name="T0" fmla="*/ 26 w 54"/>
                <a:gd name="T1" fmla="*/ 46 h 46"/>
                <a:gd name="T2" fmla="*/ 0 w 54"/>
                <a:gd name="T3" fmla="*/ 46 h 46"/>
                <a:gd name="T4" fmla="*/ 14 w 54"/>
                <a:gd name="T5" fmla="*/ 22 h 46"/>
                <a:gd name="T6" fmla="*/ 26 w 54"/>
                <a:gd name="T7" fmla="*/ 0 h 46"/>
                <a:gd name="T8" fmla="*/ 40 w 54"/>
                <a:gd name="T9" fmla="*/ 22 h 46"/>
                <a:gd name="T10" fmla="*/ 54 w 54"/>
                <a:gd name="T11" fmla="*/ 46 h 46"/>
                <a:gd name="T12" fmla="*/ 26 w 54"/>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54" h="46">
                  <a:moveTo>
                    <a:pt x="26" y="46"/>
                  </a:moveTo>
                  <a:lnTo>
                    <a:pt x="0" y="46"/>
                  </a:lnTo>
                  <a:lnTo>
                    <a:pt x="14" y="22"/>
                  </a:lnTo>
                  <a:lnTo>
                    <a:pt x="26" y="0"/>
                  </a:lnTo>
                  <a:lnTo>
                    <a:pt x="40" y="22"/>
                  </a:lnTo>
                  <a:lnTo>
                    <a:pt x="54" y="46"/>
                  </a:lnTo>
                  <a:lnTo>
                    <a:pt x="26" y="46"/>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00" name="Freeform 102">
              <a:extLst>
                <a:ext uri="{FF2B5EF4-FFF2-40B4-BE49-F238E27FC236}">
                  <a16:creationId xmlns:a16="http://schemas.microsoft.com/office/drawing/2014/main" id="{616CE863-9A7B-6761-D416-D93B939023DE}"/>
                </a:ext>
              </a:extLst>
            </p:cNvPr>
            <p:cNvSpPr>
              <a:spLocks/>
            </p:cNvSpPr>
            <p:nvPr/>
          </p:nvSpPr>
          <p:spPr bwMode="auto">
            <a:xfrm>
              <a:off x="8248651" y="8237538"/>
              <a:ext cx="82550" cy="73025"/>
            </a:xfrm>
            <a:custGeom>
              <a:avLst/>
              <a:gdLst>
                <a:gd name="T0" fmla="*/ 26 w 52"/>
                <a:gd name="T1" fmla="*/ 46 h 46"/>
                <a:gd name="T2" fmla="*/ 0 w 52"/>
                <a:gd name="T3" fmla="*/ 46 h 46"/>
                <a:gd name="T4" fmla="*/ 12 w 52"/>
                <a:gd name="T5" fmla="*/ 22 h 46"/>
                <a:gd name="T6" fmla="*/ 26 w 52"/>
                <a:gd name="T7" fmla="*/ 0 h 46"/>
                <a:gd name="T8" fmla="*/ 40 w 52"/>
                <a:gd name="T9" fmla="*/ 22 h 46"/>
                <a:gd name="T10" fmla="*/ 52 w 52"/>
                <a:gd name="T11" fmla="*/ 46 h 46"/>
                <a:gd name="T12" fmla="*/ 26 w 52"/>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52" h="46">
                  <a:moveTo>
                    <a:pt x="26" y="46"/>
                  </a:moveTo>
                  <a:lnTo>
                    <a:pt x="0" y="46"/>
                  </a:lnTo>
                  <a:lnTo>
                    <a:pt x="12" y="22"/>
                  </a:lnTo>
                  <a:lnTo>
                    <a:pt x="26" y="0"/>
                  </a:lnTo>
                  <a:lnTo>
                    <a:pt x="40" y="22"/>
                  </a:lnTo>
                  <a:lnTo>
                    <a:pt x="52" y="46"/>
                  </a:lnTo>
                  <a:lnTo>
                    <a:pt x="26" y="46"/>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01" name="Freeform 103">
              <a:extLst>
                <a:ext uri="{FF2B5EF4-FFF2-40B4-BE49-F238E27FC236}">
                  <a16:creationId xmlns:a16="http://schemas.microsoft.com/office/drawing/2014/main" id="{572FE7F1-A583-3C1D-77D6-BC11EEE7B063}"/>
                </a:ext>
              </a:extLst>
            </p:cNvPr>
            <p:cNvSpPr>
              <a:spLocks/>
            </p:cNvSpPr>
            <p:nvPr/>
          </p:nvSpPr>
          <p:spPr bwMode="auto">
            <a:xfrm>
              <a:off x="8259763" y="8237538"/>
              <a:ext cx="87313" cy="73025"/>
            </a:xfrm>
            <a:custGeom>
              <a:avLst/>
              <a:gdLst>
                <a:gd name="T0" fmla="*/ 29 w 55"/>
                <a:gd name="T1" fmla="*/ 46 h 46"/>
                <a:gd name="T2" fmla="*/ 0 w 55"/>
                <a:gd name="T3" fmla="*/ 46 h 46"/>
                <a:gd name="T4" fmla="*/ 14 w 55"/>
                <a:gd name="T5" fmla="*/ 22 h 46"/>
                <a:gd name="T6" fmla="*/ 29 w 55"/>
                <a:gd name="T7" fmla="*/ 0 h 46"/>
                <a:gd name="T8" fmla="*/ 41 w 55"/>
                <a:gd name="T9" fmla="*/ 22 h 46"/>
                <a:gd name="T10" fmla="*/ 55 w 55"/>
                <a:gd name="T11" fmla="*/ 46 h 46"/>
                <a:gd name="T12" fmla="*/ 29 w 55"/>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55" h="46">
                  <a:moveTo>
                    <a:pt x="29" y="46"/>
                  </a:moveTo>
                  <a:lnTo>
                    <a:pt x="0" y="46"/>
                  </a:lnTo>
                  <a:lnTo>
                    <a:pt x="14" y="22"/>
                  </a:lnTo>
                  <a:lnTo>
                    <a:pt x="29" y="0"/>
                  </a:lnTo>
                  <a:lnTo>
                    <a:pt x="41" y="22"/>
                  </a:lnTo>
                  <a:lnTo>
                    <a:pt x="55" y="46"/>
                  </a:lnTo>
                  <a:lnTo>
                    <a:pt x="29" y="46"/>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02" name="Freeform 104">
              <a:extLst>
                <a:ext uri="{FF2B5EF4-FFF2-40B4-BE49-F238E27FC236}">
                  <a16:creationId xmlns:a16="http://schemas.microsoft.com/office/drawing/2014/main" id="{ECAD4589-E2D8-C446-C480-DB696DAD96C3}"/>
                </a:ext>
              </a:extLst>
            </p:cNvPr>
            <p:cNvSpPr>
              <a:spLocks/>
            </p:cNvSpPr>
            <p:nvPr/>
          </p:nvSpPr>
          <p:spPr bwMode="auto">
            <a:xfrm>
              <a:off x="8270876" y="8237538"/>
              <a:ext cx="87313" cy="73025"/>
            </a:xfrm>
            <a:custGeom>
              <a:avLst/>
              <a:gdLst>
                <a:gd name="T0" fmla="*/ 29 w 55"/>
                <a:gd name="T1" fmla="*/ 46 h 46"/>
                <a:gd name="T2" fmla="*/ 0 w 55"/>
                <a:gd name="T3" fmla="*/ 46 h 46"/>
                <a:gd name="T4" fmla="*/ 15 w 55"/>
                <a:gd name="T5" fmla="*/ 22 h 46"/>
                <a:gd name="T6" fmla="*/ 29 w 55"/>
                <a:gd name="T7" fmla="*/ 0 h 46"/>
                <a:gd name="T8" fmla="*/ 43 w 55"/>
                <a:gd name="T9" fmla="*/ 22 h 46"/>
                <a:gd name="T10" fmla="*/ 55 w 55"/>
                <a:gd name="T11" fmla="*/ 46 h 46"/>
                <a:gd name="T12" fmla="*/ 29 w 55"/>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55" h="46">
                  <a:moveTo>
                    <a:pt x="29" y="46"/>
                  </a:moveTo>
                  <a:lnTo>
                    <a:pt x="0" y="46"/>
                  </a:lnTo>
                  <a:lnTo>
                    <a:pt x="15" y="22"/>
                  </a:lnTo>
                  <a:lnTo>
                    <a:pt x="29" y="0"/>
                  </a:lnTo>
                  <a:lnTo>
                    <a:pt x="43" y="22"/>
                  </a:lnTo>
                  <a:lnTo>
                    <a:pt x="55" y="46"/>
                  </a:lnTo>
                  <a:lnTo>
                    <a:pt x="29" y="46"/>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03" name="Freeform 105">
              <a:extLst>
                <a:ext uri="{FF2B5EF4-FFF2-40B4-BE49-F238E27FC236}">
                  <a16:creationId xmlns:a16="http://schemas.microsoft.com/office/drawing/2014/main" id="{1F3D3645-0DB7-6EFE-B3A1-6CE7CB4CC015}"/>
                </a:ext>
              </a:extLst>
            </p:cNvPr>
            <p:cNvSpPr>
              <a:spLocks/>
            </p:cNvSpPr>
            <p:nvPr/>
          </p:nvSpPr>
          <p:spPr bwMode="auto">
            <a:xfrm>
              <a:off x="8270876" y="8261350"/>
              <a:ext cx="87313" cy="71438"/>
            </a:xfrm>
            <a:custGeom>
              <a:avLst/>
              <a:gdLst>
                <a:gd name="T0" fmla="*/ 29 w 55"/>
                <a:gd name="T1" fmla="*/ 45 h 45"/>
                <a:gd name="T2" fmla="*/ 0 w 55"/>
                <a:gd name="T3" fmla="*/ 45 h 45"/>
                <a:gd name="T4" fmla="*/ 15 w 55"/>
                <a:gd name="T5" fmla="*/ 21 h 45"/>
                <a:gd name="T6" fmla="*/ 29 w 55"/>
                <a:gd name="T7" fmla="*/ 0 h 45"/>
                <a:gd name="T8" fmla="*/ 43 w 55"/>
                <a:gd name="T9" fmla="*/ 21 h 45"/>
                <a:gd name="T10" fmla="*/ 55 w 55"/>
                <a:gd name="T11" fmla="*/ 45 h 45"/>
                <a:gd name="T12" fmla="*/ 29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9" y="45"/>
                  </a:moveTo>
                  <a:lnTo>
                    <a:pt x="0" y="45"/>
                  </a:lnTo>
                  <a:lnTo>
                    <a:pt x="15" y="21"/>
                  </a:lnTo>
                  <a:lnTo>
                    <a:pt x="29" y="0"/>
                  </a:lnTo>
                  <a:lnTo>
                    <a:pt x="43" y="21"/>
                  </a:lnTo>
                  <a:lnTo>
                    <a:pt x="55" y="45"/>
                  </a:lnTo>
                  <a:lnTo>
                    <a:pt x="29"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04" name="Freeform 106">
              <a:extLst>
                <a:ext uri="{FF2B5EF4-FFF2-40B4-BE49-F238E27FC236}">
                  <a16:creationId xmlns:a16="http://schemas.microsoft.com/office/drawing/2014/main" id="{5D12DC16-0C46-F2F6-416D-1DBD976247C5}"/>
                </a:ext>
              </a:extLst>
            </p:cNvPr>
            <p:cNvSpPr>
              <a:spLocks/>
            </p:cNvSpPr>
            <p:nvPr/>
          </p:nvSpPr>
          <p:spPr bwMode="auto">
            <a:xfrm>
              <a:off x="8289926" y="8283575"/>
              <a:ext cx="82550" cy="71438"/>
            </a:xfrm>
            <a:custGeom>
              <a:avLst/>
              <a:gdLst>
                <a:gd name="T0" fmla="*/ 26 w 52"/>
                <a:gd name="T1" fmla="*/ 45 h 45"/>
                <a:gd name="T2" fmla="*/ 0 w 52"/>
                <a:gd name="T3" fmla="*/ 45 h 45"/>
                <a:gd name="T4" fmla="*/ 12 w 52"/>
                <a:gd name="T5" fmla="*/ 24 h 45"/>
                <a:gd name="T6" fmla="*/ 26 w 52"/>
                <a:gd name="T7" fmla="*/ 0 h 45"/>
                <a:gd name="T8" fmla="*/ 41 w 52"/>
                <a:gd name="T9" fmla="*/ 24 h 45"/>
                <a:gd name="T10" fmla="*/ 52 w 52"/>
                <a:gd name="T11" fmla="*/ 45 h 45"/>
                <a:gd name="T12" fmla="*/ 26 w 52"/>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2" h="45">
                  <a:moveTo>
                    <a:pt x="26" y="45"/>
                  </a:moveTo>
                  <a:lnTo>
                    <a:pt x="0" y="45"/>
                  </a:lnTo>
                  <a:lnTo>
                    <a:pt x="12" y="24"/>
                  </a:lnTo>
                  <a:lnTo>
                    <a:pt x="26" y="0"/>
                  </a:lnTo>
                  <a:lnTo>
                    <a:pt x="41" y="24"/>
                  </a:lnTo>
                  <a:lnTo>
                    <a:pt x="52"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05" name="Freeform 107">
              <a:extLst>
                <a:ext uri="{FF2B5EF4-FFF2-40B4-BE49-F238E27FC236}">
                  <a16:creationId xmlns:a16="http://schemas.microsoft.com/office/drawing/2014/main" id="{BA820DAB-CC29-2F2C-3FB4-02C56D0168B0}"/>
                </a:ext>
              </a:extLst>
            </p:cNvPr>
            <p:cNvSpPr>
              <a:spLocks/>
            </p:cNvSpPr>
            <p:nvPr/>
          </p:nvSpPr>
          <p:spPr bwMode="auto">
            <a:xfrm>
              <a:off x="8312151" y="8283575"/>
              <a:ext cx="87313" cy="71438"/>
            </a:xfrm>
            <a:custGeom>
              <a:avLst/>
              <a:gdLst>
                <a:gd name="T0" fmla="*/ 29 w 55"/>
                <a:gd name="T1" fmla="*/ 45 h 45"/>
                <a:gd name="T2" fmla="*/ 0 w 55"/>
                <a:gd name="T3" fmla="*/ 45 h 45"/>
                <a:gd name="T4" fmla="*/ 15 w 55"/>
                <a:gd name="T5" fmla="*/ 24 h 45"/>
                <a:gd name="T6" fmla="*/ 29 w 55"/>
                <a:gd name="T7" fmla="*/ 0 h 45"/>
                <a:gd name="T8" fmla="*/ 41 w 55"/>
                <a:gd name="T9" fmla="*/ 24 h 45"/>
                <a:gd name="T10" fmla="*/ 55 w 55"/>
                <a:gd name="T11" fmla="*/ 45 h 45"/>
                <a:gd name="T12" fmla="*/ 29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9" y="45"/>
                  </a:moveTo>
                  <a:lnTo>
                    <a:pt x="0" y="45"/>
                  </a:lnTo>
                  <a:lnTo>
                    <a:pt x="15" y="24"/>
                  </a:lnTo>
                  <a:lnTo>
                    <a:pt x="29" y="0"/>
                  </a:lnTo>
                  <a:lnTo>
                    <a:pt x="41" y="24"/>
                  </a:lnTo>
                  <a:lnTo>
                    <a:pt x="55" y="45"/>
                  </a:lnTo>
                  <a:lnTo>
                    <a:pt x="29"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06" name="Freeform 108">
              <a:extLst>
                <a:ext uri="{FF2B5EF4-FFF2-40B4-BE49-F238E27FC236}">
                  <a16:creationId xmlns:a16="http://schemas.microsoft.com/office/drawing/2014/main" id="{7A8D6B21-CF03-C81F-92F4-16AD19CD213A}"/>
                </a:ext>
              </a:extLst>
            </p:cNvPr>
            <p:cNvSpPr>
              <a:spLocks/>
            </p:cNvSpPr>
            <p:nvPr/>
          </p:nvSpPr>
          <p:spPr bwMode="auto">
            <a:xfrm>
              <a:off x="8342313" y="8283575"/>
              <a:ext cx="84138" cy="71438"/>
            </a:xfrm>
            <a:custGeom>
              <a:avLst/>
              <a:gdLst>
                <a:gd name="T0" fmla="*/ 27 w 53"/>
                <a:gd name="T1" fmla="*/ 45 h 45"/>
                <a:gd name="T2" fmla="*/ 0 w 53"/>
                <a:gd name="T3" fmla="*/ 45 h 45"/>
                <a:gd name="T4" fmla="*/ 12 w 53"/>
                <a:gd name="T5" fmla="*/ 24 h 45"/>
                <a:gd name="T6" fmla="*/ 27 w 53"/>
                <a:gd name="T7" fmla="*/ 0 h 45"/>
                <a:gd name="T8" fmla="*/ 41 w 53"/>
                <a:gd name="T9" fmla="*/ 24 h 45"/>
                <a:gd name="T10" fmla="*/ 53 w 53"/>
                <a:gd name="T11" fmla="*/ 45 h 45"/>
                <a:gd name="T12" fmla="*/ 27 w 53"/>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3" h="45">
                  <a:moveTo>
                    <a:pt x="27" y="45"/>
                  </a:moveTo>
                  <a:lnTo>
                    <a:pt x="0" y="45"/>
                  </a:lnTo>
                  <a:lnTo>
                    <a:pt x="12" y="24"/>
                  </a:lnTo>
                  <a:lnTo>
                    <a:pt x="27" y="0"/>
                  </a:lnTo>
                  <a:lnTo>
                    <a:pt x="41" y="24"/>
                  </a:lnTo>
                  <a:lnTo>
                    <a:pt x="53" y="45"/>
                  </a:lnTo>
                  <a:lnTo>
                    <a:pt x="27"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07" name="Freeform 109">
              <a:extLst>
                <a:ext uri="{FF2B5EF4-FFF2-40B4-BE49-F238E27FC236}">
                  <a16:creationId xmlns:a16="http://schemas.microsoft.com/office/drawing/2014/main" id="{4DADDA75-D8D7-AD41-7BDC-5F7C67F17F93}"/>
                </a:ext>
              </a:extLst>
            </p:cNvPr>
            <p:cNvSpPr>
              <a:spLocks/>
            </p:cNvSpPr>
            <p:nvPr/>
          </p:nvSpPr>
          <p:spPr bwMode="auto">
            <a:xfrm>
              <a:off x="8380413" y="8283575"/>
              <a:ext cx="87313" cy="71438"/>
            </a:xfrm>
            <a:custGeom>
              <a:avLst/>
              <a:gdLst>
                <a:gd name="T0" fmla="*/ 26 w 55"/>
                <a:gd name="T1" fmla="*/ 45 h 45"/>
                <a:gd name="T2" fmla="*/ 0 w 55"/>
                <a:gd name="T3" fmla="*/ 45 h 45"/>
                <a:gd name="T4" fmla="*/ 14 w 55"/>
                <a:gd name="T5" fmla="*/ 24 h 45"/>
                <a:gd name="T6" fmla="*/ 26 w 55"/>
                <a:gd name="T7" fmla="*/ 0 h 45"/>
                <a:gd name="T8" fmla="*/ 41 w 55"/>
                <a:gd name="T9" fmla="*/ 24 h 45"/>
                <a:gd name="T10" fmla="*/ 55 w 55"/>
                <a:gd name="T11" fmla="*/ 45 h 45"/>
                <a:gd name="T12" fmla="*/ 26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6" y="45"/>
                  </a:moveTo>
                  <a:lnTo>
                    <a:pt x="0" y="45"/>
                  </a:lnTo>
                  <a:lnTo>
                    <a:pt x="14" y="24"/>
                  </a:lnTo>
                  <a:lnTo>
                    <a:pt x="26" y="0"/>
                  </a:lnTo>
                  <a:lnTo>
                    <a:pt x="41" y="24"/>
                  </a:lnTo>
                  <a:lnTo>
                    <a:pt x="55"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08" name="Freeform 110">
              <a:extLst>
                <a:ext uri="{FF2B5EF4-FFF2-40B4-BE49-F238E27FC236}">
                  <a16:creationId xmlns:a16="http://schemas.microsoft.com/office/drawing/2014/main" id="{16A35B51-260B-4800-910E-55C384CCACD4}"/>
                </a:ext>
              </a:extLst>
            </p:cNvPr>
            <p:cNvSpPr>
              <a:spLocks/>
            </p:cNvSpPr>
            <p:nvPr/>
          </p:nvSpPr>
          <p:spPr bwMode="auto">
            <a:xfrm>
              <a:off x="8501063" y="8283575"/>
              <a:ext cx="87313" cy="71438"/>
            </a:xfrm>
            <a:custGeom>
              <a:avLst/>
              <a:gdLst>
                <a:gd name="T0" fmla="*/ 26 w 55"/>
                <a:gd name="T1" fmla="*/ 45 h 45"/>
                <a:gd name="T2" fmla="*/ 0 w 55"/>
                <a:gd name="T3" fmla="*/ 45 h 45"/>
                <a:gd name="T4" fmla="*/ 12 w 55"/>
                <a:gd name="T5" fmla="*/ 24 h 45"/>
                <a:gd name="T6" fmla="*/ 26 w 55"/>
                <a:gd name="T7" fmla="*/ 0 h 45"/>
                <a:gd name="T8" fmla="*/ 40 w 55"/>
                <a:gd name="T9" fmla="*/ 24 h 45"/>
                <a:gd name="T10" fmla="*/ 55 w 55"/>
                <a:gd name="T11" fmla="*/ 45 h 45"/>
                <a:gd name="T12" fmla="*/ 26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6" y="45"/>
                  </a:moveTo>
                  <a:lnTo>
                    <a:pt x="0" y="45"/>
                  </a:lnTo>
                  <a:lnTo>
                    <a:pt x="12" y="24"/>
                  </a:lnTo>
                  <a:lnTo>
                    <a:pt x="26" y="0"/>
                  </a:lnTo>
                  <a:lnTo>
                    <a:pt x="40" y="24"/>
                  </a:lnTo>
                  <a:lnTo>
                    <a:pt x="55"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09" name="Freeform 111">
              <a:extLst>
                <a:ext uri="{FF2B5EF4-FFF2-40B4-BE49-F238E27FC236}">
                  <a16:creationId xmlns:a16="http://schemas.microsoft.com/office/drawing/2014/main" id="{395E8CED-E259-69A6-42B9-6FCF46D51155}"/>
                </a:ext>
              </a:extLst>
            </p:cNvPr>
            <p:cNvSpPr>
              <a:spLocks/>
            </p:cNvSpPr>
            <p:nvPr/>
          </p:nvSpPr>
          <p:spPr bwMode="auto">
            <a:xfrm>
              <a:off x="8569326" y="8283575"/>
              <a:ext cx="85725" cy="71438"/>
            </a:xfrm>
            <a:custGeom>
              <a:avLst/>
              <a:gdLst>
                <a:gd name="T0" fmla="*/ 26 w 54"/>
                <a:gd name="T1" fmla="*/ 45 h 45"/>
                <a:gd name="T2" fmla="*/ 0 w 54"/>
                <a:gd name="T3" fmla="*/ 45 h 45"/>
                <a:gd name="T4" fmla="*/ 14 w 54"/>
                <a:gd name="T5" fmla="*/ 24 h 45"/>
                <a:gd name="T6" fmla="*/ 26 w 54"/>
                <a:gd name="T7" fmla="*/ 0 h 45"/>
                <a:gd name="T8" fmla="*/ 40 w 54"/>
                <a:gd name="T9" fmla="*/ 24 h 45"/>
                <a:gd name="T10" fmla="*/ 54 w 54"/>
                <a:gd name="T11" fmla="*/ 45 h 45"/>
                <a:gd name="T12" fmla="*/ 26 w 5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4" h="45">
                  <a:moveTo>
                    <a:pt x="26" y="45"/>
                  </a:moveTo>
                  <a:lnTo>
                    <a:pt x="0" y="45"/>
                  </a:lnTo>
                  <a:lnTo>
                    <a:pt x="14" y="24"/>
                  </a:lnTo>
                  <a:lnTo>
                    <a:pt x="26" y="0"/>
                  </a:lnTo>
                  <a:lnTo>
                    <a:pt x="40" y="24"/>
                  </a:lnTo>
                  <a:lnTo>
                    <a:pt x="54"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10" name="Freeform 112">
              <a:extLst>
                <a:ext uri="{FF2B5EF4-FFF2-40B4-BE49-F238E27FC236}">
                  <a16:creationId xmlns:a16="http://schemas.microsoft.com/office/drawing/2014/main" id="{7F1EB2A8-0A44-F66C-8D3C-C3128B638FDB}"/>
                </a:ext>
              </a:extLst>
            </p:cNvPr>
            <p:cNvSpPr>
              <a:spLocks/>
            </p:cNvSpPr>
            <p:nvPr/>
          </p:nvSpPr>
          <p:spPr bwMode="auto">
            <a:xfrm>
              <a:off x="8599488" y="8313738"/>
              <a:ext cx="82550" cy="76200"/>
            </a:xfrm>
            <a:custGeom>
              <a:avLst/>
              <a:gdLst>
                <a:gd name="T0" fmla="*/ 26 w 52"/>
                <a:gd name="T1" fmla="*/ 48 h 48"/>
                <a:gd name="T2" fmla="*/ 0 w 52"/>
                <a:gd name="T3" fmla="*/ 48 h 48"/>
                <a:gd name="T4" fmla="*/ 12 w 52"/>
                <a:gd name="T5" fmla="*/ 24 h 48"/>
                <a:gd name="T6" fmla="*/ 26 w 52"/>
                <a:gd name="T7" fmla="*/ 0 h 48"/>
                <a:gd name="T8" fmla="*/ 40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0"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11" name="Freeform 113">
              <a:extLst>
                <a:ext uri="{FF2B5EF4-FFF2-40B4-BE49-F238E27FC236}">
                  <a16:creationId xmlns:a16="http://schemas.microsoft.com/office/drawing/2014/main" id="{B91E621D-5141-569D-BBEC-AA135562AEBE}"/>
                </a:ext>
              </a:extLst>
            </p:cNvPr>
            <p:cNvSpPr>
              <a:spLocks/>
            </p:cNvSpPr>
            <p:nvPr/>
          </p:nvSpPr>
          <p:spPr bwMode="auto">
            <a:xfrm>
              <a:off x="8613776" y="8313738"/>
              <a:ext cx="87313" cy="76200"/>
            </a:xfrm>
            <a:custGeom>
              <a:avLst/>
              <a:gdLst>
                <a:gd name="T0" fmla="*/ 26 w 55"/>
                <a:gd name="T1" fmla="*/ 48 h 48"/>
                <a:gd name="T2" fmla="*/ 0 w 55"/>
                <a:gd name="T3" fmla="*/ 48 h 48"/>
                <a:gd name="T4" fmla="*/ 15 w 55"/>
                <a:gd name="T5" fmla="*/ 24 h 48"/>
                <a:gd name="T6" fmla="*/ 26 w 55"/>
                <a:gd name="T7" fmla="*/ 0 h 48"/>
                <a:gd name="T8" fmla="*/ 41 w 55"/>
                <a:gd name="T9" fmla="*/ 24 h 48"/>
                <a:gd name="T10" fmla="*/ 55 w 55"/>
                <a:gd name="T11" fmla="*/ 48 h 48"/>
                <a:gd name="T12" fmla="*/ 26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6" y="48"/>
                  </a:moveTo>
                  <a:lnTo>
                    <a:pt x="0" y="48"/>
                  </a:lnTo>
                  <a:lnTo>
                    <a:pt x="15" y="24"/>
                  </a:lnTo>
                  <a:lnTo>
                    <a:pt x="26" y="0"/>
                  </a:lnTo>
                  <a:lnTo>
                    <a:pt x="41" y="24"/>
                  </a:lnTo>
                  <a:lnTo>
                    <a:pt x="55"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12" name="Freeform 114">
              <a:extLst>
                <a:ext uri="{FF2B5EF4-FFF2-40B4-BE49-F238E27FC236}">
                  <a16:creationId xmlns:a16="http://schemas.microsoft.com/office/drawing/2014/main" id="{CD6525E0-17F2-3613-379A-CDBB2A685706}"/>
                </a:ext>
              </a:extLst>
            </p:cNvPr>
            <p:cNvSpPr>
              <a:spLocks/>
            </p:cNvSpPr>
            <p:nvPr/>
          </p:nvSpPr>
          <p:spPr bwMode="auto">
            <a:xfrm>
              <a:off x="8769351" y="8313738"/>
              <a:ext cx="85725" cy="76200"/>
            </a:xfrm>
            <a:custGeom>
              <a:avLst/>
              <a:gdLst>
                <a:gd name="T0" fmla="*/ 28 w 54"/>
                <a:gd name="T1" fmla="*/ 48 h 48"/>
                <a:gd name="T2" fmla="*/ 0 w 54"/>
                <a:gd name="T3" fmla="*/ 48 h 48"/>
                <a:gd name="T4" fmla="*/ 14 w 54"/>
                <a:gd name="T5" fmla="*/ 24 h 48"/>
                <a:gd name="T6" fmla="*/ 28 w 54"/>
                <a:gd name="T7" fmla="*/ 0 h 48"/>
                <a:gd name="T8" fmla="*/ 40 w 54"/>
                <a:gd name="T9" fmla="*/ 24 h 48"/>
                <a:gd name="T10" fmla="*/ 54 w 54"/>
                <a:gd name="T11" fmla="*/ 48 h 48"/>
                <a:gd name="T12" fmla="*/ 28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8" y="48"/>
                  </a:moveTo>
                  <a:lnTo>
                    <a:pt x="0" y="48"/>
                  </a:lnTo>
                  <a:lnTo>
                    <a:pt x="14" y="24"/>
                  </a:lnTo>
                  <a:lnTo>
                    <a:pt x="28" y="0"/>
                  </a:lnTo>
                  <a:lnTo>
                    <a:pt x="40" y="24"/>
                  </a:lnTo>
                  <a:lnTo>
                    <a:pt x="54"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13" name="Freeform 115">
              <a:extLst>
                <a:ext uri="{FF2B5EF4-FFF2-40B4-BE49-F238E27FC236}">
                  <a16:creationId xmlns:a16="http://schemas.microsoft.com/office/drawing/2014/main" id="{36F137C7-865D-39AB-0FED-A63714E8135B}"/>
                </a:ext>
              </a:extLst>
            </p:cNvPr>
            <p:cNvSpPr>
              <a:spLocks/>
            </p:cNvSpPr>
            <p:nvPr/>
          </p:nvSpPr>
          <p:spPr bwMode="auto">
            <a:xfrm>
              <a:off x="8877301" y="8313738"/>
              <a:ext cx="84138" cy="76200"/>
            </a:xfrm>
            <a:custGeom>
              <a:avLst/>
              <a:gdLst>
                <a:gd name="T0" fmla="*/ 26 w 53"/>
                <a:gd name="T1" fmla="*/ 48 h 48"/>
                <a:gd name="T2" fmla="*/ 0 w 53"/>
                <a:gd name="T3" fmla="*/ 48 h 48"/>
                <a:gd name="T4" fmla="*/ 12 w 53"/>
                <a:gd name="T5" fmla="*/ 24 h 48"/>
                <a:gd name="T6" fmla="*/ 26 w 53"/>
                <a:gd name="T7" fmla="*/ 0 h 48"/>
                <a:gd name="T8" fmla="*/ 41 w 53"/>
                <a:gd name="T9" fmla="*/ 24 h 48"/>
                <a:gd name="T10" fmla="*/ 53 w 53"/>
                <a:gd name="T11" fmla="*/ 48 h 48"/>
                <a:gd name="T12" fmla="*/ 26 w 53"/>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3" h="48">
                  <a:moveTo>
                    <a:pt x="26" y="48"/>
                  </a:moveTo>
                  <a:lnTo>
                    <a:pt x="0" y="48"/>
                  </a:lnTo>
                  <a:lnTo>
                    <a:pt x="12" y="24"/>
                  </a:lnTo>
                  <a:lnTo>
                    <a:pt x="26" y="0"/>
                  </a:lnTo>
                  <a:lnTo>
                    <a:pt x="41" y="24"/>
                  </a:lnTo>
                  <a:lnTo>
                    <a:pt x="53"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14" name="Freeform 116">
              <a:extLst>
                <a:ext uri="{FF2B5EF4-FFF2-40B4-BE49-F238E27FC236}">
                  <a16:creationId xmlns:a16="http://schemas.microsoft.com/office/drawing/2014/main" id="{ABE7ED9E-E0D0-5602-11C5-DEFBA53A0973}"/>
                </a:ext>
              </a:extLst>
            </p:cNvPr>
            <p:cNvSpPr>
              <a:spLocks/>
            </p:cNvSpPr>
            <p:nvPr/>
          </p:nvSpPr>
          <p:spPr bwMode="auto">
            <a:xfrm>
              <a:off x="8904288" y="8313738"/>
              <a:ext cx="87313" cy="76200"/>
            </a:xfrm>
            <a:custGeom>
              <a:avLst/>
              <a:gdLst>
                <a:gd name="T0" fmla="*/ 26 w 55"/>
                <a:gd name="T1" fmla="*/ 48 h 48"/>
                <a:gd name="T2" fmla="*/ 0 w 55"/>
                <a:gd name="T3" fmla="*/ 48 h 48"/>
                <a:gd name="T4" fmla="*/ 14 w 55"/>
                <a:gd name="T5" fmla="*/ 24 h 48"/>
                <a:gd name="T6" fmla="*/ 26 w 55"/>
                <a:gd name="T7" fmla="*/ 0 h 48"/>
                <a:gd name="T8" fmla="*/ 40 w 55"/>
                <a:gd name="T9" fmla="*/ 24 h 48"/>
                <a:gd name="T10" fmla="*/ 55 w 55"/>
                <a:gd name="T11" fmla="*/ 48 h 48"/>
                <a:gd name="T12" fmla="*/ 26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6" y="48"/>
                  </a:moveTo>
                  <a:lnTo>
                    <a:pt x="0" y="48"/>
                  </a:lnTo>
                  <a:lnTo>
                    <a:pt x="14" y="24"/>
                  </a:lnTo>
                  <a:lnTo>
                    <a:pt x="26" y="0"/>
                  </a:lnTo>
                  <a:lnTo>
                    <a:pt x="40" y="24"/>
                  </a:lnTo>
                  <a:lnTo>
                    <a:pt x="55"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15" name="Freeform 117">
              <a:extLst>
                <a:ext uri="{FF2B5EF4-FFF2-40B4-BE49-F238E27FC236}">
                  <a16:creationId xmlns:a16="http://schemas.microsoft.com/office/drawing/2014/main" id="{95C15CF9-C93A-6403-98E4-9B84A4EC7D8E}"/>
                </a:ext>
              </a:extLst>
            </p:cNvPr>
            <p:cNvSpPr>
              <a:spLocks/>
            </p:cNvSpPr>
            <p:nvPr/>
          </p:nvSpPr>
          <p:spPr bwMode="auto">
            <a:xfrm>
              <a:off x="8912226" y="8343900"/>
              <a:ext cx="85725" cy="76200"/>
            </a:xfrm>
            <a:custGeom>
              <a:avLst/>
              <a:gdLst>
                <a:gd name="T0" fmla="*/ 28 w 54"/>
                <a:gd name="T1" fmla="*/ 48 h 48"/>
                <a:gd name="T2" fmla="*/ 0 w 54"/>
                <a:gd name="T3" fmla="*/ 48 h 48"/>
                <a:gd name="T4" fmla="*/ 14 w 54"/>
                <a:gd name="T5" fmla="*/ 24 h 48"/>
                <a:gd name="T6" fmla="*/ 28 w 54"/>
                <a:gd name="T7" fmla="*/ 0 h 48"/>
                <a:gd name="T8" fmla="*/ 40 w 54"/>
                <a:gd name="T9" fmla="*/ 24 h 48"/>
                <a:gd name="T10" fmla="*/ 54 w 54"/>
                <a:gd name="T11" fmla="*/ 48 h 48"/>
                <a:gd name="T12" fmla="*/ 28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8" y="48"/>
                  </a:moveTo>
                  <a:lnTo>
                    <a:pt x="0" y="48"/>
                  </a:lnTo>
                  <a:lnTo>
                    <a:pt x="14" y="24"/>
                  </a:lnTo>
                  <a:lnTo>
                    <a:pt x="28" y="0"/>
                  </a:lnTo>
                  <a:lnTo>
                    <a:pt x="40" y="24"/>
                  </a:lnTo>
                  <a:lnTo>
                    <a:pt x="54"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16" name="Freeform 118">
              <a:extLst>
                <a:ext uri="{FF2B5EF4-FFF2-40B4-BE49-F238E27FC236}">
                  <a16:creationId xmlns:a16="http://schemas.microsoft.com/office/drawing/2014/main" id="{DB767578-16D6-542C-CF96-E432F303235F}"/>
                </a:ext>
              </a:extLst>
            </p:cNvPr>
            <p:cNvSpPr>
              <a:spLocks/>
            </p:cNvSpPr>
            <p:nvPr/>
          </p:nvSpPr>
          <p:spPr bwMode="auto">
            <a:xfrm>
              <a:off x="8926513" y="8343900"/>
              <a:ext cx="87313" cy="76200"/>
            </a:xfrm>
            <a:custGeom>
              <a:avLst/>
              <a:gdLst>
                <a:gd name="T0" fmla="*/ 29 w 55"/>
                <a:gd name="T1" fmla="*/ 48 h 48"/>
                <a:gd name="T2" fmla="*/ 0 w 55"/>
                <a:gd name="T3" fmla="*/ 48 h 48"/>
                <a:gd name="T4" fmla="*/ 14 w 55"/>
                <a:gd name="T5" fmla="*/ 24 h 48"/>
                <a:gd name="T6" fmla="*/ 29 w 55"/>
                <a:gd name="T7" fmla="*/ 0 h 48"/>
                <a:gd name="T8" fmla="*/ 43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4" y="24"/>
                  </a:lnTo>
                  <a:lnTo>
                    <a:pt x="29" y="0"/>
                  </a:lnTo>
                  <a:lnTo>
                    <a:pt x="43"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17" name="Freeform 119">
              <a:extLst>
                <a:ext uri="{FF2B5EF4-FFF2-40B4-BE49-F238E27FC236}">
                  <a16:creationId xmlns:a16="http://schemas.microsoft.com/office/drawing/2014/main" id="{4CD58F85-3AC1-48F6-5568-4074E58D058D}"/>
                </a:ext>
              </a:extLst>
            </p:cNvPr>
            <p:cNvSpPr>
              <a:spLocks/>
            </p:cNvSpPr>
            <p:nvPr/>
          </p:nvSpPr>
          <p:spPr bwMode="auto">
            <a:xfrm>
              <a:off x="9036051" y="8343900"/>
              <a:ext cx="87313" cy="76200"/>
            </a:xfrm>
            <a:custGeom>
              <a:avLst/>
              <a:gdLst>
                <a:gd name="T0" fmla="*/ 26 w 55"/>
                <a:gd name="T1" fmla="*/ 48 h 48"/>
                <a:gd name="T2" fmla="*/ 0 w 55"/>
                <a:gd name="T3" fmla="*/ 48 h 48"/>
                <a:gd name="T4" fmla="*/ 14 w 55"/>
                <a:gd name="T5" fmla="*/ 24 h 48"/>
                <a:gd name="T6" fmla="*/ 26 w 55"/>
                <a:gd name="T7" fmla="*/ 0 h 48"/>
                <a:gd name="T8" fmla="*/ 40 w 55"/>
                <a:gd name="T9" fmla="*/ 24 h 48"/>
                <a:gd name="T10" fmla="*/ 55 w 55"/>
                <a:gd name="T11" fmla="*/ 48 h 48"/>
                <a:gd name="T12" fmla="*/ 26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6" y="48"/>
                  </a:moveTo>
                  <a:lnTo>
                    <a:pt x="0" y="48"/>
                  </a:lnTo>
                  <a:lnTo>
                    <a:pt x="14" y="24"/>
                  </a:lnTo>
                  <a:lnTo>
                    <a:pt x="26" y="0"/>
                  </a:lnTo>
                  <a:lnTo>
                    <a:pt x="40" y="24"/>
                  </a:lnTo>
                  <a:lnTo>
                    <a:pt x="55"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18" name="Freeform 120">
              <a:extLst>
                <a:ext uri="{FF2B5EF4-FFF2-40B4-BE49-F238E27FC236}">
                  <a16:creationId xmlns:a16="http://schemas.microsoft.com/office/drawing/2014/main" id="{F1A9B74B-0B7D-0FEF-E12A-E1739D3EB4CE}"/>
                </a:ext>
              </a:extLst>
            </p:cNvPr>
            <p:cNvSpPr>
              <a:spLocks/>
            </p:cNvSpPr>
            <p:nvPr/>
          </p:nvSpPr>
          <p:spPr bwMode="auto">
            <a:xfrm>
              <a:off x="9209088" y="8343900"/>
              <a:ext cx="87313" cy="76200"/>
            </a:xfrm>
            <a:custGeom>
              <a:avLst/>
              <a:gdLst>
                <a:gd name="T0" fmla="*/ 29 w 55"/>
                <a:gd name="T1" fmla="*/ 48 h 48"/>
                <a:gd name="T2" fmla="*/ 0 w 55"/>
                <a:gd name="T3" fmla="*/ 48 h 48"/>
                <a:gd name="T4" fmla="*/ 14 w 55"/>
                <a:gd name="T5" fmla="*/ 24 h 48"/>
                <a:gd name="T6" fmla="*/ 29 w 55"/>
                <a:gd name="T7" fmla="*/ 0 h 48"/>
                <a:gd name="T8" fmla="*/ 41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4" y="24"/>
                  </a:lnTo>
                  <a:lnTo>
                    <a:pt x="29" y="0"/>
                  </a:lnTo>
                  <a:lnTo>
                    <a:pt x="41"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19" name="Freeform 121">
              <a:extLst>
                <a:ext uri="{FF2B5EF4-FFF2-40B4-BE49-F238E27FC236}">
                  <a16:creationId xmlns:a16="http://schemas.microsoft.com/office/drawing/2014/main" id="{94A522BB-FEFE-F1D5-5470-EDEB48750E02}"/>
                </a:ext>
              </a:extLst>
            </p:cNvPr>
            <p:cNvSpPr>
              <a:spLocks/>
            </p:cNvSpPr>
            <p:nvPr/>
          </p:nvSpPr>
          <p:spPr bwMode="auto">
            <a:xfrm>
              <a:off x="9236076" y="8407400"/>
              <a:ext cx="85725" cy="76200"/>
            </a:xfrm>
            <a:custGeom>
              <a:avLst/>
              <a:gdLst>
                <a:gd name="T0" fmla="*/ 28 w 54"/>
                <a:gd name="T1" fmla="*/ 48 h 48"/>
                <a:gd name="T2" fmla="*/ 0 w 54"/>
                <a:gd name="T3" fmla="*/ 48 h 48"/>
                <a:gd name="T4" fmla="*/ 14 w 54"/>
                <a:gd name="T5" fmla="*/ 24 h 48"/>
                <a:gd name="T6" fmla="*/ 28 w 54"/>
                <a:gd name="T7" fmla="*/ 0 h 48"/>
                <a:gd name="T8" fmla="*/ 40 w 54"/>
                <a:gd name="T9" fmla="*/ 24 h 48"/>
                <a:gd name="T10" fmla="*/ 54 w 54"/>
                <a:gd name="T11" fmla="*/ 48 h 48"/>
                <a:gd name="T12" fmla="*/ 28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8" y="48"/>
                  </a:moveTo>
                  <a:lnTo>
                    <a:pt x="0" y="48"/>
                  </a:lnTo>
                  <a:lnTo>
                    <a:pt x="14" y="24"/>
                  </a:lnTo>
                  <a:lnTo>
                    <a:pt x="28" y="0"/>
                  </a:lnTo>
                  <a:lnTo>
                    <a:pt x="40" y="24"/>
                  </a:lnTo>
                  <a:lnTo>
                    <a:pt x="54"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20" name="Freeform 122">
              <a:extLst>
                <a:ext uri="{FF2B5EF4-FFF2-40B4-BE49-F238E27FC236}">
                  <a16:creationId xmlns:a16="http://schemas.microsoft.com/office/drawing/2014/main" id="{6985112E-9AF9-DD6B-5428-8B6E2FD5647F}"/>
                </a:ext>
              </a:extLst>
            </p:cNvPr>
            <p:cNvSpPr>
              <a:spLocks/>
            </p:cNvSpPr>
            <p:nvPr/>
          </p:nvSpPr>
          <p:spPr bwMode="auto">
            <a:xfrm>
              <a:off x="9261476" y="8407400"/>
              <a:ext cx="87313" cy="76200"/>
            </a:xfrm>
            <a:custGeom>
              <a:avLst/>
              <a:gdLst>
                <a:gd name="T0" fmla="*/ 29 w 55"/>
                <a:gd name="T1" fmla="*/ 48 h 48"/>
                <a:gd name="T2" fmla="*/ 0 w 55"/>
                <a:gd name="T3" fmla="*/ 48 h 48"/>
                <a:gd name="T4" fmla="*/ 15 w 55"/>
                <a:gd name="T5" fmla="*/ 24 h 48"/>
                <a:gd name="T6" fmla="*/ 29 w 55"/>
                <a:gd name="T7" fmla="*/ 0 h 48"/>
                <a:gd name="T8" fmla="*/ 41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5" y="24"/>
                  </a:lnTo>
                  <a:lnTo>
                    <a:pt x="29" y="0"/>
                  </a:lnTo>
                  <a:lnTo>
                    <a:pt x="41"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21" name="Freeform 123">
              <a:extLst>
                <a:ext uri="{FF2B5EF4-FFF2-40B4-BE49-F238E27FC236}">
                  <a16:creationId xmlns:a16="http://schemas.microsoft.com/office/drawing/2014/main" id="{6BD13551-72A5-F155-B40A-35AC12EFF59A}"/>
                </a:ext>
              </a:extLst>
            </p:cNvPr>
            <p:cNvSpPr>
              <a:spLocks/>
            </p:cNvSpPr>
            <p:nvPr/>
          </p:nvSpPr>
          <p:spPr bwMode="auto">
            <a:xfrm>
              <a:off x="9291638" y="8407400"/>
              <a:ext cx="87313" cy="76200"/>
            </a:xfrm>
            <a:custGeom>
              <a:avLst/>
              <a:gdLst>
                <a:gd name="T0" fmla="*/ 27 w 55"/>
                <a:gd name="T1" fmla="*/ 48 h 48"/>
                <a:gd name="T2" fmla="*/ 0 w 55"/>
                <a:gd name="T3" fmla="*/ 48 h 48"/>
                <a:gd name="T4" fmla="*/ 12 w 55"/>
                <a:gd name="T5" fmla="*/ 24 h 48"/>
                <a:gd name="T6" fmla="*/ 27 w 55"/>
                <a:gd name="T7" fmla="*/ 0 h 48"/>
                <a:gd name="T8" fmla="*/ 41 w 55"/>
                <a:gd name="T9" fmla="*/ 24 h 48"/>
                <a:gd name="T10" fmla="*/ 55 w 55"/>
                <a:gd name="T11" fmla="*/ 48 h 48"/>
                <a:gd name="T12" fmla="*/ 27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7" y="48"/>
                  </a:moveTo>
                  <a:lnTo>
                    <a:pt x="0" y="48"/>
                  </a:lnTo>
                  <a:lnTo>
                    <a:pt x="12" y="24"/>
                  </a:lnTo>
                  <a:lnTo>
                    <a:pt x="27" y="0"/>
                  </a:lnTo>
                  <a:lnTo>
                    <a:pt x="41" y="24"/>
                  </a:lnTo>
                  <a:lnTo>
                    <a:pt x="55" y="48"/>
                  </a:lnTo>
                  <a:lnTo>
                    <a:pt x="27"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22" name="Freeform 124">
              <a:extLst>
                <a:ext uri="{FF2B5EF4-FFF2-40B4-BE49-F238E27FC236}">
                  <a16:creationId xmlns:a16="http://schemas.microsoft.com/office/drawing/2014/main" id="{06BF00BD-5987-C363-5CB9-B3F6D31714A8}"/>
                </a:ext>
              </a:extLst>
            </p:cNvPr>
            <p:cNvSpPr>
              <a:spLocks/>
            </p:cNvSpPr>
            <p:nvPr/>
          </p:nvSpPr>
          <p:spPr bwMode="auto">
            <a:xfrm>
              <a:off x="9521826" y="8407400"/>
              <a:ext cx="87313" cy="76200"/>
            </a:xfrm>
            <a:custGeom>
              <a:avLst/>
              <a:gdLst>
                <a:gd name="T0" fmla="*/ 26 w 55"/>
                <a:gd name="T1" fmla="*/ 48 h 48"/>
                <a:gd name="T2" fmla="*/ 0 w 55"/>
                <a:gd name="T3" fmla="*/ 48 h 48"/>
                <a:gd name="T4" fmla="*/ 12 w 55"/>
                <a:gd name="T5" fmla="*/ 24 h 48"/>
                <a:gd name="T6" fmla="*/ 26 w 55"/>
                <a:gd name="T7" fmla="*/ 0 h 48"/>
                <a:gd name="T8" fmla="*/ 40 w 55"/>
                <a:gd name="T9" fmla="*/ 24 h 48"/>
                <a:gd name="T10" fmla="*/ 55 w 55"/>
                <a:gd name="T11" fmla="*/ 48 h 48"/>
                <a:gd name="T12" fmla="*/ 26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6" y="48"/>
                  </a:moveTo>
                  <a:lnTo>
                    <a:pt x="0" y="48"/>
                  </a:lnTo>
                  <a:lnTo>
                    <a:pt x="12" y="24"/>
                  </a:lnTo>
                  <a:lnTo>
                    <a:pt x="26" y="0"/>
                  </a:lnTo>
                  <a:lnTo>
                    <a:pt x="40" y="24"/>
                  </a:lnTo>
                  <a:lnTo>
                    <a:pt x="55"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23" name="Freeform 125">
              <a:extLst>
                <a:ext uri="{FF2B5EF4-FFF2-40B4-BE49-F238E27FC236}">
                  <a16:creationId xmlns:a16="http://schemas.microsoft.com/office/drawing/2014/main" id="{BC684A02-8547-1418-4BE0-3AD21BEE9E66}"/>
                </a:ext>
              </a:extLst>
            </p:cNvPr>
            <p:cNvSpPr>
              <a:spLocks/>
            </p:cNvSpPr>
            <p:nvPr/>
          </p:nvSpPr>
          <p:spPr bwMode="auto">
            <a:xfrm>
              <a:off x="9540876" y="8407400"/>
              <a:ext cx="87313" cy="76200"/>
            </a:xfrm>
            <a:custGeom>
              <a:avLst/>
              <a:gdLst>
                <a:gd name="T0" fmla="*/ 28 w 55"/>
                <a:gd name="T1" fmla="*/ 48 h 48"/>
                <a:gd name="T2" fmla="*/ 0 w 55"/>
                <a:gd name="T3" fmla="*/ 48 h 48"/>
                <a:gd name="T4" fmla="*/ 14 w 55"/>
                <a:gd name="T5" fmla="*/ 24 h 48"/>
                <a:gd name="T6" fmla="*/ 28 w 55"/>
                <a:gd name="T7" fmla="*/ 0 h 48"/>
                <a:gd name="T8" fmla="*/ 40 w 55"/>
                <a:gd name="T9" fmla="*/ 24 h 48"/>
                <a:gd name="T10" fmla="*/ 55 w 55"/>
                <a:gd name="T11" fmla="*/ 48 h 48"/>
                <a:gd name="T12" fmla="*/ 28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8" y="48"/>
                  </a:moveTo>
                  <a:lnTo>
                    <a:pt x="0" y="48"/>
                  </a:lnTo>
                  <a:lnTo>
                    <a:pt x="14" y="24"/>
                  </a:lnTo>
                  <a:lnTo>
                    <a:pt x="28" y="0"/>
                  </a:lnTo>
                  <a:lnTo>
                    <a:pt x="40" y="24"/>
                  </a:lnTo>
                  <a:lnTo>
                    <a:pt x="55"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24" name="Freeform 126">
              <a:extLst>
                <a:ext uri="{FF2B5EF4-FFF2-40B4-BE49-F238E27FC236}">
                  <a16:creationId xmlns:a16="http://schemas.microsoft.com/office/drawing/2014/main" id="{24133639-6DA9-97A7-770F-223CD2A80B37}"/>
                </a:ext>
              </a:extLst>
            </p:cNvPr>
            <p:cNvSpPr>
              <a:spLocks/>
            </p:cNvSpPr>
            <p:nvPr/>
          </p:nvSpPr>
          <p:spPr bwMode="auto">
            <a:xfrm>
              <a:off x="9556751" y="8407400"/>
              <a:ext cx="85725" cy="76200"/>
            </a:xfrm>
            <a:custGeom>
              <a:avLst/>
              <a:gdLst>
                <a:gd name="T0" fmla="*/ 28 w 54"/>
                <a:gd name="T1" fmla="*/ 48 h 48"/>
                <a:gd name="T2" fmla="*/ 0 w 54"/>
                <a:gd name="T3" fmla="*/ 48 h 48"/>
                <a:gd name="T4" fmla="*/ 14 w 54"/>
                <a:gd name="T5" fmla="*/ 24 h 48"/>
                <a:gd name="T6" fmla="*/ 28 w 54"/>
                <a:gd name="T7" fmla="*/ 0 h 48"/>
                <a:gd name="T8" fmla="*/ 40 w 54"/>
                <a:gd name="T9" fmla="*/ 24 h 48"/>
                <a:gd name="T10" fmla="*/ 54 w 54"/>
                <a:gd name="T11" fmla="*/ 48 h 48"/>
                <a:gd name="T12" fmla="*/ 28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8" y="48"/>
                  </a:moveTo>
                  <a:lnTo>
                    <a:pt x="0" y="48"/>
                  </a:lnTo>
                  <a:lnTo>
                    <a:pt x="14" y="24"/>
                  </a:lnTo>
                  <a:lnTo>
                    <a:pt x="28" y="0"/>
                  </a:lnTo>
                  <a:lnTo>
                    <a:pt x="40" y="24"/>
                  </a:lnTo>
                  <a:lnTo>
                    <a:pt x="54"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25" name="Freeform 127">
              <a:extLst>
                <a:ext uri="{FF2B5EF4-FFF2-40B4-BE49-F238E27FC236}">
                  <a16:creationId xmlns:a16="http://schemas.microsoft.com/office/drawing/2014/main" id="{8E5B0346-443B-8F79-F728-937A19C12C26}"/>
                </a:ext>
              </a:extLst>
            </p:cNvPr>
            <p:cNvSpPr>
              <a:spLocks/>
            </p:cNvSpPr>
            <p:nvPr/>
          </p:nvSpPr>
          <p:spPr bwMode="auto">
            <a:xfrm>
              <a:off x="9771063" y="8407400"/>
              <a:ext cx="85725" cy="76200"/>
            </a:xfrm>
            <a:custGeom>
              <a:avLst/>
              <a:gdLst>
                <a:gd name="T0" fmla="*/ 28 w 54"/>
                <a:gd name="T1" fmla="*/ 48 h 48"/>
                <a:gd name="T2" fmla="*/ 0 w 54"/>
                <a:gd name="T3" fmla="*/ 48 h 48"/>
                <a:gd name="T4" fmla="*/ 14 w 54"/>
                <a:gd name="T5" fmla="*/ 24 h 48"/>
                <a:gd name="T6" fmla="*/ 28 w 54"/>
                <a:gd name="T7" fmla="*/ 0 h 48"/>
                <a:gd name="T8" fmla="*/ 40 w 54"/>
                <a:gd name="T9" fmla="*/ 24 h 48"/>
                <a:gd name="T10" fmla="*/ 54 w 54"/>
                <a:gd name="T11" fmla="*/ 48 h 48"/>
                <a:gd name="T12" fmla="*/ 28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8" y="48"/>
                  </a:moveTo>
                  <a:lnTo>
                    <a:pt x="0" y="48"/>
                  </a:lnTo>
                  <a:lnTo>
                    <a:pt x="14" y="24"/>
                  </a:lnTo>
                  <a:lnTo>
                    <a:pt x="28" y="0"/>
                  </a:lnTo>
                  <a:lnTo>
                    <a:pt x="40" y="24"/>
                  </a:lnTo>
                  <a:lnTo>
                    <a:pt x="54"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26" name="Freeform 128">
              <a:extLst>
                <a:ext uri="{FF2B5EF4-FFF2-40B4-BE49-F238E27FC236}">
                  <a16:creationId xmlns:a16="http://schemas.microsoft.com/office/drawing/2014/main" id="{E981D5D8-5CE9-75C3-CF1A-BFF3C7DB4D64}"/>
                </a:ext>
              </a:extLst>
            </p:cNvPr>
            <p:cNvSpPr>
              <a:spLocks/>
            </p:cNvSpPr>
            <p:nvPr/>
          </p:nvSpPr>
          <p:spPr bwMode="auto">
            <a:xfrm>
              <a:off x="9853613" y="8407400"/>
              <a:ext cx="82550" cy="76200"/>
            </a:xfrm>
            <a:custGeom>
              <a:avLst/>
              <a:gdLst>
                <a:gd name="T0" fmla="*/ 26 w 52"/>
                <a:gd name="T1" fmla="*/ 48 h 48"/>
                <a:gd name="T2" fmla="*/ 0 w 52"/>
                <a:gd name="T3" fmla="*/ 48 h 48"/>
                <a:gd name="T4" fmla="*/ 12 w 52"/>
                <a:gd name="T5" fmla="*/ 24 h 48"/>
                <a:gd name="T6" fmla="*/ 26 w 52"/>
                <a:gd name="T7" fmla="*/ 0 h 48"/>
                <a:gd name="T8" fmla="*/ 40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0"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27" name="Freeform 129">
              <a:extLst>
                <a:ext uri="{FF2B5EF4-FFF2-40B4-BE49-F238E27FC236}">
                  <a16:creationId xmlns:a16="http://schemas.microsoft.com/office/drawing/2014/main" id="{14874115-5A71-6AD0-2ACB-6F0B23225380}"/>
                </a:ext>
              </a:extLst>
            </p:cNvPr>
            <p:cNvSpPr>
              <a:spLocks/>
            </p:cNvSpPr>
            <p:nvPr/>
          </p:nvSpPr>
          <p:spPr bwMode="auto">
            <a:xfrm>
              <a:off x="9891713" y="8407400"/>
              <a:ext cx="85725" cy="76200"/>
            </a:xfrm>
            <a:custGeom>
              <a:avLst/>
              <a:gdLst>
                <a:gd name="T0" fmla="*/ 28 w 54"/>
                <a:gd name="T1" fmla="*/ 48 h 48"/>
                <a:gd name="T2" fmla="*/ 0 w 54"/>
                <a:gd name="T3" fmla="*/ 48 h 48"/>
                <a:gd name="T4" fmla="*/ 14 w 54"/>
                <a:gd name="T5" fmla="*/ 24 h 48"/>
                <a:gd name="T6" fmla="*/ 28 w 54"/>
                <a:gd name="T7" fmla="*/ 0 h 48"/>
                <a:gd name="T8" fmla="*/ 42 w 54"/>
                <a:gd name="T9" fmla="*/ 24 h 48"/>
                <a:gd name="T10" fmla="*/ 54 w 54"/>
                <a:gd name="T11" fmla="*/ 48 h 48"/>
                <a:gd name="T12" fmla="*/ 28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8" y="48"/>
                  </a:moveTo>
                  <a:lnTo>
                    <a:pt x="0" y="48"/>
                  </a:lnTo>
                  <a:lnTo>
                    <a:pt x="14" y="24"/>
                  </a:lnTo>
                  <a:lnTo>
                    <a:pt x="28" y="0"/>
                  </a:lnTo>
                  <a:lnTo>
                    <a:pt x="42" y="24"/>
                  </a:lnTo>
                  <a:lnTo>
                    <a:pt x="54"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28" name="Freeform 130">
              <a:extLst>
                <a:ext uri="{FF2B5EF4-FFF2-40B4-BE49-F238E27FC236}">
                  <a16:creationId xmlns:a16="http://schemas.microsoft.com/office/drawing/2014/main" id="{E391A178-E998-4418-A8B5-34F2271EBBFA}"/>
                </a:ext>
              </a:extLst>
            </p:cNvPr>
            <p:cNvSpPr>
              <a:spLocks/>
            </p:cNvSpPr>
            <p:nvPr/>
          </p:nvSpPr>
          <p:spPr bwMode="auto">
            <a:xfrm>
              <a:off x="10158413" y="8407400"/>
              <a:ext cx="87313" cy="76200"/>
            </a:xfrm>
            <a:custGeom>
              <a:avLst/>
              <a:gdLst>
                <a:gd name="T0" fmla="*/ 29 w 55"/>
                <a:gd name="T1" fmla="*/ 48 h 48"/>
                <a:gd name="T2" fmla="*/ 0 w 55"/>
                <a:gd name="T3" fmla="*/ 48 h 48"/>
                <a:gd name="T4" fmla="*/ 14 w 55"/>
                <a:gd name="T5" fmla="*/ 24 h 48"/>
                <a:gd name="T6" fmla="*/ 29 w 55"/>
                <a:gd name="T7" fmla="*/ 0 h 48"/>
                <a:gd name="T8" fmla="*/ 40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4" y="24"/>
                  </a:lnTo>
                  <a:lnTo>
                    <a:pt x="29" y="0"/>
                  </a:lnTo>
                  <a:lnTo>
                    <a:pt x="40"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29" name="Freeform 131">
              <a:extLst>
                <a:ext uri="{FF2B5EF4-FFF2-40B4-BE49-F238E27FC236}">
                  <a16:creationId xmlns:a16="http://schemas.microsoft.com/office/drawing/2014/main" id="{F662D83D-463E-FC9A-26C4-E575BDF44C48}"/>
                </a:ext>
              </a:extLst>
            </p:cNvPr>
            <p:cNvSpPr>
              <a:spLocks/>
            </p:cNvSpPr>
            <p:nvPr/>
          </p:nvSpPr>
          <p:spPr bwMode="auto">
            <a:xfrm>
              <a:off x="10204451" y="8407400"/>
              <a:ext cx="85725" cy="76200"/>
            </a:xfrm>
            <a:custGeom>
              <a:avLst/>
              <a:gdLst>
                <a:gd name="T0" fmla="*/ 26 w 54"/>
                <a:gd name="T1" fmla="*/ 48 h 48"/>
                <a:gd name="T2" fmla="*/ 0 w 54"/>
                <a:gd name="T3" fmla="*/ 48 h 48"/>
                <a:gd name="T4" fmla="*/ 14 w 54"/>
                <a:gd name="T5" fmla="*/ 24 h 48"/>
                <a:gd name="T6" fmla="*/ 26 w 54"/>
                <a:gd name="T7" fmla="*/ 0 h 48"/>
                <a:gd name="T8" fmla="*/ 40 w 54"/>
                <a:gd name="T9" fmla="*/ 24 h 48"/>
                <a:gd name="T10" fmla="*/ 54 w 54"/>
                <a:gd name="T11" fmla="*/ 48 h 48"/>
                <a:gd name="T12" fmla="*/ 26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6" y="48"/>
                  </a:moveTo>
                  <a:lnTo>
                    <a:pt x="0" y="48"/>
                  </a:lnTo>
                  <a:lnTo>
                    <a:pt x="14" y="24"/>
                  </a:lnTo>
                  <a:lnTo>
                    <a:pt x="26" y="0"/>
                  </a:lnTo>
                  <a:lnTo>
                    <a:pt x="40" y="24"/>
                  </a:lnTo>
                  <a:lnTo>
                    <a:pt x="54"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30" name="Freeform 132">
              <a:extLst>
                <a:ext uri="{FF2B5EF4-FFF2-40B4-BE49-F238E27FC236}">
                  <a16:creationId xmlns:a16="http://schemas.microsoft.com/office/drawing/2014/main" id="{181BF628-B7A7-9356-6DFD-09C6788995ED}"/>
                </a:ext>
              </a:extLst>
            </p:cNvPr>
            <p:cNvSpPr>
              <a:spLocks/>
            </p:cNvSpPr>
            <p:nvPr/>
          </p:nvSpPr>
          <p:spPr bwMode="auto">
            <a:xfrm>
              <a:off x="10328276" y="8407400"/>
              <a:ext cx="82550" cy="76200"/>
            </a:xfrm>
            <a:custGeom>
              <a:avLst/>
              <a:gdLst>
                <a:gd name="T0" fmla="*/ 26 w 52"/>
                <a:gd name="T1" fmla="*/ 48 h 48"/>
                <a:gd name="T2" fmla="*/ 0 w 52"/>
                <a:gd name="T3" fmla="*/ 48 h 48"/>
                <a:gd name="T4" fmla="*/ 12 w 52"/>
                <a:gd name="T5" fmla="*/ 24 h 48"/>
                <a:gd name="T6" fmla="*/ 26 w 52"/>
                <a:gd name="T7" fmla="*/ 0 h 48"/>
                <a:gd name="T8" fmla="*/ 40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0"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31" name="Freeform 133">
              <a:extLst>
                <a:ext uri="{FF2B5EF4-FFF2-40B4-BE49-F238E27FC236}">
                  <a16:creationId xmlns:a16="http://schemas.microsoft.com/office/drawing/2014/main" id="{C36F1096-7153-B2AF-E59F-DB144904554D}"/>
                </a:ext>
              </a:extLst>
            </p:cNvPr>
            <p:cNvSpPr>
              <a:spLocks/>
            </p:cNvSpPr>
            <p:nvPr/>
          </p:nvSpPr>
          <p:spPr bwMode="auto">
            <a:xfrm>
              <a:off x="10456863" y="8407400"/>
              <a:ext cx="85725" cy="76200"/>
            </a:xfrm>
            <a:custGeom>
              <a:avLst/>
              <a:gdLst>
                <a:gd name="T0" fmla="*/ 26 w 54"/>
                <a:gd name="T1" fmla="*/ 48 h 48"/>
                <a:gd name="T2" fmla="*/ 0 w 54"/>
                <a:gd name="T3" fmla="*/ 48 h 48"/>
                <a:gd name="T4" fmla="*/ 14 w 54"/>
                <a:gd name="T5" fmla="*/ 24 h 48"/>
                <a:gd name="T6" fmla="*/ 26 w 54"/>
                <a:gd name="T7" fmla="*/ 0 h 48"/>
                <a:gd name="T8" fmla="*/ 40 w 54"/>
                <a:gd name="T9" fmla="*/ 24 h 48"/>
                <a:gd name="T10" fmla="*/ 54 w 54"/>
                <a:gd name="T11" fmla="*/ 48 h 48"/>
                <a:gd name="T12" fmla="*/ 26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6" y="48"/>
                  </a:moveTo>
                  <a:lnTo>
                    <a:pt x="0" y="48"/>
                  </a:lnTo>
                  <a:lnTo>
                    <a:pt x="14" y="24"/>
                  </a:lnTo>
                  <a:lnTo>
                    <a:pt x="26" y="0"/>
                  </a:lnTo>
                  <a:lnTo>
                    <a:pt x="40" y="24"/>
                  </a:lnTo>
                  <a:lnTo>
                    <a:pt x="54"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32" name="Freeform 134">
              <a:extLst>
                <a:ext uri="{FF2B5EF4-FFF2-40B4-BE49-F238E27FC236}">
                  <a16:creationId xmlns:a16="http://schemas.microsoft.com/office/drawing/2014/main" id="{5FC0C6AB-9DC0-D4C7-03B0-F6C9EF64E2E8}"/>
                </a:ext>
              </a:extLst>
            </p:cNvPr>
            <p:cNvSpPr>
              <a:spLocks/>
            </p:cNvSpPr>
            <p:nvPr/>
          </p:nvSpPr>
          <p:spPr bwMode="auto">
            <a:xfrm>
              <a:off x="10482263" y="8407400"/>
              <a:ext cx="87313" cy="76200"/>
            </a:xfrm>
            <a:custGeom>
              <a:avLst/>
              <a:gdLst>
                <a:gd name="T0" fmla="*/ 29 w 55"/>
                <a:gd name="T1" fmla="*/ 48 h 48"/>
                <a:gd name="T2" fmla="*/ 0 w 55"/>
                <a:gd name="T3" fmla="*/ 48 h 48"/>
                <a:gd name="T4" fmla="*/ 14 w 55"/>
                <a:gd name="T5" fmla="*/ 24 h 48"/>
                <a:gd name="T6" fmla="*/ 29 w 55"/>
                <a:gd name="T7" fmla="*/ 0 h 48"/>
                <a:gd name="T8" fmla="*/ 41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4" y="24"/>
                  </a:lnTo>
                  <a:lnTo>
                    <a:pt x="29" y="0"/>
                  </a:lnTo>
                  <a:lnTo>
                    <a:pt x="41"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33" name="Freeform 135">
              <a:extLst>
                <a:ext uri="{FF2B5EF4-FFF2-40B4-BE49-F238E27FC236}">
                  <a16:creationId xmlns:a16="http://schemas.microsoft.com/office/drawing/2014/main" id="{E06F73EE-A751-2EF2-8467-E06F276ABBBA}"/>
                </a:ext>
              </a:extLst>
            </p:cNvPr>
            <p:cNvSpPr>
              <a:spLocks/>
            </p:cNvSpPr>
            <p:nvPr/>
          </p:nvSpPr>
          <p:spPr bwMode="auto">
            <a:xfrm>
              <a:off x="10791826" y="8407400"/>
              <a:ext cx="82550" cy="76200"/>
            </a:xfrm>
            <a:custGeom>
              <a:avLst/>
              <a:gdLst>
                <a:gd name="T0" fmla="*/ 26 w 52"/>
                <a:gd name="T1" fmla="*/ 48 h 48"/>
                <a:gd name="T2" fmla="*/ 0 w 52"/>
                <a:gd name="T3" fmla="*/ 48 h 48"/>
                <a:gd name="T4" fmla="*/ 12 w 52"/>
                <a:gd name="T5" fmla="*/ 24 h 48"/>
                <a:gd name="T6" fmla="*/ 26 w 52"/>
                <a:gd name="T7" fmla="*/ 0 h 48"/>
                <a:gd name="T8" fmla="*/ 40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0"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34" name="Freeform 136">
              <a:extLst>
                <a:ext uri="{FF2B5EF4-FFF2-40B4-BE49-F238E27FC236}">
                  <a16:creationId xmlns:a16="http://schemas.microsoft.com/office/drawing/2014/main" id="{8E610359-E355-0573-060C-0B999511F7A2}"/>
                </a:ext>
              </a:extLst>
            </p:cNvPr>
            <p:cNvSpPr>
              <a:spLocks/>
            </p:cNvSpPr>
            <p:nvPr/>
          </p:nvSpPr>
          <p:spPr bwMode="auto">
            <a:xfrm>
              <a:off x="10882313" y="8407400"/>
              <a:ext cx="85725" cy="76200"/>
            </a:xfrm>
            <a:custGeom>
              <a:avLst/>
              <a:gdLst>
                <a:gd name="T0" fmla="*/ 28 w 54"/>
                <a:gd name="T1" fmla="*/ 48 h 48"/>
                <a:gd name="T2" fmla="*/ 0 w 54"/>
                <a:gd name="T3" fmla="*/ 48 h 48"/>
                <a:gd name="T4" fmla="*/ 14 w 54"/>
                <a:gd name="T5" fmla="*/ 24 h 48"/>
                <a:gd name="T6" fmla="*/ 28 w 54"/>
                <a:gd name="T7" fmla="*/ 0 h 48"/>
                <a:gd name="T8" fmla="*/ 40 w 54"/>
                <a:gd name="T9" fmla="*/ 24 h 48"/>
                <a:gd name="T10" fmla="*/ 54 w 54"/>
                <a:gd name="T11" fmla="*/ 48 h 48"/>
                <a:gd name="T12" fmla="*/ 28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8" y="48"/>
                  </a:moveTo>
                  <a:lnTo>
                    <a:pt x="0" y="48"/>
                  </a:lnTo>
                  <a:lnTo>
                    <a:pt x="14" y="24"/>
                  </a:lnTo>
                  <a:lnTo>
                    <a:pt x="28" y="0"/>
                  </a:lnTo>
                  <a:lnTo>
                    <a:pt x="40" y="24"/>
                  </a:lnTo>
                  <a:lnTo>
                    <a:pt x="54"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35" name="Freeform 137">
              <a:extLst>
                <a:ext uri="{FF2B5EF4-FFF2-40B4-BE49-F238E27FC236}">
                  <a16:creationId xmlns:a16="http://schemas.microsoft.com/office/drawing/2014/main" id="{B37700B2-9F18-5FCE-3C8B-AF1EBD9357EE}"/>
                </a:ext>
              </a:extLst>
            </p:cNvPr>
            <p:cNvSpPr>
              <a:spLocks/>
            </p:cNvSpPr>
            <p:nvPr/>
          </p:nvSpPr>
          <p:spPr bwMode="auto">
            <a:xfrm>
              <a:off x="11096626" y="8407400"/>
              <a:ext cx="87313" cy="76200"/>
            </a:xfrm>
            <a:custGeom>
              <a:avLst/>
              <a:gdLst>
                <a:gd name="T0" fmla="*/ 28 w 55"/>
                <a:gd name="T1" fmla="*/ 48 h 48"/>
                <a:gd name="T2" fmla="*/ 0 w 55"/>
                <a:gd name="T3" fmla="*/ 48 h 48"/>
                <a:gd name="T4" fmla="*/ 14 w 55"/>
                <a:gd name="T5" fmla="*/ 24 h 48"/>
                <a:gd name="T6" fmla="*/ 28 w 55"/>
                <a:gd name="T7" fmla="*/ 0 h 48"/>
                <a:gd name="T8" fmla="*/ 40 w 55"/>
                <a:gd name="T9" fmla="*/ 24 h 48"/>
                <a:gd name="T10" fmla="*/ 55 w 55"/>
                <a:gd name="T11" fmla="*/ 48 h 48"/>
                <a:gd name="T12" fmla="*/ 28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8" y="48"/>
                  </a:moveTo>
                  <a:lnTo>
                    <a:pt x="0" y="48"/>
                  </a:lnTo>
                  <a:lnTo>
                    <a:pt x="14" y="24"/>
                  </a:lnTo>
                  <a:lnTo>
                    <a:pt x="28" y="0"/>
                  </a:lnTo>
                  <a:lnTo>
                    <a:pt x="40" y="24"/>
                  </a:lnTo>
                  <a:lnTo>
                    <a:pt x="55"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36" name="Freeform 138">
              <a:extLst>
                <a:ext uri="{FF2B5EF4-FFF2-40B4-BE49-F238E27FC236}">
                  <a16:creationId xmlns:a16="http://schemas.microsoft.com/office/drawing/2014/main" id="{47BB6489-B090-C88A-22BE-51DBAC3EF906}"/>
                </a:ext>
              </a:extLst>
            </p:cNvPr>
            <p:cNvSpPr>
              <a:spLocks/>
            </p:cNvSpPr>
            <p:nvPr/>
          </p:nvSpPr>
          <p:spPr bwMode="auto">
            <a:xfrm>
              <a:off x="11420476" y="8407400"/>
              <a:ext cx="82550" cy="76200"/>
            </a:xfrm>
            <a:custGeom>
              <a:avLst/>
              <a:gdLst>
                <a:gd name="T0" fmla="*/ 26 w 52"/>
                <a:gd name="T1" fmla="*/ 48 h 48"/>
                <a:gd name="T2" fmla="*/ 0 w 52"/>
                <a:gd name="T3" fmla="*/ 48 h 48"/>
                <a:gd name="T4" fmla="*/ 12 w 52"/>
                <a:gd name="T5" fmla="*/ 24 h 48"/>
                <a:gd name="T6" fmla="*/ 26 w 52"/>
                <a:gd name="T7" fmla="*/ 0 h 48"/>
                <a:gd name="T8" fmla="*/ 40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0"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37" name="Freeform 139">
              <a:extLst>
                <a:ext uri="{FF2B5EF4-FFF2-40B4-BE49-F238E27FC236}">
                  <a16:creationId xmlns:a16="http://schemas.microsoft.com/office/drawing/2014/main" id="{372D91FB-4FAC-4329-3E3C-2C40FC4719AC}"/>
                </a:ext>
              </a:extLst>
            </p:cNvPr>
            <p:cNvSpPr>
              <a:spLocks/>
            </p:cNvSpPr>
            <p:nvPr/>
          </p:nvSpPr>
          <p:spPr bwMode="auto">
            <a:xfrm>
              <a:off x="11447463" y="8407400"/>
              <a:ext cx="85725" cy="76200"/>
            </a:xfrm>
            <a:custGeom>
              <a:avLst/>
              <a:gdLst>
                <a:gd name="T0" fmla="*/ 26 w 54"/>
                <a:gd name="T1" fmla="*/ 48 h 48"/>
                <a:gd name="T2" fmla="*/ 0 w 54"/>
                <a:gd name="T3" fmla="*/ 48 h 48"/>
                <a:gd name="T4" fmla="*/ 14 w 54"/>
                <a:gd name="T5" fmla="*/ 24 h 48"/>
                <a:gd name="T6" fmla="*/ 26 w 54"/>
                <a:gd name="T7" fmla="*/ 0 h 48"/>
                <a:gd name="T8" fmla="*/ 40 w 54"/>
                <a:gd name="T9" fmla="*/ 24 h 48"/>
                <a:gd name="T10" fmla="*/ 54 w 54"/>
                <a:gd name="T11" fmla="*/ 48 h 48"/>
                <a:gd name="T12" fmla="*/ 26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6" y="48"/>
                  </a:moveTo>
                  <a:lnTo>
                    <a:pt x="0" y="48"/>
                  </a:lnTo>
                  <a:lnTo>
                    <a:pt x="14" y="24"/>
                  </a:lnTo>
                  <a:lnTo>
                    <a:pt x="26" y="0"/>
                  </a:lnTo>
                  <a:lnTo>
                    <a:pt x="40" y="24"/>
                  </a:lnTo>
                  <a:lnTo>
                    <a:pt x="54"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grpSp>
      <p:grpSp>
        <p:nvGrpSpPr>
          <p:cNvPr id="1132" name="Group 1131">
            <a:extLst>
              <a:ext uri="{FF2B5EF4-FFF2-40B4-BE49-F238E27FC236}">
                <a16:creationId xmlns:a16="http://schemas.microsoft.com/office/drawing/2014/main" id="{8B87F205-37CD-23C8-8C7E-D093F7351DA1}"/>
              </a:ext>
            </a:extLst>
          </p:cNvPr>
          <p:cNvGrpSpPr/>
          <p:nvPr/>
        </p:nvGrpSpPr>
        <p:grpSpPr>
          <a:xfrm>
            <a:off x="1004677" y="2268222"/>
            <a:ext cx="7290940" cy="142589"/>
            <a:chOff x="1054104" y="7045245"/>
            <a:chExt cx="10615635" cy="208043"/>
          </a:xfrm>
        </p:grpSpPr>
        <p:sp>
          <p:nvSpPr>
            <p:cNvPr id="1139" name="Freeform 140">
              <a:extLst>
                <a:ext uri="{FF2B5EF4-FFF2-40B4-BE49-F238E27FC236}">
                  <a16:creationId xmlns:a16="http://schemas.microsoft.com/office/drawing/2014/main" id="{8127E058-1DD9-92C8-D686-88A7E97BD05A}"/>
                </a:ext>
              </a:extLst>
            </p:cNvPr>
            <p:cNvSpPr>
              <a:spLocks/>
            </p:cNvSpPr>
            <p:nvPr/>
          </p:nvSpPr>
          <p:spPr bwMode="auto">
            <a:xfrm>
              <a:off x="1087441" y="7091296"/>
              <a:ext cx="10582298" cy="120649"/>
            </a:xfrm>
            <a:custGeom>
              <a:avLst/>
              <a:gdLst>
                <a:gd name="T0" fmla="*/ 0 w 6666"/>
                <a:gd name="T1" fmla="*/ 0 h 76"/>
                <a:gd name="T2" fmla="*/ 1393 w 6666"/>
                <a:gd name="T3" fmla="*/ 0 h 76"/>
                <a:gd name="T4" fmla="*/ 1393 w 6666"/>
                <a:gd name="T5" fmla="*/ 9 h 76"/>
                <a:gd name="T6" fmla="*/ 1436 w 6666"/>
                <a:gd name="T7" fmla="*/ 9 h 76"/>
                <a:gd name="T8" fmla="*/ 1436 w 6666"/>
                <a:gd name="T9" fmla="*/ 16 h 76"/>
                <a:gd name="T10" fmla="*/ 2193 w 6666"/>
                <a:gd name="T11" fmla="*/ 16 h 76"/>
                <a:gd name="T12" fmla="*/ 2193 w 6666"/>
                <a:gd name="T13" fmla="*/ 26 h 76"/>
                <a:gd name="T14" fmla="*/ 2969 w 6666"/>
                <a:gd name="T15" fmla="*/ 26 h 76"/>
                <a:gd name="T16" fmla="*/ 2969 w 6666"/>
                <a:gd name="T17" fmla="*/ 31 h 76"/>
                <a:gd name="T18" fmla="*/ 3375 w 6666"/>
                <a:gd name="T19" fmla="*/ 31 h 76"/>
                <a:gd name="T20" fmla="*/ 3375 w 6666"/>
                <a:gd name="T21" fmla="*/ 47 h 76"/>
                <a:gd name="T22" fmla="*/ 3754 w 6666"/>
                <a:gd name="T23" fmla="*/ 47 h 76"/>
                <a:gd name="T24" fmla="*/ 3754 w 6666"/>
                <a:gd name="T25" fmla="*/ 62 h 76"/>
                <a:gd name="T26" fmla="*/ 4376 w 6666"/>
                <a:gd name="T27" fmla="*/ 62 h 76"/>
                <a:gd name="T28" fmla="*/ 4376 w 6666"/>
                <a:gd name="T29" fmla="*/ 76 h 76"/>
                <a:gd name="T30" fmla="*/ 6666 w 6666"/>
                <a:gd name="T3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66" h="76">
                  <a:moveTo>
                    <a:pt x="0" y="0"/>
                  </a:moveTo>
                  <a:lnTo>
                    <a:pt x="1393" y="0"/>
                  </a:lnTo>
                  <a:lnTo>
                    <a:pt x="1393" y="9"/>
                  </a:lnTo>
                  <a:lnTo>
                    <a:pt x="1436" y="9"/>
                  </a:lnTo>
                  <a:lnTo>
                    <a:pt x="1436" y="16"/>
                  </a:lnTo>
                  <a:lnTo>
                    <a:pt x="2193" y="16"/>
                  </a:lnTo>
                  <a:lnTo>
                    <a:pt x="2193" y="26"/>
                  </a:lnTo>
                  <a:lnTo>
                    <a:pt x="2969" y="26"/>
                  </a:lnTo>
                  <a:lnTo>
                    <a:pt x="2969" y="31"/>
                  </a:lnTo>
                  <a:lnTo>
                    <a:pt x="3375" y="31"/>
                  </a:lnTo>
                  <a:lnTo>
                    <a:pt x="3375" y="47"/>
                  </a:lnTo>
                  <a:lnTo>
                    <a:pt x="3754" y="47"/>
                  </a:lnTo>
                  <a:lnTo>
                    <a:pt x="3754" y="62"/>
                  </a:lnTo>
                  <a:lnTo>
                    <a:pt x="4376" y="62"/>
                  </a:lnTo>
                  <a:lnTo>
                    <a:pt x="4376" y="76"/>
                  </a:lnTo>
                  <a:lnTo>
                    <a:pt x="6666" y="76"/>
                  </a:lnTo>
                </a:path>
              </a:pathLst>
            </a:custGeom>
            <a:noFill/>
            <a:ln w="190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40" name="Rectangle 141">
              <a:extLst>
                <a:ext uri="{FF2B5EF4-FFF2-40B4-BE49-F238E27FC236}">
                  <a16:creationId xmlns:a16="http://schemas.microsoft.com/office/drawing/2014/main" id="{27E7C3C8-054C-7E72-DDEA-61E4699C60CF}"/>
                </a:ext>
              </a:extLst>
            </p:cNvPr>
            <p:cNvSpPr>
              <a:spLocks noChangeArrowheads="1"/>
            </p:cNvSpPr>
            <p:nvPr/>
          </p:nvSpPr>
          <p:spPr bwMode="auto">
            <a:xfrm>
              <a:off x="1054104" y="7045258"/>
              <a:ext cx="87313"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41" name="Rectangle 142">
              <a:extLst>
                <a:ext uri="{FF2B5EF4-FFF2-40B4-BE49-F238E27FC236}">
                  <a16:creationId xmlns:a16="http://schemas.microsoft.com/office/drawing/2014/main" id="{3A61208B-802B-CAEA-BC3D-15C0F1A0E35B}"/>
                </a:ext>
              </a:extLst>
            </p:cNvPr>
            <p:cNvSpPr>
              <a:spLocks noChangeArrowheads="1"/>
            </p:cNvSpPr>
            <p:nvPr/>
          </p:nvSpPr>
          <p:spPr bwMode="auto">
            <a:xfrm>
              <a:off x="1163641" y="7045258"/>
              <a:ext cx="85725"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42" name="Rectangle 143">
              <a:extLst>
                <a:ext uri="{FF2B5EF4-FFF2-40B4-BE49-F238E27FC236}">
                  <a16:creationId xmlns:a16="http://schemas.microsoft.com/office/drawing/2014/main" id="{C0094D94-7925-6DE0-0401-C28CF4660EC3}"/>
                </a:ext>
              </a:extLst>
            </p:cNvPr>
            <p:cNvSpPr>
              <a:spLocks noChangeArrowheads="1"/>
            </p:cNvSpPr>
            <p:nvPr/>
          </p:nvSpPr>
          <p:spPr bwMode="auto">
            <a:xfrm>
              <a:off x="1177929" y="7045258"/>
              <a:ext cx="87313"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43" name="Rectangle 144">
              <a:extLst>
                <a:ext uri="{FF2B5EF4-FFF2-40B4-BE49-F238E27FC236}">
                  <a16:creationId xmlns:a16="http://schemas.microsoft.com/office/drawing/2014/main" id="{2B1701B9-9261-EF21-F6C8-17FE422A5CDC}"/>
                </a:ext>
              </a:extLst>
            </p:cNvPr>
            <p:cNvSpPr>
              <a:spLocks noChangeArrowheads="1"/>
            </p:cNvSpPr>
            <p:nvPr/>
          </p:nvSpPr>
          <p:spPr bwMode="auto">
            <a:xfrm>
              <a:off x="1246191" y="7045258"/>
              <a:ext cx="87313"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44" name="Rectangle 145">
              <a:extLst>
                <a:ext uri="{FF2B5EF4-FFF2-40B4-BE49-F238E27FC236}">
                  <a16:creationId xmlns:a16="http://schemas.microsoft.com/office/drawing/2014/main" id="{69B64020-6FBB-8C82-AD7D-C07679165341}"/>
                </a:ext>
              </a:extLst>
            </p:cNvPr>
            <p:cNvSpPr>
              <a:spLocks noChangeArrowheads="1"/>
            </p:cNvSpPr>
            <p:nvPr/>
          </p:nvSpPr>
          <p:spPr bwMode="auto">
            <a:xfrm>
              <a:off x="1273180" y="7045258"/>
              <a:ext cx="85725"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45" name="Rectangle 146">
              <a:extLst>
                <a:ext uri="{FF2B5EF4-FFF2-40B4-BE49-F238E27FC236}">
                  <a16:creationId xmlns:a16="http://schemas.microsoft.com/office/drawing/2014/main" id="{06F30021-F338-4D6E-3BB9-AA7E07788092}"/>
                </a:ext>
              </a:extLst>
            </p:cNvPr>
            <p:cNvSpPr>
              <a:spLocks noChangeArrowheads="1"/>
            </p:cNvSpPr>
            <p:nvPr/>
          </p:nvSpPr>
          <p:spPr bwMode="auto">
            <a:xfrm>
              <a:off x="1298580" y="7045258"/>
              <a:ext cx="87313"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46" name="Rectangle 147">
              <a:extLst>
                <a:ext uri="{FF2B5EF4-FFF2-40B4-BE49-F238E27FC236}">
                  <a16:creationId xmlns:a16="http://schemas.microsoft.com/office/drawing/2014/main" id="{4E3056F9-765F-7785-F1A6-2123D43EC974}"/>
                </a:ext>
              </a:extLst>
            </p:cNvPr>
            <p:cNvSpPr>
              <a:spLocks noChangeArrowheads="1"/>
            </p:cNvSpPr>
            <p:nvPr/>
          </p:nvSpPr>
          <p:spPr bwMode="auto">
            <a:xfrm>
              <a:off x="1344617" y="7045258"/>
              <a:ext cx="85725"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47" name="Rectangle 148">
              <a:extLst>
                <a:ext uri="{FF2B5EF4-FFF2-40B4-BE49-F238E27FC236}">
                  <a16:creationId xmlns:a16="http://schemas.microsoft.com/office/drawing/2014/main" id="{489756BB-C2EA-EF44-CAE2-F43CACBF64F9}"/>
                </a:ext>
              </a:extLst>
            </p:cNvPr>
            <p:cNvSpPr>
              <a:spLocks noChangeArrowheads="1"/>
            </p:cNvSpPr>
            <p:nvPr/>
          </p:nvSpPr>
          <p:spPr bwMode="auto">
            <a:xfrm>
              <a:off x="1381129" y="7045258"/>
              <a:ext cx="84138"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48" name="Rectangle 149">
              <a:extLst>
                <a:ext uri="{FF2B5EF4-FFF2-40B4-BE49-F238E27FC236}">
                  <a16:creationId xmlns:a16="http://schemas.microsoft.com/office/drawing/2014/main" id="{0046F456-32C7-858B-6186-4709F042275B}"/>
                </a:ext>
              </a:extLst>
            </p:cNvPr>
            <p:cNvSpPr>
              <a:spLocks noChangeArrowheads="1"/>
            </p:cNvSpPr>
            <p:nvPr/>
          </p:nvSpPr>
          <p:spPr bwMode="auto">
            <a:xfrm>
              <a:off x="1408116" y="7045258"/>
              <a:ext cx="87313"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49" name="Rectangle 150">
              <a:extLst>
                <a:ext uri="{FF2B5EF4-FFF2-40B4-BE49-F238E27FC236}">
                  <a16:creationId xmlns:a16="http://schemas.microsoft.com/office/drawing/2014/main" id="{019FFC56-7B6E-92B2-8CC7-C1B030673472}"/>
                </a:ext>
              </a:extLst>
            </p:cNvPr>
            <p:cNvSpPr>
              <a:spLocks noChangeArrowheads="1"/>
            </p:cNvSpPr>
            <p:nvPr/>
          </p:nvSpPr>
          <p:spPr bwMode="auto">
            <a:xfrm>
              <a:off x="1566866" y="7045258"/>
              <a:ext cx="85725"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50" name="Rectangle 151">
              <a:extLst>
                <a:ext uri="{FF2B5EF4-FFF2-40B4-BE49-F238E27FC236}">
                  <a16:creationId xmlns:a16="http://schemas.microsoft.com/office/drawing/2014/main" id="{539DACEE-7BA5-2C25-3CE5-5908CA50456E}"/>
                </a:ext>
              </a:extLst>
            </p:cNvPr>
            <p:cNvSpPr>
              <a:spLocks noChangeArrowheads="1"/>
            </p:cNvSpPr>
            <p:nvPr/>
          </p:nvSpPr>
          <p:spPr bwMode="auto">
            <a:xfrm>
              <a:off x="1646242" y="7045258"/>
              <a:ext cx="85725"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51" name="Rectangle 152">
              <a:extLst>
                <a:ext uri="{FF2B5EF4-FFF2-40B4-BE49-F238E27FC236}">
                  <a16:creationId xmlns:a16="http://schemas.microsoft.com/office/drawing/2014/main" id="{96A73E15-5EC5-20FD-C85D-6AA5088690E1}"/>
                </a:ext>
              </a:extLst>
            </p:cNvPr>
            <p:cNvSpPr>
              <a:spLocks noChangeArrowheads="1"/>
            </p:cNvSpPr>
            <p:nvPr/>
          </p:nvSpPr>
          <p:spPr bwMode="auto">
            <a:xfrm>
              <a:off x="1671642" y="7045258"/>
              <a:ext cx="87313"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52" name="Rectangle 153">
              <a:extLst>
                <a:ext uri="{FF2B5EF4-FFF2-40B4-BE49-F238E27FC236}">
                  <a16:creationId xmlns:a16="http://schemas.microsoft.com/office/drawing/2014/main" id="{278D7A75-FFDC-059B-CF76-BEE864952963}"/>
                </a:ext>
              </a:extLst>
            </p:cNvPr>
            <p:cNvSpPr>
              <a:spLocks noChangeArrowheads="1"/>
            </p:cNvSpPr>
            <p:nvPr/>
          </p:nvSpPr>
          <p:spPr bwMode="auto">
            <a:xfrm>
              <a:off x="1693866" y="7045258"/>
              <a:ext cx="87313"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53" name="Rectangle 154">
              <a:extLst>
                <a:ext uri="{FF2B5EF4-FFF2-40B4-BE49-F238E27FC236}">
                  <a16:creationId xmlns:a16="http://schemas.microsoft.com/office/drawing/2014/main" id="{BD8C4703-3516-5973-A65D-CFE4F6C97557}"/>
                </a:ext>
              </a:extLst>
            </p:cNvPr>
            <p:cNvSpPr>
              <a:spLocks noChangeArrowheads="1"/>
            </p:cNvSpPr>
            <p:nvPr/>
          </p:nvSpPr>
          <p:spPr bwMode="auto">
            <a:xfrm>
              <a:off x="1712916" y="7045258"/>
              <a:ext cx="87313"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54" name="Rectangle 155">
              <a:extLst>
                <a:ext uri="{FF2B5EF4-FFF2-40B4-BE49-F238E27FC236}">
                  <a16:creationId xmlns:a16="http://schemas.microsoft.com/office/drawing/2014/main" id="{DDA4FF85-9D57-291E-6D17-46467400EA13}"/>
                </a:ext>
              </a:extLst>
            </p:cNvPr>
            <p:cNvSpPr>
              <a:spLocks noChangeArrowheads="1"/>
            </p:cNvSpPr>
            <p:nvPr/>
          </p:nvSpPr>
          <p:spPr bwMode="auto">
            <a:xfrm>
              <a:off x="1728792" y="7045258"/>
              <a:ext cx="85725"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55" name="Rectangle 156">
              <a:extLst>
                <a:ext uri="{FF2B5EF4-FFF2-40B4-BE49-F238E27FC236}">
                  <a16:creationId xmlns:a16="http://schemas.microsoft.com/office/drawing/2014/main" id="{2C4C61C0-6341-4B8F-BFEB-50F054A910E4}"/>
                </a:ext>
              </a:extLst>
            </p:cNvPr>
            <p:cNvSpPr>
              <a:spLocks noChangeArrowheads="1"/>
            </p:cNvSpPr>
            <p:nvPr/>
          </p:nvSpPr>
          <p:spPr bwMode="auto">
            <a:xfrm>
              <a:off x="1743080" y="7045258"/>
              <a:ext cx="87313"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56" name="Rectangle 157">
              <a:extLst>
                <a:ext uri="{FF2B5EF4-FFF2-40B4-BE49-F238E27FC236}">
                  <a16:creationId xmlns:a16="http://schemas.microsoft.com/office/drawing/2014/main" id="{0E913CE6-F99D-2C93-2DF6-0A9585F226EE}"/>
                </a:ext>
              </a:extLst>
            </p:cNvPr>
            <p:cNvSpPr>
              <a:spLocks noChangeArrowheads="1"/>
            </p:cNvSpPr>
            <p:nvPr/>
          </p:nvSpPr>
          <p:spPr bwMode="auto">
            <a:xfrm>
              <a:off x="1800230" y="7045258"/>
              <a:ext cx="85725"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57" name="Rectangle 158">
              <a:extLst>
                <a:ext uri="{FF2B5EF4-FFF2-40B4-BE49-F238E27FC236}">
                  <a16:creationId xmlns:a16="http://schemas.microsoft.com/office/drawing/2014/main" id="{6C657016-062F-B9B2-4778-090332F85A8C}"/>
                </a:ext>
              </a:extLst>
            </p:cNvPr>
            <p:cNvSpPr>
              <a:spLocks noChangeArrowheads="1"/>
            </p:cNvSpPr>
            <p:nvPr/>
          </p:nvSpPr>
          <p:spPr bwMode="auto">
            <a:xfrm>
              <a:off x="1833567" y="7045258"/>
              <a:ext cx="87313"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58" name="Rectangle 159">
              <a:extLst>
                <a:ext uri="{FF2B5EF4-FFF2-40B4-BE49-F238E27FC236}">
                  <a16:creationId xmlns:a16="http://schemas.microsoft.com/office/drawing/2014/main" id="{13A680E6-4662-DEC5-5D12-FB70F613C39B}"/>
                </a:ext>
              </a:extLst>
            </p:cNvPr>
            <p:cNvSpPr>
              <a:spLocks noChangeArrowheads="1"/>
            </p:cNvSpPr>
            <p:nvPr/>
          </p:nvSpPr>
          <p:spPr bwMode="auto">
            <a:xfrm>
              <a:off x="1844680" y="7045258"/>
              <a:ext cx="87313"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59" name="Rectangle 160">
              <a:extLst>
                <a:ext uri="{FF2B5EF4-FFF2-40B4-BE49-F238E27FC236}">
                  <a16:creationId xmlns:a16="http://schemas.microsoft.com/office/drawing/2014/main" id="{1D94F34F-F58C-1077-D391-CBFC9CE2ED98}"/>
                </a:ext>
              </a:extLst>
            </p:cNvPr>
            <p:cNvSpPr>
              <a:spLocks noChangeArrowheads="1"/>
            </p:cNvSpPr>
            <p:nvPr/>
          </p:nvSpPr>
          <p:spPr bwMode="auto">
            <a:xfrm>
              <a:off x="1928816" y="7045258"/>
              <a:ext cx="85725"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60" name="Rectangle 161">
              <a:extLst>
                <a:ext uri="{FF2B5EF4-FFF2-40B4-BE49-F238E27FC236}">
                  <a16:creationId xmlns:a16="http://schemas.microsoft.com/office/drawing/2014/main" id="{89277A31-2858-2B47-2446-1679012E62FA}"/>
                </a:ext>
              </a:extLst>
            </p:cNvPr>
            <p:cNvSpPr>
              <a:spLocks noChangeArrowheads="1"/>
            </p:cNvSpPr>
            <p:nvPr/>
          </p:nvSpPr>
          <p:spPr bwMode="auto">
            <a:xfrm>
              <a:off x="1954218" y="7045258"/>
              <a:ext cx="87313"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61" name="Rectangle 162">
              <a:extLst>
                <a:ext uri="{FF2B5EF4-FFF2-40B4-BE49-F238E27FC236}">
                  <a16:creationId xmlns:a16="http://schemas.microsoft.com/office/drawing/2014/main" id="{FBA9A641-8927-C8E8-5914-26F6AEC1B5CB}"/>
                </a:ext>
              </a:extLst>
            </p:cNvPr>
            <p:cNvSpPr>
              <a:spLocks noChangeArrowheads="1"/>
            </p:cNvSpPr>
            <p:nvPr/>
          </p:nvSpPr>
          <p:spPr bwMode="auto">
            <a:xfrm>
              <a:off x="2000255" y="7045258"/>
              <a:ext cx="82550"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62" name="Rectangle 163">
              <a:extLst>
                <a:ext uri="{FF2B5EF4-FFF2-40B4-BE49-F238E27FC236}">
                  <a16:creationId xmlns:a16="http://schemas.microsoft.com/office/drawing/2014/main" id="{029931A1-7187-AC77-64D7-8A5F21573679}"/>
                </a:ext>
              </a:extLst>
            </p:cNvPr>
            <p:cNvSpPr>
              <a:spLocks noChangeArrowheads="1"/>
            </p:cNvSpPr>
            <p:nvPr/>
          </p:nvSpPr>
          <p:spPr bwMode="auto">
            <a:xfrm>
              <a:off x="2305056" y="7045258"/>
              <a:ext cx="85725"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63" name="Rectangle 164">
              <a:extLst>
                <a:ext uri="{FF2B5EF4-FFF2-40B4-BE49-F238E27FC236}">
                  <a16:creationId xmlns:a16="http://schemas.microsoft.com/office/drawing/2014/main" id="{ABEF5DA5-AAC7-996F-0EB0-EF0AB9627689}"/>
                </a:ext>
              </a:extLst>
            </p:cNvPr>
            <p:cNvSpPr>
              <a:spLocks noChangeArrowheads="1"/>
            </p:cNvSpPr>
            <p:nvPr/>
          </p:nvSpPr>
          <p:spPr bwMode="auto">
            <a:xfrm>
              <a:off x="2395543" y="7045258"/>
              <a:ext cx="85725"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64" name="Rectangle 165">
              <a:extLst>
                <a:ext uri="{FF2B5EF4-FFF2-40B4-BE49-F238E27FC236}">
                  <a16:creationId xmlns:a16="http://schemas.microsoft.com/office/drawing/2014/main" id="{EBC40C76-2F1D-172D-8692-F50B153190EC}"/>
                </a:ext>
              </a:extLst>
            </p:cNvPr>
            <p:cNvSpPr>
              <a:spLocks noChangeArrowheads="1"/>
            </p:cNvSpPr>
            <p:nvPr/>
          </p:nvSpPr>
          <p:spPr bwMode="auto">
            <a:xfrm>
              <a:off x="2613031" y="7045258"/>
              <a:ext cx="84138"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65" name="Rectangle 166">
              <a:extLst>
                <a:ext uri="{FF2B5EF4-FFF2-40B4-BE49-F238E27FC236}">
                  <a16:creationId xmlns:a16="http://schemas.microsoft.com/office/drawing/2014/main" id="{6CE128B2-D23F-F465-4056-952BD81C64CC}"/>
                </a:ext>
              </a:extLst>
            </p:cNvPr>
            <p:cNvSpPr>
              <a:spLocks noChangeArrowheads="1"/>
            </p:cNvSpPr>
            <p:nvPr/>
          </p:nvSpPr>
          <p:spPr bwMode="auto">
            <a:xfrm>
              <a:off x="2787656" y="7045258"/>
              <a:ext cx="82550"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66" name="Rectangle 167">
              <a:extLst>
                <a:ext uri="{FF2B5EF4-FFF2-40B4-BE49-F238E27FC236}">
                  <a16:creationId xmlns:a16="http://schemas.microsoft.com/office/drawing/2014/main" id="{0E605376-81AF-7B40-8EE7-6631C17F9B36}"/>
                </a:ext>
              </a:extLst>
            </p:cNvPr>
            <p:cNvSpPr>
              <a:spLocks noChangeArrowheads="1"/>
            </p:cNvSpPr>
            <p:nvPr/>
          </p:nvSpPr>
          <p:spPr bwMode="auto">
            <a:xfrm>
              <a:off x="2914657" y="7045258"/>
              <a:ext cx="82550"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67" name="Rectangle 168">
              <a:extLst>
                <a:ext uri="{FF2B5EF4-FFF2-40B4-BE49-F238E27FC236}">
                  <a16:creationId xmlns:a16="http://schemas.microsoft.com/office/drawing/2014/main" id="{3AAB10D4-E1E3-2C9F-6CC4-6EF128E76391}"/>
                </a:ext>
              </a:extLst>
            </p:cNvPr>
            <p:cNvSpPr>
              <a:spLocks noChangeArrowheads="1"/>
            </p:cNvSpPr>
            <p:nvPr/>
          </p:nvSpPr>
          <p:spPr bwMode="auto">
            <a:xfrm>
              <a:off x="2986095" y="7045245"/>
              <a:ext cx="87313"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68" name="Rectangle 169">
              <a:extLst>
                <a:ext uri="{FF2B5EF4-FFF2-40B4-BE49-F238E27FC236}">
                  <a16:creationId xmlns:a16="http://schemas.microsoft.com/office/drawing/2014/main" id="{539158F9-F8AF-85A8-669E-65EF43C75703}"/>
                </a:ext>
              </a:extLst>
            </p:cNvPr>
            <p:cNvSpPr>
              <a:spLocks noChangeArrowheads="1"/>
            </p:cNvSpPr>
            <p:nvPr/>
          </p:nvSpPr>
          <p:spPr bwMode="auto">
            <a:xfrm>
              <a:off x="3159133" y="7045262"/>
              <a:ext cx="87313" cy="87312"/>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69" name="Rectangle 170">
              <a:extLst>
                <a:ext uri="{FF2B5EF4-FFF2-40B4-BE49-F238E27FC236}">
                  <a16:creationId xmlns:a16="http://schemas.microsoft.com/office/drawing/2014/main" id="{307FB2D6-67E5-D14A-767B-EECC71A44C3A}"/>
                </a:ext>
              </a:extLst>
            </p:cNvPr>
            <p:cNvSpPr>
              <a:spLocks noChangeArrowheads="1"/>
            </p:cNvSpPr>
            <p:nvPr/>
          </p:nvSpPr>
          <p:spPr bwMode="auto">
            <a:xfrm>
              <a:off x="3254383" y="7061136"/>
              <a:ext cx="85725" cy="85724"/>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70" name="Rectangle 171">
              <a:extLst>
                <a:ext uri="{FF2B5EF4-FFF2-40B4-BE49-F238E27FC236}">
                  <a16:creationId xmlns:a16="http://schemas.microsoft.com/office/drawing/2014/main" id="{6AE24C00-8218-C838-5F72-1223702842B7}"/>
                </a:ext>
              </a:extLst>
            </p:cNvPr>
            <p:cNvSpPr>
              <a:spLocks noChangeArrowheads="1"/>
            </p:cNvSpPr>
            <p:nvPr/>
          </p:nvSpPr>
          <p:spPr bwMode="auto">
            <a:xfrm>
              <a:off x="3273433" y="7061127"/>
              <a:ext cx="85725" cy="85724"/>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71" name="Rectangle 172">
              <a:extLst>
                <a:ext uri="{FF2B5EF4-FFF2-40B4-BE49-F238E27FC236}">
                  <a16:creationId xmlns:a16="http://schemas.microsoft.com/office/drawing/2014/main" id="{C8722C01-D0DE-AFA1-3953-AFC7173C9FEA}"/>
                </a:ext>
              </a:extLst>
            </p:cNvPr>
            <p:cNvSpPr>
              <a:spLocks noChangeArrowheads="1"/>
            </p:cNvSpPr>
            <p:nvPr/>
          </p:nvSpPr>
          <p:spPr bwMode="auto">
            <a:xfrm>
              <a:off x="3295657" y="7061132"/>
              <a:ext cx="85725" cy="85724"/>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72" name="Rectangle 173">
              <a:extLst>
                <a:ext uri="{FF2B5EF4-FFF2-40B4-BE49-F238E27FC236}">
                  <a16:creationId xmlns:a16="http://schemas.microsoft.com/office/drawing/2014/main" id="{493205B8-EA24-0118-1B26-6EDE0A590D6D}"/>
                </a:ext>
              </a:extLst>
            </p:cNvPr>
            <p:cNvSpPr>
              <a:spLocks noChangeArrowheads="1"/>
            </p:cNvSpPr>
            <p:nvPr/>
          </p:nvSpPr>
          <p:spPr bwMode="auto">
            <a:xfrm>
              <a:off x="3321058" y="7061139"/>
              <a:ext cx="87313" cy="85724"/>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73" name="Rectangle 174">
              <a:extLst>
                <a:ext uri="{FF2B5EF4-FFF2-40B4-BE49-F238E27FC236}">
                  <a16:creationId xmlns:a16="http://schemas.microsoft.com/office/drawing/2014/main" id="{B776CE23-352D-A090-9295-AD7B9D2EB15C}"/>
                </a:ext>
              </a:extLst>
            </p:cNvPr>
            <p:cNvSpPr>
              <a:spLocks noChangeArrowheads="1"/>
            </p:cNvSpPr>
            <p:nvPr/>
          </p:nvSpPr>
          <p:spPr bwMode="auto">
            <a:xfrm>
              <a:off x="3460757" y="7075426"/>
              <a:ext cx="87313" cy="84137"/>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74" name="Rectangle 175">
              <a:extLst>
                <a:ext uri="{FF2B5EF4-FFF2-40B4-BE49-F238E27FC236}">
                  <a16:creationId xmlns:a16="http://schemas.microsoft.com/office/drawing/2014/main" id="{2C1F4624-091E-E657-D721-CFC32A300CE5}"/>
                </a:ext>
              </a:extLst>
            </p:cNvPr>
            <p:cNvSpPr>
              <a:spLocks noChangeArrowheads="1"/>
            </p:cNvSpPr>
            <p:nvPr/>
          </p:nvSpPr>
          <p:spPr bwMode="auto">
            <a:xfrm>
              <a:off x="3540132" y="7075426"/>
              <a:ext cx="87313" cy="84137"/>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75" name="Rectangle 176">
              <a:extLst>
                <a:ext uri="{FF2B5EF4-FFF2-40B4-BE49-F238E27FC236}">
                  <a16:creationId xmlns:a16="http://schemas.microsoft.com/office/drawing/2014/main" id="{6150793B-7671-A82F-D7A1-2C9E58D3BE46}"/>
                </a:ext>
              </a:extLst>
            </p:cNvPr>
            <p:cNvSpPr>
              <a:spLocks noChangeArrowheads="1"/>
            </p:cNvSpPr>
            <p:nvPr/>
          </p:nvSpPr>
          <p:spPr bwMode="auto">
            <a:xfrm>
              <a:off x="3562356" y="7075426"/>
              <a:ext cx="84138" cy="84137"/>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76" name="Rectangle 177">
              <a:extLst>
                <a:ext uri="{FF2B5EF4-FFF2-40B4-BE49-F238E27FC236}">
                  <a16:creationId xmlns:a16="http://schemas.microsoft.com/office/drawing/2014/main" id="{BF4A52D1-039D-F148-A788-6F0D2C23969B}"/>
                </a:ext>
              </a:extLst>
            </p:cNvPr>
            <p:cNvSpPr>
              <a:spLocks noChangeArrowheads="1"/>
            </p:cNvSpPr>
            <p:nvPr/>
          </p:nvSpPr>
          <p:spPr bwMode="auto">
            <a:xfrm>
              <a:off x="3573468" y="7075426"/>
              <a:ext cx="87313" cy="84137"/>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77" name="Rectangle 178">
              <a:extLst>
                <a:ext uri="{FF2B5EF4-FFF2-40B4-BE49-F238E27FC236}">
                  <a16:creationId xmlns:a16="http://schemas.microsoft.com/office/drawing/2014/main" id="{19EF3708-80C0-3FCD-AD3A-D7ECECFA044C}"/>
                </a:ext>
              </a:extLst>
            </p:cNvPr>
            <p:cNvSpPr>
              <a:spLocks noChangeArrowheads="1"/>
            </p:cNvSpPr>
            <p:nvPr/>
          </p:nvSpPr>
          <p:spPr bwMode="auto">
            <a:xfrm>
              <a:off x="3600457" y="7075426"/>
              <a:ext cx="87313" cy="84137"/>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78" name="Rectangle 179">
              <a:extLst>
                <a:ext uri="{FF2B5EF4-FFF2-40B4-BE49-F238E27FC236}">
                  <a16:creationId xmlns:a16="http://schemas.microsoft.com/office/drawing/2014/main" id="{A6A5D008-CF9D-054B-6B62-A8067A696CD9}"/>
                </a:ext>
              </a:extLst>
            </p:cNvPr>
            <p:cNvSpPr>
              <a:spLocks noChangeArrowheads="1"/>
            </p:cNvSpPr>
            <p:nvPr/>
          </p:nvSpPr>
          <p:spPr bwMode="auto">
            <a:xfrm>
              <a:off x="3630619" y="7075426"/>
              <a:ext cx="82550" cy="84137"/>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79" name="Rectangle 180">
              <a:extLst>
                <a:ext uri="{FF2B5EF4-FFF2-40B4-BE49-F238E27FC236}">
                  <a16:creationId xmlns:a16="http://schemas.microsoft.com/office/drawing/2014/main" id="{B4FF27EF-A352-CA91-C325-A166122D606B}"/>
                </a:ext>
              </a:extLst>
            </p:cNvPr>
            <p:cNvSpPr>
              <a:spLocks noChangeArrowheads="1"/>
            </p:cNvSpPr>
            <p:nvPr/>
          </p:nvSpPr>
          <p:spPr bwMode="auto">
            <a:xfrm>
              <a:off x="3641732" y="7075426"/>
              <a:ext cx="87313" cy="84137"/>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80" name="Rectangle 181">
              <a:extLst>
                <a:ext uri="{FF2B5EF4-FFF2-40B4-BE49-F238E27FC236}">
                  <a16:creationId xmlns:a16="http://schemas.microsoft.com/office/drawing/2014/main" id="{97FC373A-452A-2660-E30D-381ED894E2FF}"/>
                </a:ext>
              </a:extLst>
            </p:cNvPr>
            <p:cNvSpPr>
              <a:spLocks noChangeArrowheads="1"/>
            </p:cNvSpPr>
            <p:nvPr/>
          </p:nvSpPr>
          <p:spPr bwMode="auto">
            <a:xfrm>
              <a:off x="3671895" y="7075426"/>
              <a:ext cx="87313" cy="84137"/>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81" name="Rectangle 182">
              <a:extLst>
                <a:ext uri="{FF2B5EF4-FFF2-40B4-BE49-F238E27FC236}">
                  <a16:creationId xmlns:a16="http://schemas.microsoft.com/office/drawing/2014/main" id="{C2AD2F86-7C30-F9DB-FE4F-BD8329B1B98C}"/>
                </a:ext>
              </a:extLst>
            </p:cNvPr>
            <p:cNvSpPr>
              <a:spLocks noChangeArrowheads="1"/>
            </p:cNvSpPr>
            <p:nvPr/>
          </p:nvSpPr>
          <p:spPr bwMode="auto">
            <a:xfrm>
              <a:off x="3856045" y="7075426"/>
              <a:ext cx="87313" cy="84137"/>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82" name="Rectangle 183">
              <a:extLst>
                <a:ext uri="{FF2B5EF4-FFF2-40B4-BE49-F238E27FC236}">
                  <a16:creationId xmlns:a16="http://schemas.microsoft.com/office/drawing/2014/main" id="{79B86764-8C95-F859-6334-77BFDBFB8250}"/>
                </a:ext>
              </a:extLst>
            </p:cNvPr>
            <p:cNvSpPr>
              <a:spLocks noChangeArrowheads="1"/>
            </p:cNvSpPr>
            <p:nvPr/>
          </p:nvSpPr>
          <p:spPr bwMode="auto">
            <a:xfrm>
              <a:off x="3871920" y="7075426"/>
              <a:ext cx="85725" cy="84137"/>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83" name="Rectangle 184">
              <a:extLst>
                <a:ext uri="{FF2B5EF4-FFF2-40B4-BE49-F238E27FC236}">
                  <a16:creationId xmlns:a16="http://schemas.microsoft.com/office/drawing/2014/main" id="{9C122E11-EDE2-0FD6-7942-E0E050C1543A}"/>
                </a:ext>
              </a:extLst>
            </p:cNvPr>
            <p:cNvSpPr>
              <a:spLocks noChangeArrowheads="1"/>
            </p:cNvSpPr>
            <p:nvPr/>
          </p:nvSpPr>
          <p:spPr bwMode="auto">
            <a:xfrm>
              <a:off x="3886208" y="7075426"/>
              <a:ext cx="87313" cy="84137"/>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84" name="Rectangle 185">
              <a:extLst>
                <a:ext uri="{FF2B5EF4-FFF2-40B4-BE49-F238E27FC236}">
                  <a16:creationId xmlns:a16="http://schemas.microsoft.com/office/drawing/2014/main" id="{FBF00A53-278F-29E2-E56B-579E586023DA}"/>
                </a:ext>
              </a:extLst>
            </p:cNvPr>
            <p:cNvSpPr>
              <a:spLocks noChangeArrowheads="1"/>
            </p:cNvSpPr>
            <p:nvPr/>
          </p:nvSpPr>
          <p:spPr bwMode="auto">
            <a:xfrm>
              <a:off x="3902085" y="7075426"/>
              <a:ext cx="82550" cy="84137"/>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85" name="Rectangle 186">
              <a:extLst>
                <a:ext uri="{FF2B5EF4-FFF2-40B4-BE49-F238E27FC236}">
                  <a16:creationId xmlns:a16="http://schemas.microsoft.com/office/drawing/2014/main" id="{21740715-9C7B-6B4E-7B3F-A4E34106C28B}"/>
                </a:ext>
              </a:extLst>
            </p:cNvPr>
            <p:cNvSpPr>
              <a:spLocks noChangeArrowheads="1"/>
            </p:cNvSpPr>
            <p:nvPr/>
          </p:nvSpPr>
          <p:spPr bwMode="auto">
            <a:xfrm>
              <a:off x="3962409" y="7075426"/>
              <a:ext cx="85725" cy="84137"/>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86" name="Rectangle 187">
              <a:extLst>
                <a:ext uri="{FF2B5EF4-FFF2-40B4-BE49-F238E27FC236}">
                  <a16:creationId xmlns:a16="http://schemas.microsoft.com/office/drawing/2014/main" id="{876A2326-775C-F094-ADDD-C6287C834CE2}"/>
                </a:ext>
              </a:extLst>
            </p:cNvPr>
            <p:cNvSpPr>
              <a:spLocks noChangeArrowheads="1"/>
            </p:cNvSpPr>
            <p:nvPr/>
          </p:nvSpPr>
          <p:spPr bwMode="auto">
            <a:xfrm>
              <a:off x="3992572" y="7075426"/>
              <a:ext cx="82550" cy="84137"/>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87" name="Rectangle 188">
              <a:extLst>
                <a:ext uri="{FF2B5EF4-FFF2-40B4-BE49-F238E27FC236}">
                  <a16:creationId xmlns:a16="http://schemas.microsoft.com/office/drawing/2014/main" id="{95F4E4E5-8BF9-A1E7-7DA9-47C8A5A5D548}"/>
                </a:ext>
              </a:extLst>
            </p:cNvPr>
            <p:cNvSpPr>
              <a:spLocks noChangeArrowheads="1"/>
            </p:cNvSpPr>
            <p:nvPr/>
          </p:nvSpPr>
          <p:spPr bwMode="auto">
            <a:xfrm>
              <a:off x="4014795" y="7075426"/>
              <a:ext cx="87313" cy="84137"/>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88" name="Rectangle 189">
              <a:extLst>
                <a:ext uri="{FF2B5EF4-FFF2-40B4-BE49-F238E27FC236}">
                  <a16:creationId xmlns:a16="http://schemas.microsoft.com/office/drawing/2014/main" id="{539D31DD-7B65-BF32-2629-85373868FC7C}"/>
                </a:ext>
              </a:extLst>
            </p:cNvPr>
            <p:cNvSpPr>
              <a:spLocks noChangeArrowheads="1"/>
            </p:cNvSpPr>
            <p:nvPr/>
          </p:nvSpPr>
          <p:spPr bwMode="auto">
            <a:xfrm>
              <a:off x="4138621" y="7075426"/>
              <a:ext cx="84138" cy="84137"/>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89" name="Rectangle 190">
              <a:extLst>
                <a:ext uri="{FF2B5EF4-FFF2-40B4-BE49-F238E27FC236}">
                  <a16:creationId xmlns:a16="http://schemas.microsoft.com/office/drawing/2014/main" id="{D0BE59ED-477B-814C-CE63-23C8372EB6AB}"/>
                </a:ext>
              </a:extLst>
            </p:cNvPr>
            <p:cNvSpPr>
              <a:spLocks noChangeArrowheads="1"/>
            </p:cNvSpPr>
            <p:nvPr/>
          </p:nvSpPr>
          <p:spPr bwMode="auto">
            <a:xfrm>
              <a:off x="4154496" y="7075426"/>
              <a:ext cx="82550" cy="84137"/>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90" name="Rectangle 191">
              <a:extLst>
                <a:ext uri="{FF2B5EF4-FFF2-40B4-BE49-F238E27FC236}">
                  <a16:creationId xmlns:a16="http://schemas.microsoft.com/office/drawing/2014/main" id="{A1979F98-17D8-A0D9-91F6-28E87F335589}"/>
                </a:ext>
              </a:extLst>
            </p:cNvPr>
            <p:cNvSpPr>
              <a:spLocks noChangeArrowheads="1"/>
            </p:cNvSpPr>
            <p:nvPr/>
          </p:nvSpPr>
          <p:spPr bwMode="auto">
            <a:xfrm>
              <a:off x="4192596" y="7075418"/>
              <a:ext cx="85725" cy="84137"/>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91" name="Rectangle 192">
              <a:extLst>
                <a:ext uri="{FF2B5EF4-FFF2-40B4-BE49-F238E27FC236}">
                  <a16:creationId xmlns:a16="http://schemas.microsoft.com/office/drawing/2014/main" id="{444E4B34-1B0D-A6ED-2918-E412940DD7BC}"/>
                </a:ext>
              </a:extLst>
            </p:cNvPr>
            <p:cNvSpPr>
              <a:spLocks noChangeArrowheads="1"/>
            </p:cNvSpPr>
            <p:nvPr/>
          </p:nvSpPr>
          <p:spPr bwMode="auto">
            <a:xfrm>
              <a:off x="4206884" y="7075436"/>
              <a:ext cx="82550" cy="84138"/>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92" name="Rectangle 193">
              <a:extLst>
                <a:ext uri="{FF2B5EF4-FFF2-40B4-BE49-F238E27FC236}">
                  <a16:creationId xmlns:a16="http://schemas.microsoft.com/office/drawing/2014/main" id="{CABEF8BB-7EC8-C5B7-23DF-6AE8C4ED4DFF}"/>
                </a:ext>
              </a:extLst>
            </p:cNvPr>
            <p:cNvSpPr>
              <a:spLocks noChangeArrowheads="1"/>
            </p:cNvSpPr>
            <p:nvPr/>
          </p:nvSpPr>
          <p:spPr bwMode="auto">
            <a:xfrm>
              <a:off x="4289434" y="7075451"/>
              <a:ext cx="87313" cy="84138"/>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93" name="Rectangle 194">
              <a:extLst>
                <a:ext uri="{FF2B5EF4-FFF2-40B4-BE49-F238E27FC236}">
                  <a16:creationId xmlns:a16="http://schemas.microsoft.com/office/drawing/2014/main" id="{E640AED2-C8EA-2C6E-C67E-030857837BEF}"/>
                </a:ext>
              </a:extLst>
            </p:cNvPr>
            <p:cNvSpPr>
              <a:spLocks noChangeArrowheads="1"/>
            </p:cNvSpPr>
            <p:nvPr/>
          </p:nvSpPr>
          <p:spPr bwMode="auto">
            <a:xfrm>
              <a:off x="4305310" y="7075453"/>
              <a:ext cx="85725" cy="84138"/>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94" name="Rectangle 195">
              <a:extLst>
                <a:ext uri="{FF2B5EF4-FFF2-40B4-BE49-F238E27FC236}">
                  <a16:creationId xmlns:a16="http://schemas.microsoft.com/office/drawing/2014/main" id="{AB44C332-0B8B-8BC6-006B-3C758A055958}"/>
                </a:ext>
              </a:extLst>
            </p:cNvPr>
            <p:cNvSpPr>
              <a:spLocks noChangeArrowheads="1"/>
            </p:cNvSpPr>
            <p:nvPr/>
          </p:nvSpPr>
          <p:spPr bwMode="auto">
            <a:xfrm>
              <a:off x="4429137" y="7075466"/>
              <a:ext cx="82550" cy="84138"/>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95" name="Rectangle 196">
              <a:extLst>
                <a:ext uri="{FF2B5EF4-FFF2-40B4-BE49-F238E27FC236}">
                  <a16:creationId xmlns:a16="http://schemas.microsoft.com/office/drawing/2014/main" id="{472D926F-2EBA-5233-83E1-9D80B7E4E5A6}"/>
                </a:ext>
              </a:extLst>
            </p:cNvPr>
            <p:cNvSpPr>
              <a:spLocks noChangeArrowheads="1"/>
            </p:cNvSpPr>
            <p:nvPr/>
          </p:nvSpPr>
          <p:spPr bwMode="auto">
            <a:xfrm>
              <a:off x="4500575" y="7075474"/>
              <a:ext cx="82550" cy="84138"/>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96" name="Rectangle 197">
              <a:extLst>
                <a:ext uri="{FF2B5EF4-FFF2-40B4-BE49-F238E27FC236}">
                  <a16:creationId xmlns:a16="http://schemas.microsoft.com/office/drawing/2014/main" id="{8494E4AF-DAD6-F825-01BB-E1B9D7B55229}"/>
                </a:ext>
              </a:extLst>
            </p:cNvPr>
            <p:cNvSpPr>
              <a:spLocks noChangeArrowheads="1"/>
            </p:cNvSpPr>
            <p:nvPr/>
          </p:nvSpPr>
          <p:spPr bwMode="auto">
            <a:xfrm>
              <a:off x="4546612" y="7086586"/>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97" name="Rectangle 198">
              <a:extLst>
                <a:ext uri="{FF2B5EF4-FFF2-40B4-BE49-F238E27FC236}">
                  <a16:creationId xmlns:a16="http://schemas.microsoft.com/office/drawing/2014/main" id="{93E208C3-6C79-4422-DA6E-E549B6FB7AAD}"/>
                </a:ext>
              </a:extLst>
            </p:cNvPr>
            <p:cNvSpPr>
              <a:spLocks noChangeArrowheads="1"/>
            </p:cNvSpPr>
            <p:nvPr/>
          </p:nvSpPr>
          <p:spPr bwMode="auto">
            <a:xfrm>
              <a:off x="4613286" y="7086586"/>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98" name="Rectangle 199">
              <a:extLst>
                <a:ext uri="{FF2B5EF4-FFF2-40B4-BE49-F238E27FC236}">
                  <a16:creationId xmlns:a16="http://schemas.microsoft.com/office/drawing/2014/main" id="{A5173B70-9C65-8F45-34A2-091768C20B96}"/>
                </a:ext>
              </a:extLst>
            </p:cNvPr>
            <p:cNvSpPr>
              <a:spLocks noChangeArrowheads="1"/>
            </p:cNvSpPr>
            <p:nvPr/>
          </p:nvSpPr>
          <p:spPr bwMode="auto">
            <a:xfrm>
              <a:off x="4783147" y="7086586"/>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199" name="Rectangle 200">
              <a:extLst>
                <a:ext uri="{FF2B5EF4-FFF2-40B4-BE49-F238E27FC236}">
                  <a16:creationId xmlns:a16="http://schemas.microsoft.com/office/drawing/2014/main" id="{6BC41807-A843-4D57-1F6D-A4B7CCDB9C19}"/>
                </a:ext>
              </a:extLst>
            </p:cNvPr>
            <p:cNvSpPr>
              <a:spLocks noChangeArrowheads="1"/>
            </p:cNvSpPr>
            <p:nvPr/>
          </p:nvSpPr>
          <p:spPr bwMode="auto">
            <a:xfrm>
              <a:off x="4791086" y="7086586"/>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00" name="Rectangle 201">
              <a:extLst>
                <a:ext uri="{FF2B5EF4-FFF2-40B4-BE49-F238E27FC236}">
                  <a16:creationId xmlns:a16="http://schemas.microsoft.com/office/drawing/2014/main" id="{A1D8BC93-7B19-A94A-8B7C-05A8320B4240}"/>
                </a:ext>
              </a:extLst>
            </p:cNvPr>
            <p:cNvSpPr>
              <a:spLocks noChangeArrowheads="1"/>
            </p:cNvSpPr>
            <p:nvPr/>
          </p:nvSpPr>
          <p:spPr bwMode="auto">
            <a:xfrm>
              <a:off x="4805373" y="7086586"/>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01" name="Rectangle 202">
              <a:extLst>
                <a:ext uri="{FF2B5EF4-FFF2-40B4-BE49-F238E27FC236}">
                  <a16:creationId xmlns:a16="http://schemas.microsoft.com/office/drawing/2014/main" id="{6F4328AC-592C-E359-0901-3236E271A889}"/>
                </a:ext>
              </a:extLst>
            </p:cNvPr>
            <p:cNvSpPr>
              <a:spLocks noChangeArrowheads="1"/>
            </p:cNvSpPr>
            <p:nvPr/>
          </p:nvSpPr>
          <p:spPr bwMode="auto">
            <a:xfrm>
              <a:off x="4824423" y="7086586"/>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02" name="Rectangle 203">
              <a:extLst>
                <a:ext uri="{FF2B5EF4-FFF2-40B4-BE49-F238E27FC236}">
                  <a16:creationId xmlns:a16="http://schemas.microsoft.com/office/drawing/2014/main" id="{6257FA00-E136-101E-98F1-4A004BECE838}"/>
                </a:ext>
              </a:extLst>
            </p:cNvPr>
            <p:cNvSpPr>
              <a:spLocks noChangeArrowheads="1"/>
            </p:cNvSpPr>
            <p:nvPr/>
          </p:nvSpPr>
          <p:spPr bwMode="auto">
            <a:xfrm>
              <a:off x="4941899" y="7086586"/>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03" name="Rectangle 204">
              <a:extLst>
                <a:ext uri="{FF2B5EF4-FFF2-40B4-BE49-F238E27FC236}">
                  <a16:creationId xmlns:a16="http://schemas.microsoft.com/office/drawing/2014/main" id="{3D4B8E5E-D71D-7E1E-141D-39C02CAF47AA}"/>
                </a:ext>
              </a:extLst>
            </p:cNvPr>
            <p:cNvSpPr>
              <a:spLocks noChangeArrowheads="1"/>
            </p:cNvSpPr>
            <p:nvPr/>
          </p:nvSpPr>
          <p:spPr bwMode="auto">
            <a:xfrm>
              <a:off x="4953012" y="7086586"/>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04" name="Rectangle 206">
              <a:extLst>
                <a:ext uri="{FF2B5EF4-FFF2-40B4-BE49-F238E27FC236}">
                  <a16:creationId xmlns:a16="http://schemas.microsoft.com/office/drawing/2014/main" id="{95287D95-6147-63FD-C19A-B7C82BDC724E}"/>
                </a:ext>
              </a:extLst>
            </p:cNvPr>
            <p:cNvSpPr>
              <a:spLocks noChangeArrowheads="1"/>
            </p:cNvSpPr>
            <p:nvPr/>
          </p:nvSpPr>
          <p:spPr bwMode="auto">
            <a:xfrm>
              <a:off x="4994285" y="7086586"/>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05" name="Rectangle 207">
              <a:extLst>
                <a:ext uri="{FF2B5EF4-FFF2-40B4-BE49-F238E27FC236}">
                  <a16:creationId xmlns:a16="http://schemas.microsoft.com/office/drawing/2014/main" id="{3FD94923-D6F1-2428-FBF1-B91DA5FA72A2}"/>
                </a:ext>
              </a:extLst>
            </p:cNvPr>
            <p:cNvSpPr>
              <a:spLocks noChangeArrowheads="1"/>
            </p:cNvSpPr>
            <p:nvPr/>
          </p:nvSpPr>
          <p:spPr bwMode="auto">
            <a:xfrm>
              <a:off x="5073660" y="7086586"/>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06" name="Rectangle 208">
              <a:extLst>
                <a:ext uri="{FF2B5EF4-FFF2-40B4-BE49-F238E27FC236}">
                  <a16:creationId xmlns:a16="http://schemas.microsoft.com/office/drawing/2014/main" id="{72B139B5-DC31-FA39-599B-0F4431DF05DE}"/>
                </a:ext>
              </a:extLst>
            </p:cNvPr>
            <p:cNvSpPr>
              <a:spLocks noChangeArrowheads="1"/>
            </p:cNvSpPr>
            <p:nvPr/>
          </p:nvSpPr>
          <p:spPr bwMode="auto">
            <a:xfrm>
              <a:off x="5129223" y="7086586"/>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07" name="Rectangle 209">
              <a:extLst>
                <a:ext uri="{FF2B5EF4-FFF2-40B4-BE49-F238E27FC236}">
                  <a16:creationId xmlns:a16="http://schemas.microsoft.com/office/drawing/2014/main" id="{DEE1CED1-FB55-E357-AB2B-EEF4CD407339}"/>
                </a:ext>
              </a:extLst>
            </p:cNvPr>
            <p:cNvSpPr>
              <a:spLocks noChangeArrowheads="1"/>
            </p:cNvSpPr>
            <p:nvPr/>
          </p:nvSpPr>
          <p:spPr bwMode="auto">
            <a:xfrm>
              <a:off x="5205423" y="7086586"/>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08" name="Rectangle 210">
              <a:extLst>
                <a:ext uri="{FF2B5EF4-FFF2-40B4-BE49-F238E27FC236}">
                  <a16:creationId xmlns:a16="http://schemas.microsoft.com/office/drawing/2014/main" id="{95D6B9A0-5B75-B007-3348-A379F49396AC}"/>
                </a:ext>
              </a:extLst>
            </p:cNvPr>
            <p:cNvSpPr>
              <a:spLocks noChangeArrowheads="1"/>
            </p:cNvSpPr>
            <p:nvPr/>
          </p:nvSpPr>
          <p:spPr bwMode="auto">
            <a:xfrm>
              <a:off x="5397511" y="7086586"/>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09" name="Rectangle 211">
              <a:extLst>
                <a:ext uri="{FF2B5EF4-FFF2-40B4-BE49-F238E27FC236}">
                  <a16:creationId xmlns:a16="http://schemas.microsoft.com/office/drawing/2014/main" id="{4D7A7063-6743-8E0F-5E60-89A61035C224}"/>
                </a:ext>
              </a:extLst>
            </p:cNvPr>
            <p:cNvSpPr>
              <a:spLocks noChangeArrowheads="1"/>
            </p:cNvSpPr>
            <p:nvPr/>
          </p:nvSpPr>
          <p:spPr bwMode="auto">
            <a:xfrm>
              <a:off x="5408624" y="7086586"/>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10" name="Rectangle 212">
              <a:extLst>
                <a:ext uri="{FF2B5EF4-FFF2-40B4-BE49-F238E27FC236}">
                  <a16:creationId xmlns:a16="http://schemas.microsoft.com/office/drawing/2014/main" id="{698839A5-DBB4-4D03-70BF-CD06CBB88DBB}"/>
                </a:ext>
              </a:extLst>
            </p:cNvPr>
            <p:cNvSpPr>
              <a:spLocks noChangeArrowheads="1"/>
            </p:cNvSpPr>
            <p:nvPr/>
          </p:nvSpPr>
          <p:spPr bwMode="auto">
            <a:xfrm>
              <a:off x="5461012" y="7086584"/>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11" name="Rectangle 213">
              <a:extLst>
                <a:ext uri="{FF2B5EF4-FFF2-40B4-BE49-F238E27FC236}">
                  <a16:creationId xmlns:a16="http://schemas.microsoft.com/office/drawing/2014/main" id="{1CD94F54-FD82-A812-255B-84041843E866}"/>
                </a:ext>
              </a:extLst>
            </p:cNvPr>
            <p:cNvSpPr>
              <a:spLocks noChangeArrowheads="1"/>
            </p:cNvSpPr>
            <p:nvPr/>
          </p:nvSpPr>
          <p:spPr bwMode="auto">
            <a:xfrm>
              <a:off x="5649924" y="7086590"/>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12" name="Rectangle 214">
              <a:extLst>
                <a:ext uri="{FF2B5EF4-FFF2-40B4-BE49-F238E27FC236}">
                  <a16:creationId xmlns:a16="http://schemas.microsoft.com/office/drawing/2014/main" id="{8FBF494F-DD70-CA68-FA4E-444AB52B85A1}"/>
                </a:ext>
              </a:extLst>
            </p:cNvPr>
            <p:cNvSpPr>
              <a:spLocks noChangeArrowheads="1"/>
            </p:cNvSpPr>
            <p:nvPr/>
          </p:nvSpPr>
          <p:spPr bwMode="auto">
            <a:xfrm>
              <a:off x="5713424" y="7086597"/>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13" name="Rectangle 215">
              <a:extLst>
                <a:ext uri="{FF2B5EF4-FFF2-40B4-BE49-F238E27FC236}">
                  <a16:creationId xmlns:a16="http://schemas.microsoft.com/office/drawing/2014/main" id="{129E6FD5-0A51-C04F-3DCA-B85BBECA61DC}"/>
                </a:ext>
              </a:extLst>
            </p:cNvPr>
            <p:cNvSpPr>
              <a:spLocks noChangeArrowheads="1"/>
            </p:cNvSpPr>
            <p:nvPr/>
          </p:nvSpPr>
          <p:spPr bwMode="auto">
            <a:xfrm>
              <a:off x="5778513" y="7099297"/>
              <a:ext cx="85725" cy="85724"/>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14" name="Rectangle 216">
              <a:extLst>
                <a:ext uri="{FF2B5EF4-FFF2-40B4-BE49-F238E27FC236}">
                  <a16:creationId xmlns:a16="http://schemas.microsoft.com/office/drawing/2014/main" id="{D7DCF77C-B8D5-B01F-C450-363641526779}"/>
                </a:ext>
              </a:extLst>
            </p:cNvPr>
            <p:cNvSpPr>
              <a:spLocks noChangeArrowheads="1"/>
            </p:cNvSpPr>
            <p:nvPr/>
          </p:nvSpPr>
          <p:spPr bwMode="auto">
            <a:xfrm>
              <a:off x="6083312" y="7099297"/>
              <a:ext cx="82550" cy="85724"/>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15" name="Rectangle 217">
              <a:extLst>
                <a:ext uri="{FF2B5EF4-FFF2-40B4-BE49-F238E27FC236}">
                  <a16:creationId xmlns:a16="http://schemas.microsoft.com/office/drawing/2014/main" id="{5E666800-FDF9-D36D-DC21-7D7AE48D8A88}"/>
                </a:ext>
              </a:extLst>
            </p:cNvPr>
            <p:cNvSpPr>
              <a:spLocks noChangeArrowheads="1"/>
            </p:cNvSpPr>
            <p:nvPr/>
          </p:nvSpPr>
          <p:spPr bwMode="auto">
            <a:xfrm>
              <a:off x="6234124" y="7099291"/>
              <a:ext cx="85725" cy="85724"/>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16" name="Rectangle 218">
              <a:extLst>
                <a:ext uri="{FF2B5EF4-FFF2-40B4-BE49-F238E27FC236}">
                  <a16:creationId xmlns:a16="http://schemas.microsoft.com/office/drawing/2014/main" id="{45FB4167-0001-DFEB-1853-B66A41B12D98}"/>
                </a:ext>
              </a:extLst>
            </p:cNvPr>
            <p:cNvSpPr>
              <a:spLocks noChangeArrowheads="1"/>
            </p:cNvSpPr>
            <p:nvPr/>
          </p:nvSpPr>
          <p:spPr bwMode="auto">
            <a:xfrm>
              <a:off x="6377001" y="7099303"/>
              <a:ext cx="85725" cy="85725"/>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17" name="Rectangle 219">
              <a:extLst>
                <a:ext uri="{FF2B5EF4-FFF2-40B4-BE49-F238E27FC236}">
                  <a16:creationId xmlns:a16="http://schemas.microsoft.com/office/drawing/2014/main" id="{24CA9B49-D1A5-5478-897D-EF7E350EFA2C}"/>
                </a:ext>
              </a:extLst>
            </p:cNvPr>
            <p:cNvSpPr>
              <a:spLocks noChangeArrowheads="1"/>
            </p:cNvSpPr>
            <p:nvPr/>
          </p:nvSpPr>
          <p:spPr bwMode="auto">
            <a:xfrm>
              <a:off x="6399225" y="7099317"/>
              <a:ext cx="87313" cy="85725"/>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18" name="Rectangle 220">
              <a:extLst>
                <a:ext uri="{FF2B5EF4-FFF2-40B4-BE49-F238E27FC236}">
                  <a16:creationId xmlns:a16="http://schemas.microsoft.com/office/drawing/2014/main" id="{D9310A5F-48C2-0370-C69A-143348D8FD97}"/>
                </a:ext>
              </a:extLst>
            </p:cNvPr>
            <p:cNvSpPr>
              <a:spLocks noChangeArrowheads="1"/>
            </p:cNvSpPr>
            <p:nvPr/>
          </p:nvSpPr>
          <p:spPr bwMode="auto">
            <a:xfrm>
              <a:off x="6429389" y="7121541"/>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19" name="Rectangle 221">
              <a:extLst>
                <a:ext uri="{FF2B5EF4-FFF2-40B4-BE49-F238E27FC236}">
                  <a16:creationId xmlns:a16="http://schemas.microsoft.com/office/drawing/2014/main" id="{BC318F09-2419-094A-88C3-344BBF149158}"/>
                </a:ext>
              </a:extLst>
            </p:cNvPr>
            <p:cNvSpPr>
              <a:spLocks noChangeArrowheads="1"/>
            </p:cNvSpPr>
            <p:nvPr/>
          </p:nvSpPr>
          <p:spPr bwMode="auto">
            <a:xfrm>
              <a:off x="6481775" y="7121541"/>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20" name="Rectangle 222">
              <a:extLst>
                <a:ext uri="{FF2B5EF4-FFF2-40B4-BE49-F238E27FC236}">
                  <a16:creationId xmlns:a16="http://schemas.microsoft.com/office/drawing/2014/main" id="{027B6A8C-6731-6A42-639A-01148D4416AB}"/>
                </a:ext>
              </a:extLst>
            </p:cNvPr>
            <p:cNvSpPr>
              <a:spLocks noChangeArrowheads="1"/>
            </p:cNvSpPr>
            <p:nvPr/>
          </p:nvSpPr>
          <p:spPr bwMode="auto">
            <a:xfrm>
              <a:off x="6719899" y="7121541"/>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21" name="Rectangle 223">
              <a:extLst>
                <a:ext uri="{FF2B5EF4-FFF2-40B4-BE49-F238E27FC236}">
                  <a16:creationId xmlns:a16="http://schemas.microsoft.com/office/drawing/2014/main" id="{D052EE3C-D6D6-1A1B-077A-08A83D1ED648}"/>
                </a:ext>
              </a:extLst>
            </p:cNvPr>
            <p:cNvSpPr>
              <a:spLocks noChangeArrowheads="1"/>
            </p:cNvSpPr>
            <p:nvPr/>
          </p:nvSpPr>
          <p:spPr bwMode="auto">
            <a:xfrm>
              <a:off x="6745299" y="7121541"/>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22" name="Rectangle 224">
              <a:extLst>
                <a:ext uri="{FF2B5EF4-FFF2-40B4-BE49-F238E27FC236}">
                  <a16:creationId xmlns:a16="http://schemas.microsoft.com/office/drawing/2014/main" id="{A89F56B8-A369-6423-9A66-C6036FF39A6E}"/>
                </a:ext>
              </a:extLst>
            </p:cNvPr>
            <p:cNvSpPr>
              <a:spLocks noChangeArrowheads="1"/>
            </p:cNvSpPr>
            <p:nvPr/>
          </p:nvSpPr>
          <p:spPr bwMode="auto">
            <a:xfrm>
              <a:off x="6761175" y="7121541"/>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23" name="Rectangle 225">
              <a:extLst>
                <a:ext uri="{FF2B5EF4-FFF2-40B4-BE49-F238E27FC236}">
                  <a16:creationId xmlns:a16="http://schemas.microsoft.com/office/drawing/2014/main" id="{828134C3-BDE0-2506-4BF3-D32E71C58942}"/>
                </a:ext>
              </a:extLst>
            </p:cNvPr>
            <p:cNvSpPr>
              <a:spLocks noChangeArrowheads="1"/>
            </p:cNvSpPr>
            <p:nvPr/>
          </p:nvSpPr>
          <p:spPr bwMode="auto">
            <a:xfrm>
              <a:off x="6786576" y="7121541"/>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24" name="Rectangle 226">
              <a:extLst>
                <a:ext uri="{FF2B5EF4-FFF2-40B4-BE49-F238E27FC236}">
                  <a16:creationId xmlns:a16="http://schemas.microsoft.com/office/drawing/2014/main" id="{14048BA8-3DA8-B475-33B4-579FD48F3A68}"/>
                </a:ext>
              </a:extLst>
            </p:cNvPr>
            <p:cNvSpPr>
              <a:spLocks noChangeArrowheads="1"/>
            </p:cNvSpPr>
            <p:nvPr/>
          </p:nvSpPr>
          <p:spPr bwMode="auto">
            <a:xfrm>
              <a:off x="6799275" y="7121541"/>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25" name="Rectangle 227">
              <a:extLst>
                <a:ext uri="{FF2B5EF4-FFF2-40B4-BE49-F238E27FC236}">
                  <a16:creationId xmlns:a16="http://schemas.microsoft.com/office/drawing/2014/main" id="{407A3153-DDE2-4612-E808-3352E658B7B3}"/>
                </a:ext>
              </a:extLst>
            </p:cNvPr>
            <p:cNvSpPr>
              <a:spLocks noChangeArrowheads="1"/>
            </p:cNvSpPr>
            <p:nvPr/>
          </p:nvSpPr>
          <p:spPr bwMode="auto">
            <a:xfrm>
              <a:off x="6829437" y="7121541"/>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26" name="Rectangle 228">
              <a:extLst>
                <a:ext uri="{FF2B5EF4-FFF2-40B4-BE49-F238E27FC236}">
                  <a16:creationId xmlns:a16="http://schemas.microsoft.com/office/drawing/2014/main" id="{7DC466DD-8AC9-EA54-9701-08CE4D5C043C}"/>
                </a:ext>
              </a:extLst>
            </p:cNvPr>
            <p:cNvSpPr>
              <a:spLocks noChangeArrowheads="1"/>
            </p:cNvSpPr>
            <p:nvPr/>
          </p:nvSpPr>
          <p:spPr bwMode="auto">
            <a:xfrm>
              <a:off x="6840549" y="7121541"/>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27" name="Rectangle 229">
              <a:extLst>
                <a:ext uri="{FF2B5EF4-FFF2-40B4-BE49-F238E27FC236}">
                  <a16:creationId xmlns:a16="http://schemas.microsoft.com/office/drawing/2014/main" id="{174E60C5-0E24-BF9E-FF80-5FE911AEF152}"/>
                </a:ext>
              </a:extLst>
            </p:cNvPr>
            <p:cNvSpPr>
              <a:spLocks noChangeArrowheads="1"/>
            </p:cNvSpPr>
            <p:nvPr/>
          </p:nvSpPr>
          <p:spPr bwMode="auto">
            <a:xfrm>
              <a:off x="6953263" y="7121541"/>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28" name="Rectangle 230">
              <a:extLst>
                <a:ext uri="{FF2B5EF4-FFF2-40B4-BE49-F238E27FC236}">
                  <a16:creationId xmlns:a16="http://schemas.microsoft.com/office/drawing/2014/main" id="{7871391C-53E0-F3EB-3CEC-8C4092DBA050}"/>
                </a:ext>
              </a:extLst>
            </p:cNvPr>
            <p:cNvSpPr>
              <a:spLocks noChangeArrowheads="1"/>
            </p:cNvSpPr>
            <p:nvPr/>
          </p:nvSpPr>
          <p:spPr bwMode="auto">
            <a:xfrm>
              <a:off x="6986599" y="7121517"/>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29" name="Rectangle 231">
              <a:extLst>
                <a:ext uri="{FF2B5EF4-FFF2-40B4-BE49-F238E27FC236}">
                  <a16:creationId xmlns:a16="http://schemas.microsoft.com/office/drawing/2014/main" id="{8E552E60-D6D7-5258-C3D9-CC6AC2506276}"/>
                </a:ext>
              </a:extLst>
            </p:cNvPr>
            <p:cNvSpPr>
              <a:spLocks noChangeArrowheads="1"/>
            </p:cNvSpPr>
            <p:nvPr/>
          </p:nvSpPr>
          <p:spPr bwMode="auto">
            <a:xfrm>
              <a:off x="7002474" y="7121540"/>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30" name="Rectangle 232">
              <a:extLst>
                <a:ext uri="{FF2B5EF4-FFF2-40B4-BE49-F238E27FC236}">
                  <a16:creationId xmlns:a16="http://schemas.microsoft.com/office/drawing/2014/main" id="{F0D62F18-3C2A-D01B-8E11-456E78D463E7}"/>
                </a:ext>
              </a:extLst>
            </p:cNvPr>
            <p:cNvSpPr>
              <a:spLocks noChangeArrowheads="1"/>
            </p:cNvSpPr>
            <p:nvPr/>
          </p:nvSpPr>
          <p:spPr bwMode="auto">
            <a:xfrm>
              <a:off x="7002475" y="7143765"/>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31" name="Rectangle 233">
              <a:extLst>
                <a:ext uri="{FF2B5EF4-FFF2-40B4-BE49-F238E27FC236}">
                  <a16:creationId xmlns:a16="http://schemas.microsoft.com/office/drawing/2014/main" id="{05A2B9BB-0E1A-0457-B217-ED72DD99C055}"/>
                </a:ext>
              </a:extLst>
            </p:cNvPr>
            <p:cNvSpPr>
              <a:spLocks noChangeArrowheads="1"/>
            </p:cNvSpPr>
            <p:nvPr/>
          </p:nvSpPr>
          <p:spPr bwMode="auto">
            <a:xfrm>
              <a:off x="7016764" y="7143765"/>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32" name="Rectangle 234">
              <a:extLst>
                <a:ext uri="{FF2B5EF4-FFF2-40B4-BE49-F238E27FC236}">
                  <a16:creationId xmlns:a16="http://schemas.microsoft.com/office/drawing/2014/main" id="{077DD8DF-9687-5E56-6C47-3B5C25E3C75D}"/>
                </a:ext>
              </a:extLst>
            </p:cNvPr>
            <p:cNvSpPr>
              <a:spLocks noChangeArrowheads="1"/>
            </p:cNvSpPr>
            <p:nvPr/>
          </p:nvSpPr>
          <p:spPr bwMode="auto">
            <a:xfrm>
              <a:off x="7027874" y="7143765"/>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33" name="Rectangle 235">
              <a:extLst>
                <a:ext uri="{FF2B5EF4-FFF2-40B4-BE49-F238E27FC236}">
                  <a16:creationId xmlns:a16="http://schemas.microsoft.com/office/drawing/2014/main" id="{FD4F8F6B-88DC-C0B2-0C54-E61B97618467}"/>
                </a:ext>
              </a:extLst>
            </p:cNvPr>
            <p:cNvSpPr>
              <a:spLocks noChangeArrowheads="1"/>
            </p:cNvSpPr>
            <p:nvPr/>
          </p:nvSpPr>
          <p:spPr bwMode="auto">
            <a:xfrm>
              <a:off x="7054864" y="7143765"/>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34" name="Rectangle 236">
              <a:extLst>
                <a:ext uri="{FF2B5EF4-FFF2-40B4-BE49-F238E27FC236}">
                  <a16:creationId xmlns:a16="http://schemas.microsoft.com/office/drawing/2014/main" id="{0A4C4CFD-756F-E2F2-621B-503BBD2B222C}"/>
                </a:ext>
              </a:extLst>
            </p:cNvPr>
            <p:cNvSpPr>
              <a:spLocks noChangeArrowheads="1"/>
            </p:cNvSpPr>
            <p:nvPr/>
          </p:nvSpPr>
          <p:spPr bwMode="auto">
            <a:xfrm>
              <a:off x="7159639" y="7143765"/>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35" name="Rectangle 237">
              <a:extLst>
                <a:ext uri="{FF2B5EF4-FFF2-40B4-BE49-F238E27FC236}">
                  <a16:creationId xmlns:a16="http://schemas.microsoft.com/office/drawing/2014/main" id="{283DE8A1-D9DD-72C1-340D-A826FDA4A432}"/>
                </a:ext>
              </a:extLst>
            </p:cNvPr>
            <p:cNvSpPr>
              <a:spLocks noChangeArrowheads="1"/>
            </p:cNvSpPr>
            <p:nvPr/>
          </p:nvSpPr>
          <p:spPr bwMode="auto">
            <a:xfrm>
              <a:off x="7189802" y="7143765"/>
              <a:ext cx="84138"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36" name="Rectangle 238">
              <a:extLst>
                <a:ext uri="{FF2B5EF4-FFF2-40B4-BE49-F238E27FC236}">
                  <a16:creationId xmlns:a16="http://schemas.microsoft.com/office/drawing/2014/main" id="{EF54961C-B629-BB1D-9C75-7847742F8534}"/>
                </a:ext>
              </a:extLst>
            </p:cNvPr>
            <p:cNvSpPr>
              <a:spLocks noChangeArrowheads="1"/>
            </p:cNvSpPr>
            <p:nvPr/>
          </p:nvSpPr>
          <p:spPr bwMode="auto">
            <a:xfrm>
              <a:off x="7216789" y="7143765"/>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37" name="Rectangle 239">
              <a:extLst>
                <a:ext uri="{FF2B5EF4-FFF2-40B4-BE49-F238E27FC236}">
                  <a16:creationId xmlns:a16="http://schemas.microsoft.com/office/drawing/2014/main" id="{F552F109-72D2-BFA0-89E0-E5664E10EFE2}"/>
                </a:ext>
              </a:extLst>
            </p:cNvPr>
            <p:cNvSpPr>
              <a:spLocks noChangeArrowheads="1"/>
            </p:cNvSpPr>
            <p:nvPr/>
          </p:nvSpPr>
          <p:spPr bwMode="auto">
            <a:xfrm>
              <a:off x="7321566" y="7143765"/>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38" name="Rectangle 240">
              <a:extLst>
                <a:ext uri="{FF2B5EF4-FFF2-40B4-BE49-F238E27FC236}">
                  <a16:creationId xmlns:a16="http://schemas.microsoft.com/office/drawing/2014/main" id="{9B08C347-98BA-68B2-4B0F-EA33D2EBCFD6}"/>
                </a:ext>
              </a:extLst>
            </p:cNvPr>
            <p:cNvSpPr>
              <a:spLocks noChangeArrowheads="1"/>
            </p:cNvSpPr>
            <p:nvPr/>
          </p:nvSpPr>
          <p:spPr bwMode="auto">
            <a:xfrm>
              <a:off x="7337439" y="7143765"/>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39" name="Rectangle 241">
              <a:extLst>
                <a:ext uri="{FF2B5EF4-FFF2-40B4-BE49-F238E27FC236}">
                  <a16:creationId xmlns:a16="http://schemas.microsoft.com/office/drawing/2014/main" id="{5638E8C7-FA1E-DE10-0FF9-379D971098FD}"/>
                </a:ext>
              </a:extLst>
            </p:cNvPr>
            <p:cNvSpPr>
              <a:spLocks noChangeArrowheads="1"/>
            </p:cNvSpPr>
            <p:nvPr/>
          </p:nvSpPr>
          <p:spPr bwMode="auto">
            <a:xfrm>
              <a:off x="7348551" y="7143765"/>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40" name="Rectangle 242">
              <a:extLst>
                <a:ext uri="{FF2B5EF4-FFF2-40B4-BE49-F238E27FC236}">
                  <a16:creationId xmlns:a16="http://schemas.microsoft.com/office/drawing/2014/main" id="{7553D048-E738-E82E-9A5A-256BFEA052D8}"/>
                </a:ext>
              </a:extLst>
            </p:cNvPr>
            <p:cNvSpPr>
              <a:spLocks noChangeArrowheads="1"/>
            </p:cNvSpPr>
            <p:nvPr/>
          </p:nvSpPr>
          <p:spPr bwMode="auto">
            <a:xfrm>
              <a:off x="7364428" y="7143765"/>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41" name="Rectangle 243">
              <a:extLst>
                <a:ext uri="{FF2B5EF4-FFF2-40B4-BE49-F238E27FC236}">
                  <a16:creationId xmlns:a16="http://schemas.microsoft.com/office/drawing/2014/main" id="{E02130D7-B725-67D9-A54F-8B615F6398A0}"/>
                </a:ext>
              </a:extLst>
            </p:cNvPr>
            <p:cNvSpPr>
              <a:spLocks noChangeArrowheads="1"/>
            </p:cNvSpPr>
            <p:nvPr/>
          </p:nvSpPr>
          <p:spPr bwMode="auto">
            <a:xfrm>
              <a:off x="7405702" y="7143765"/>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42" name="Rectangle 244">
              <a:extLst>
                <a:ext uri="{FF2B5EF4-FFF2-40B4-BE49-F238E27FC236}">
                  <a16:creationId xmlns:a16="http://schemas.microsoft.com/office/drawing/2014/main" id="{32B3046E-7E1D-B0EB-FF2A-76D85D62E1AD}"/>
                </a:ext>
              </a:extLst>
            </p:cNvPr>
            <p:cNvSpPr>
              <a:spLocks noChangeArrowheads="1"/>
            </p:cNvSpPr>
            <p:nvPr/>
          </p:nvSpPr>
          <p:spPr bwMode="auto">
            <a:xfrm>
              <a:off x="7435866" y="7143765"/>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43" name="Rectangle 245">
              <a:extLst>
                <a:ext uri="{FF2B5EF4-FFF2-40B4-BE49-F238E27FC236}">
                  <a16:creationId xmlns:a16="http://schemas.microsoft.com/office/drawing/2014/main" id="{4C8680E8-3883-50C2-F855-0B5272852AB8}"/>
                </a:ext>
              </a:extLst>
            </p:cNvPr>
            <p:cNvSpPr>
              <a:spLocks noChangeArrowheads="1"/>
            </p:cNvSpPr>
            <p:nvPr/>
          </p:nvSpPr>
          <p:spPr bwMode="auto">
            <a:xfrm>
              <a:off x="7589854" y="7143765"/>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44" name="Rectangle 246">
              <a:extLst>
                <a:ext uri="{FF2B5EF4-FFF2-40B4-BE49-F238E27FC236}">
                  <a16:creationId xmlns:a16="http://schemas.microsoft.com/office/drawing/2014/main" id="{DFDD1ADC-C480-D814-E777-E12A915EB361}"/>
                </a:ext>
              </a:extLst>
            </p:cNvPr>
            <p:cNvSpPr>
              <a:spLocks noChangeArrowheads="1"/>
            </p:cNvSpPr>
            <p:nvPr/>
          </p:nvSpPr>
          <p:spPr bwMode="auto">
            <a:xfrm>
              <a:off x="7604142" y="7143765"/>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45" name="Rectangle 247">
              <a:extLst>
                <a:ext uri="{FF2B5EF4-FFF2-40B4-BE49-F238E27FC236}">
                  <a16:creationId xmlns:a16="http://schemas.microsoft.com/office/drawing/2014/main" id="{8CD3343E-43BE-3E82-1BA9-BF81A22E50CD}"/>
                </a:ext>
              </a:extLst>
            </p:cNvPr>
            <p:cNvSpPr>
              <a:spLocks noChangeArrowheads="1"/>
            </p:cNvSpPr>
            <p:nvPr/>
          </p:nvSpPr>
          <p:spPr bwMode="auto">
            <a:xfrm>
              <a:off x="7631129" y="7143765"/>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46" name="Rectangle 248">
              <a:extLst>
                <a:ext uri="{FF2B5EF4-FFF2-40B4-BE49-F238E27FC236}">
                  <a16:creationId xmlns:a16="http://schemas.microsoft.com/office/drawing/2014/main" id="{7D324BA9-EBAC-9042-0E0F-654B4C31CDD4}"/>
                </a:ext>
              </a:extLst>
            </p:cNvPr>
            <p:cNvSpPr>
              <a:spLocks noChangeArrowheads="1"/>
            </p:cNvSpPr>
            <p:nvPr/>
          </p:nvSpPr>
          <p:spPr bwMode="auto">
            <a:xfrm>
              <a:off x="7645416" y="7143765"/>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47" name="Rectangle 249">
              <a:extLst>
                <a:ext uri="{FF2B5EF4-FFF2-40B4-BE49-F238E27FC236}">
                  <a16:creationId xmlns:a16="http://schemas.microsoft.com/office/drawing/2014/main" id="{17C02EBC-8C8E-4CE9-AF8D-973806EF2A5B}"/>
                </a:ext>
              </a:extLst>
            </p:cNvPr>
            <p:cNvSpPr>
              <a:spLocks noChangeArrowheads="1"/>
            </p:cNvSpPr>
            <p:nvPr/>
          </p:nvSpPr>
          <p:spPr bwMode="auto">
            <a:xfrm>
              <a:off x="7661291" y="7143765"/>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48" name="Rectangle 250">
              <a:extLst>
                <a:ext uri="{FF2B5EF4-FFF2-40B4-BE49-F238E27FC236}">
                  <a16:creationId xmlns:a16="http://schemas.microsoft.com/office/drawing/2014/main" id="{5055A36F-3678-5462-3AF2-012BE47A9A7F}"/>
                </a:ext>
              </a:extLst>
            </p:cNvPr>
            <p:cNvSpPr>
              <a:spLocks noChangeArrowheads="1"/>
            </p:cNvSpPr>
            <p:nvPr/>
          </p:nvSpPr>
          <p:spPr bwMode="auto">
            <a:xfrm>
              <a:off x="7675578" y="7143765"/>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49" name="Rectangle 251">
              <a:extLst>
                <a:ext uri="{FF2B5EF4-FFF2-40B4-BE49-F238E27FC236}">
                  <a16:creationId xmlns:a16="http://schemas.microsoft.com/office/drawing/2014/main" id="{622EE700-E029-7790-5C89-CF5F4893D128}"/>
                </a:ext>
              </a:extLst>
            </p:cNvPr>
            <p:cNvSpPr>
              <a:spLocks noChangeArrowheads="1"/>
            </p:cNvSpPr>
            <p:nvPr/>
          </p:nvSpPr>
          <p:spPr bwMode="auto">
            <a:xfrm>
              <a:off x="7691454" y="7143765"/>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50" name="Rectangle 252">
              <a:extLst>
                <a:ext uri="{FF2B5EF4-FFF2-40B4-BE49-F238E27FC236}">
                  <a16:creationId xmlns:a16="http://schemas.microsoft.com/office/drawing/2014/main" id="{6B351123-27AF-E5CE-1985-D2C1A02EA530}"/>
                </a:ext>
              </a:extLst>
            </p:cNvPr>
            <p:cNvSpPr>
              <a:spLocks noChangeArrowheads="1"/>
            </p:cNvSpPr>
            <p:nvPr/>
          </p:nvSpPr>
          <p:spPr bwMode="auto">
            <a:xfrm>
              <a:off x="7812103" y="7143765"/>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51" name="Rectangle 253">
              <a:extLst>
                <a:ext uri="{FF2B5EF4-FFF2-40B4-BE49-F238E27FC236}">
                  <a16:creationId xmlns:a16="http://schemas.microsoft.com/office/drawing/2014/main" id="{C6D8238E-D1BE-7CB2-8990-EF93173B1120}"/>
                </a:ext>
              </a:extLst>
            </p:cNvPr>
            <p:cNvSpPr>
              <a:spLocks noChangeArrowheads="1"/>
            </p:cNvSpPr>
            <p:nvPr/>
          </p:nvSpPr>
          <p:spPr bwMode="auto">
            <a:xfrm>
              <a:off x="7940692" y="7143765"/>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52" name="Rectangle 254">
              <a:extLst>
                <a:ext uri="{FF2B5EF4-FFF2-40B4-BE49-F238E27FC236}">
                  <a16:creationId xmlns:a16="http://schemas.microsoft.com/office/drawing/2014/main" id="{D75005BC-A168-5523-C02E-FA0DE9023C6F}"/>
                </a:ext>
              </a:extLst>
            </p:cNvPr>
            <p:cNvSpPr>
              <a:spLocks noChangeArrowheads="1"/>
            </p:cNvSpPr>
            <p:nvPr/>
          </p:nvSpPr>
          <p:spPr bwMode="auto">
            <a:xfrm>
              <a:off x="7954980" y="7143765"/>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53" name="Rectangle 255">
              <a:extLst>
                <a:ext uri="{FF2B5EF4-FFF2-40B4-BE49-F238E27FC236}">
                  <a16:creationId xmlns:a16="http://schemas.microsoft.com/office/drawing/2014/main" id="{6AC580D5-DE29-9F2C-C4CC-6BBF382E4215}"/>
                </a:ext>
              </a:extLst>
            </p:cNvPr>
            <p:cNvSpPr>
              <a:spLocks noChangeArrowheads="1"/>
            </p:cNvSpPr>
            <p:nvPr/>
          </p:nvSpPr>
          <p:spPr bwMode="auto">
            <a:xfrm>
              <a:off x="7977204" y="7143765"/>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54" name="Rectangle 256">
              <a:extLst>
                <a:ext uri="{FF2B5EF4-FFF2-40B4-BE49-F238E27FC236}">
                  <a16:creationId xmlns:a16="http://schemas.microsoft.com/office/drawing/2014/main" id="{7281EFBE-C33D-D08B-0E58-6AA910BE95AD}"/>
                </a:ext>
              </a:extLst>
            </p:cNvPr>
            <p:cNvSpPr>
              <a:spLocks noChangeArrowheads="1"/>
            </p:cNvSpPr>
            <p:nvPr/>
          </p:nvSpPr>
          <p:spPr bwMode="auto">
            <a:xfrm>
              <a:off x="7993080" y="7143747"/>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55" name="Rectangle 257">
              <a:extLst>
                <a:ext uri="{FF2B5EF4-FFF2-40B4-BE49-F238E27FC236}">
                  <a16:creationId xmlns:a16="http://schemas.microsoft.com/office/drawing/2014/main" id="{07911CA0-2346-273C-B4EC-A7347EF37BEB}"/>
                </a:ext>
              </a:extLst>
            </p:cNvPr>
            <p:cNvSpPr>
              <a:spLocks noChangeArrowheads="1"/>
            </p:cNvSpPr>
            <p:nvPr/>
          </p:nvSpPr>
          <p:spPr bwMode="auto">
            <a:xfrm>
              <a:off x="7993080" y="7165972"/>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56" name="Rectangle 258">
              <a:extLst>
                <a:ext uri="{FF2B5EF4-FFF2-40B4-BE49-F238E27FC236}">
                  <a16:creationId xmlns:a16="http://schemas.microsoft.com/office/drawing/2014/main" id="{3CFE8C19-9556-496D-ACE7-DB0333908E55}"/>
                </a:ext>
              </a:extLst>
            </p:cNvPr>
            <p:cNvSpPr>
              <a:spLocks noChangeArrowheads="1"/>
            </p:cNvSpPr>
            <p:nvPr/>
          </p:nvSpPr>
          <p:spPr bwMode="auto">
            <a:xfrm>
              <a:off x="8023244" y="7165972"/>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57" name="Rectangle 259">
              <a:extLst>
                <a:ext uri="{FF2B5EF4-FFF2-40B4-BE49-F238E27FC236}">
                  <a16:creationId xmlns:a16="http://schemas.microsoft.com/office/drawing/2014/main" id="{EB74CB94-4193-5AD7-6DC8-C269F6D2467F}"/>
                </a:ext>
              </a:extLst>
            </p:cNvPr>
            <p:cNvSpPr>
              <a:spLocks noChangeArrowheads="1"/>
            </p:cNvSpPr>
            <p:nvPr/>
          </p:nvSpPr>
          <p:spPr bwMode="auto">
            <a:xfrm>
              <a:off x="8042295" y="7165972"/>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58" name="Rectangle 260">
              <a:extLst>
                <a:ext uri="{FF2B5EF4-FFF2-40B4-BE49-F238E27FC236}">
                  <a16:creationId xmlns:a16="http://schemas.microsoft.com/office/drawing/2014/main" id="{E29BA7EE-56B5-D99B-5EA9-5693C84BF10E}"/>
                </a:ext>
              </a:extLst>
            </p:cNvPr>
            <p:cNvSpPr>
              <a:spLocks noChangeArrowheads="1"/>
            </p:cNvSpPr>
            <p:nvPr/>
          </p:nvSpPr>
          <p:spPr bwMode="auto">
            <a:xfrm>
              <a:off x="8059756" y="7165972"/>
              <a:ext cx="84138"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59" name="Rectangle 261">
              <a:extLst>
                <a:ext uri="{FF2B5EF4-FFF2-40B4-BE49-F238E27FC236}">
                  <a16:creationId xmlns:a16="http://schemas.microsoft.com/office/drawing/2014/main" id="{4692B214-0884-185D-9D28-D9BC7A43FE9C}"/>
                </a:ext>
              </a:extLst>
            </p:cNvPr>
            <p:cNvSpPr>
              <a:spLocks noChangeArrowheads="1"/>
            </p:cNvSpPr>
            <p:nvPr/>
          </p:nvSpPr>
          <p:spPr bwMode="auto">
            <a:xfrm>
              <a:off x="8075632" y="7165972"/>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60" name="Rectangle 262">
              <a:extLst>
                <a:ext uri="{FF2B5EF4-FFF2-40B4-BE49-F238E27FC236}">
                  <a16:creationId xmlns:a16="http://schemas.microsoft.com/office/drawing/2014/main" id="{456D1D75-14B8-C2CF-E07E-16635FE7C0D6}"/>
                </a:ext>
              </a:extLst>
            </p:cNvPr>
            <p:cNvSpPr>
              <a:spLocks noChangeArrowheads="1"/>
            </p:cNvSpPr>
            <p:nvPr/>
          </p:nvSpPr>
          <p:spPr bwMode="auto">
            <a:xfrm>
              <a:off x="8089920" y="7165972"/>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61" name="Rectangle 263">
              <a:extLst>
                <a:ext uri="{FF2B5EF4-FFF2-40B4-BE49-F238E27FC236}">
                  <a16:creationId xmlns:a16="http://schemas.microsoft.com/office/drawing/2014/main" id="{0EEC4DB1-DDCE-1DF4-14F2-0627595D77BC}"/>
                </a:ext>
              </a:extLst>
            </p:cNvPr>
            <p:cNvSpPr>
              <a:spLocks noChangeArrowheads="1"/>
            </p:cNvSpPr>
            <p:nvPr/>
          </p:nvSpPr>
          <p:spPr bwMode="auto">
            <a:xfrm>
              <a:off x="8245496" y="7165972"/>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62" name="Rectangle 264">
              <a:extLst>
                <a:ext uri="{FF2B5EF4-FFF2-40B4-BE49-F238E27FC236}">
                  <a16:creationId xmlns:a16="http://schemas.microsoft.com/office/drawing/2014/main" id="{181EBE9C-852E-A8E4-7519-AC5FA613B10A}"/>
                </a:ext>
              </a:extLst>
            </p:cNvPr>
            <p:cNvSpPr>
              <a:spLocks noChangeArrowheads="1"/>
            </p:cNvSpPr>
            <p:nvPr/>
          </p:nvSpPr>
          <p:spPr bwMode="auto">
            <a:xfrm>
              <a:off x="8259785" y="7165972"/>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63" name="Rectangle 265">
              <a:extLst>
                <a:ext uri="{FF2B5EF4-FFF2-40B4-BE49-F238E27FC236}">
                  <a16:creationId xmlns:a16="http://schemas.microsoft.com/office/drawing/2014/main" id="{114301AA-1CB4-736B-ED59-7C4812D87F9A}"/>
                </a:ext>
              </a:extLst>
            </p:cNvPr>
            <p:cNvSpPr>
              <a:spLocks noChangeArrowheads="1"/>
            </p:cNvSpPr>
            <p:nvPr/>
          </p:nvSpPr>
          <p:spPr bwMode="auto">
            <a:xfrm>
              <a:off x="8275658" y="7165972"/>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64" name="Rectangle 266">
              <a:extLst>
                <a:ext uri="{FF2B5EF4-FFF2-40B4-BE49-F238E27FC236}">
                  <a16:creationId xmlns:a16="http://schemas.microsoft.com/office/drawing/2014/main" id="{61898A36-9492-2178-E86C-D14368F06EB3}"/>
                </a:ext>
              </a:extLst>
            </p:cNvPr>
            <p:cNvSpPr>
              <a:spLocks noChangeArrowheads="1"/>
            </p:cNvSpPr>
            <p:nvPr/>
          </p:nvSpPr>
          <p:spPr bwMode="auto">
            <a:xfrm>
              <a:off x="8286771" y="7165972"/>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65" name="Rectangle 267">
              <a:extLst>
                <a:ext uri="{FF2B5EF4-FFF2-40B4-BE49-F238E27FC236}">
                  <a16:creationId xmlns:a16="http://schemas.microsoft.com/office/drawing/2014/main" id="{258E0397-053D-FD29-AB44-C97BA96F0E67}"/>
                </a:ext>
              </a:extLst>
            </p:cNvPr>
            <p:cNvSpPr>
              <a:spLocks noChangeArrowheads="1"/>
            </p:cNvSpPr>
            <p:nvPr/>
          </p:nvSpPr>
          <p:spPr bwMode="auto">
            <a:xfrm>
              <a:off x="8297884" y="7165972"/>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66" name="Rectangle 268">
              <a:extLst>
                <a:ext uri="{FF2B5EF4-FFF2-40B4-BE49-F238E27FC236}">
                  <a16:creationId xmlns:a16="http://schemas.microsoft.com/office/drawing/2014/main" id="{43E94D52-71DA-4DE3-4EEB-B4470063313C}"/>
                </a:ext>
              </a:extLst>
            </p:cNvPr>
            <p:cNvSpPr>
              <a:spLocks noChangeArrowheads="1"/>
            </p:cNvSpPr>
            <p:nvPr/>
          </p:nvSpPr>
          <p:spPr bwMode="auto">
            <a:xfrm>
              <a:off x="8320108" y="7165972"/>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67" name="Rectangle 269">
              <a:extLst>
                <a:ext uri="{FF2B5EF4-FFF2-40B4-BE49-F238E27FC236}">
                  <a16:creationId xmlns:a16="http://schemas.microsoft.com/office/drawing/2014/main" id="{6C1B97B3-6FFF-931A-BA6E-0F44644D2045}"/>
                </a:ext>
              </a:extLst>
            </p:cNvPr>
            <p:cNvSpPr>
              <a:spLocks noChangeArrowheads="1"/>
            </p:cNvSpPr>
            <p:nvPr/>
          </p:nvSpPr>
          <p:spPr bwMode="auto">
            <a:xfrm>
              <a:off x="8388369" y="7165972"/>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68" name="Rectangle 270">
              <a:extLst>
                <a:ext uri="{FF2B5EF4-FFF2-40B4-BE49-F238E27FC236}">
                  <a16:creationId xmlns:a16="http://schemas.microsoft.com/office/drawing/2014/main" id="{BEB80548-A534-F1F3-B4E2-344EAB755772}"/>
                </a:ext>
              </a:extLst>
            </p:cNvPr>
            <p:cNvSpPr>
              <a:spLocks noChangeArrowheads="1"/>
            </p:cNvSpPr>
            <p:nvPr/>
          </p:nvSpPr>
          <p:spPr bwMode="auto">
            <a:xfrm>
              <a:off x="8558230" y="7165972"/>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69" name="Rectangle 271">
              <a:extLst>
                <a:ext uri="{FF2B5EF4-FFF2-40B4-BE49-F238E27FC236}">
                  <a16:creationId xmlns:a16="http://schemas.microsoft.com/office/drawing/2014/main" id="{EACA3D40-7883-F996-B6AD-92F011621962}"/>
                </a:ext>
              </a:extLst>
            </p:cNvPr>
            <p:cNvSpPr>
              <a:spLocks noChangeArrowheads="1"/>
            </p:cNvSpPr>
            <p:nvPr/>
          </p:nvSpPr>
          <p:spPr bwMode="auto">
            <a:xfrm>
              <a:off x="8580457" y="7165972"/>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70" name="Rectangle 272">
              <a:extLst>
                <a:ext uri="{FF2B5EF4-FFF2-40B4-BE49-F238E27FC236}">
                  <a16:creationId xmlns:a16="http://schemas.microsoft.com/office/drawing/2014/main" id="{C38323FD-A54E-751C-D9B9-08974C146F43}"/>
                </a:ext>
              </a:extLst>
            </p:cNvPr>
            <p:cNvSpPr>
              <a:spLocks noChangeArrowheads="1"/>
            </p:cNvSpPr>
            <p:nvPr/>
          </p:nvSpPr>
          <p:spPr bwMode="auto">
            <a:xfrm>
              <a:off x="8607444" y="7165972"/>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71" name="Rectangle 273">
              <a:extLst>
                <a:ext uri="{FF2B5EF4-FFF2-40B4-BE49-F238E27FC236}">
                  <a16:creationId xmlns:a16="http://schemas.microsoft.com/office/drawing/2014/main" id="{6BBAD208-3DED-A1B3-A947-F5C9CC3EFB55}"/>
                </a:ext>
              </a:extLst>
            </p:cNvPr>
            <p:cNvSpPr>
              <a:spLocks noChangeArrowheads="1"/>
            </p:cNvSpPr>
            <p:nvPr/>
          </p:nvSpPr>
          <p:spPr bwMode="auto">
            <a:xfrm>
              <a:off x="8621730" y="7165972"/>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72" name="Rectangle 274">
              <a:extLst>
                <a:ext uri="{FF2B5EF4-FFF2-40B4-BE49-F238E27FC236}">
                  <a16:creationId xmlns:a16="http://schemas.microsoft.com/office/drawing/2014/main" id="{DABA958C-3485-56F6-A18F-1D8E0DDFF48F}"/>
                </a:ext>
              </a:extLst>
            </p:cNvPr>
            <p:cNvSpPr>
              <a:spLocks noChangeArrowheads="1"/>
            </p:cNvSpPr>
            <p:nvPr/>
          </p:nvSpPr>
          <p:spPr bwMode="auto">
            <a:xfrm>
              <a:off x="8670942" y="7165972"/>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73" name="Rectangle 275">
              <a:extLst>
                <a:ext uri="{FF2B5EF4-FFF2-40B4-BE49-F238E27FC236}">
                  <a16:creationId xmlns:a16="http://schemas.microsoft.com/office/drawing/2014/main" id="{AD2C4F90-5D85-0149-50C6-FD4AEDD69B78}"/>
                </a:ext>
              </a:extLst>
            </p:cNvPr>
            <p:cNvSpPr>
              <a:spLocks noChangeArrowheads="1"/>
            </p:cNvSpPr>
            <p:nvPr/>
          </p:nvSpPr>
          <p:spPr bwMode="auto">
            <a:xfrm>
              <a:off x="8720154" y="7165972"/>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74" name="Rectangle 276">
              <a:extLst>
                <a:ext uri="{FF2B5EF4-FFF2-40B4-BE49-F238E27FC236}">
                  <a16:creationId xmlns:a16="http://schemas.microsoft.com/office/drawing/2014/main" id="{85109A2A-E253-453A-4476-F2B7268E4B49}"/>
                </a:ext>
              </a:extLst>
            </p:cNvPr>
            <p:cNvSpPr>
              <a:spLocks noChangeArrowheads="1"/>
            </p:cNvSpPr>
            <p:nvPr/>
          </p:nvSpPr>
          <p:spPr bwMode="auto">
            <a:xfrm>
              <a:off x="8859854" y="7165972"/>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75" name="Rectangle 277">
              <a:extLst>
                <a:ext uri="{FF2B5EF4-FFF2-40B4-BE49-F238E27FC236}">
                  <a16:creationId xmlns:a16="http://schemas.microsoft.com/office/drawing/2014/main" id="{7DD6802E-0397-A862-1EB5-C9383A6945EC}"/>
                </a:ext>
              </a:extLst>
            </p:cNvPr>
            <p:cNvSpPr>
              <a:spLocks noChangeArrowheads="1"/>
            </p:cNvSpPr>
            <p:nvPr/>
          </p:nvSpPr>
          <p:spPr bwMode="auto">
            <a:xfrm>
              <a:off x="8882077" y="7165972"/>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76" name="Rectangle 278">
              <a:extLst>
                <a:ext uri="{FF2B5EF4-FFF2-40B4-BE49-F238E27FC236}">
                  <a16:creationId xmlns:a16="http://schemas.microsoft.com/office/drawing/2014/main" id="{17329E3C-F456-333F-1C0C-4F48FF9CFAD9}"/>
                </a:ext>
              </a:extLst>
            </p:cNvPr>
            <p:cNvSpPr>
              <a:spLocks noChangeArrowheads="1"/>
            </p:cNvSpPr>
            <p:nvPr/>
          </p:nvSpPr>
          <p:spPr bwMode="auto">
            <a:xfrm>
              <a:off x="8893189" y="7165972"/>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77" name="Rectangle 279">
              <a:extLst>
                <a:ext uri="{FF2B5EF4-FFF2-40B4-BE49-F238E27FC236}">
                  <a16:creationId xmlns:a16="http://schemas.microsoft.com/office/drawing/2014/main" id="{3DD8659E-327C-FC28-EC21-4523ECEDD8DA}"/>
                </a:ext>
              </a:extLst>
            </p:cNvPr>
            <p:cNvSpPr>
              <a:spLocks noChangeArrowheads="1"/>
            </p:cNvSpPr>
            <p:nvPr/>
          </p:nvSpPr>
          <p:spPr bwMode="auto">
            <a:xfrm>
              <a:off x="8904302" y="7165972"/>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78" name="Rectangle 280">
              <a:extLst>
                <a:ext uri="{FF2B5EF4-FFF2-40B4-BE49-F238E27FC236}">
                  <a16:creationId xmlns:a16="http://schemas.microsoft.com/office/drawing/2014/main" id="{338A5C07-506C-DFD8-341E-7A7FAA5B102B}"/>
                </a:ext>
              </a:extLst>
            </p:cNvPr>
            <p:cNvSpPr>
              <a:spLocks noChangeArrowheads="1"/>
            </p:cNvSpPr>
            <p:nvPr/>
          </p:nvSpPr>
          <p:spPr bwMode="auto">
            <a:xfrm>
              <a:off x="8926525" y="7165972"/>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79" name="Rectangle 281">
              <a:extLst>
                <a:ext uri="{FF2B5EF4-FFF2-40B4-BE49-F238E27FC236}">
                  <a16:creationId xmlns:a16="http://schemas.microsoft.com/office/drawing/2014/main" id="{994BA566-59F3-2854-EFEC-890466630486}"/>
                </a:ext>
              </a:extLst>
            </p:cNvPr>
            <p:cNvSpPr>
              <a:spLocks noChangeArrowheads="1"/>
            </p:cNvSpPr>
            <p:nvPr/>
          </p:nvSpPr>
          <p:spPr bwMode="auto">
            <a:xfrm>
              <a:off x="9013837" y="7165972"/>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80" name="Rectangle 282">
              <a:extLst>
                <a:ext uri="{FF2B5EF4-FFF2-40B4-BE49-F238E27FC236}">
                  <a16:creationId xmlns:a16="http://schemas.microsoft.com/office/drawing/2014/main" id="{3E0AF4B1-6A29-BDAE-9E34-8B4D89C6B39A}"/>
                </a:ext>
              </a:extLst>
            </p:cNvPr>
            <p:cNvSpPr>
              <a:spLocks noChangeArrowheads="1"/>
            </p:cNvSpPr>
            <p:nvPr/>
          </p:nvSpPr>
          <p:spPr bwMode="auto">
            <a:xfrm>
              <a:off x="9209102" y="7165972"/>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81" name="Rectangle 283">
              <a:extLst>
                <a:ext uri="{FF2B5EF4-FFF2-40B4-BE49-F238E27FC236}">
                  <a16:creationId xmlns:a16="http://schemas.microsoft.com/office/drawing/2014/main" id="{33EA92CA-8CC0-8C6B-9570-B5246D31FC1A}"/>
                </a:ext>
              </a:extLst>
            </p:cNvPr>
            <p:cNvSpPr>
              <a:spLocks noChangeArrowheads="1"/>
            </p:cNvSpPr>
            <p:nvPr/>
          </p:nvSpPr>
          <p:spPr bwMode="auto">
            <a:xfrm>
              <a:off x="9224975" y="7165972"/>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82" name="Rectangle 284">
              <a:extLst>
                <a:ext uri="{FF2B5EF4-FFF2-40B4-BE49-F238E27FC236}">
                  <a16:creationId xmlns:a16="http://schemas.microsoft.com/office/drawing/2014/main" id="{28F91739-6072-D6B8-8C44-DC3D0F95D3E3}"/>
                </a:ext>
              </a:extLst>
            </p:cNvPr>
            <p:cNvSpPr>
              <a:spLocks noChangeArrowheads="1"/>
            </p:cNvSpPr>
            <p:nvPr/>
          </p:nvSpPr>
          <p:spPr bwMode="auto">
            <a:xfrm>
              <a:off x="9239261" y="7165972"/>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83" name="Rectangle 285">
              <a:extLst>
                <a:ext uri="{FF2B5EF4-FFF2-40B4-BE49-F238E27FC236}">
                  <a16:creationId xmlns:a16="http://schemas.microsoft.com/office/drawing/2014/main" id="{B3DE088C-7C51-9372-1114-EF37CBE9897B}"/>
                </a:ext>
              </a:extLst>
            </p:cNvPr>
            <p:cNvSpPr>
              <a:spLocks noChangeArrowheads="1"/>
            </p:cNvSpPr>
            <p:nvPr/>
          </p:nvSpPr>
          <p:spPr bwMode="auto">
            <a:xfrm>
              <a:off x="9348801" y="7165972"/>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84" name="Rectangle 286">
              <a:extLst>
                <a:ext uri="{FF2B5EF4-FFF2-40B4-BE49-F238E27FC236}">
                  <a16:creationId xmlns:a16="http://schemas.microsoft.com/office/drawing/2014/main" id="{31CDBD68-1B31-CEED-22B1-2AFE8C855D66}"/>
                </a:ext>
              </a:extLst>
            </p:cNvPr>
            <p:cNvSpPr>
              <a:spLocks noChangeArrowheads="1"/>
            </p:cNvSpPr>
            <p:nvPr/>
          </p:nvSpPr>
          <p:spPr bwMode="auto">
            <a:xfrm>
              <a:off x="9393248" y="7165972"/>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85" name="Rectangle 287">
              <a:extLst>
                <a:ext uri="{FF2B5EF4-FFF2-40B4-BE49-F238E27FC236}">
                  <a16:creationId xmlns:a16="http://schemas.microsoft.com/office/drawing/2014/main" id="{59C1E0B8-8741-91BA-8FD1-AF6F45876B6E}"/>
                </a:ext>
              </a:extLst>
            </p:cNvPr>
            <p:cNvSpPr>
              <a:spLocks noChangeArrowheads="1"/>
            </p:cNvSpPr>
            <p:nvPr/>
          </p:nvSpPr>
          <p:spPr bwMode="auto">
            <a:xfrm>
              <a:off x="9518659" y="7165972"/>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86" name="Rectangle 288">
              <a:extLst>
                <a:ext uri="{FF2B5EF4-FFF2-40B4-BE49-F238E27FC236}">
                  <a16:creationId xmlns:a16="http://schemas.microsoft.com/office/drawing/2014/main" id="{FEDE23EE-FD8F-7F04-7D45-975B270A63F2}"/>
                </a:ext>
              </a:extLst>
            </p:cNvPr>
            <p:cNvSpPr>
              <a:spLocks noChangeArrowheads="1"/>
            </p:cNvSpPr>
            <p:nvPr/>
          </p:nvSpPr>
          <p:spPr bwMode="auto">
            <a:xfrm>
              <a:off x="9529771" y="7165972"/>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87" name="Rectangle 289">
              <a:extLst>
                <a:ext uri="{FF2B5EF4-FFF2-40B4-BE49-F238E27FC236}">
                  <a16:creationId xmlns:a16="http://schemas.microsoft.com/office/drawing/2014/main" id="{C2687F2F-A3D5-5314-4A9B-130CEA70EA62}"/>
                </a:ext>
              </a:extLst>
            </p:cNvPr>
            <p:cNvSpPr>
              <a:spLocks noChangeArrowheads="1"/>
            </p:cNvSpPr>
            <p:nvPr/>
          </p:nvSpPr>
          <p:spPr bwMode="auto">
            <a:xfrm>
              <a:off x="9544058" y="7165972"/>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88" name="Rectangle 290">
              <a:extLst>
                <a:ext uri="{FF2B5EF4-FFF2-40B4-BE49-F238E27FC236}">
                  <a16:creationId xmlns:a16="http://schemas.microsoft.com/office/drawing/2014/main" id="{A3B56DBF-201D-78D2-699F-90F98D6D1345}"/>
                </a:ext>
              </a:extLst>
            </p:cNvPr>
            <p:cNvSpPr>
              <a:spLocks noChangeArrowheads="1"/>
            </p:cNvSpPr>
            <p:nvPr/>
          </p:nvSpPr>
          <p:spPr bwMode="auto">
            <a:xfrm>
              <a:off x="9556755" y="7165972"/>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89" name="Rectangle 291">
              <a:extLst>
                <a:ext uri="{FF2B5EF4-FFF2-40B4-BE49-F238E27FC236}">
                  <a16:creationId xmlns:a16="http://schemas.microsoft.com/office/drawing/2014/main" id="{1BFD9335-0F04-B217-A7E9-E6C3C69E56C5}"/>
                </a:ext>
              </a:extLst>
            </p:cNvPr>
            <p:cNvSpPr>
              <a:spLocks noChangeArrowheads="1"/>
            </p:cNvSpPr>
            <p:nvPr/>
          </p:nvSpPr>
          <p:spPr bwMode="auto">
            <a:xfrm>
              <a:off x="9585328" y="7165972"/>
              <a:ext cx="84137"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90" name="Rectangle 292">
              <a:extLst>
                <a:ext uri="{FF2B5EF4-FFF2-40B4-BE49-F238E27FC236}">
                  <a16:creationId xmlns:a16="http://schemas.microsoft.com/office/drawing/2014/main" id="{786CA3E9-2223-0D9C-BC04-63A1BAFEA97B}"/>
                </a:ext>
              </a:extLst>
            </p:cNvPr>
            <p:cNvSpPr>
              <a:spLocks noChangeArrowheads="1"/>
            </p:cNvSpPr>
            <p:nvPr/>
          </p:nvSpPr>
          <p:spPr bwMode="auto">
            <a:xfrm>
              <a:off x="9628188" y="7165972"/>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91" name="Rectangle 293">
              <a:extLst>
                <a:ext uri="{FF2B5EF4-FFF2-40B4-BE49-F238E27FC236}">
                  <a16:creationId xmlns:a16="http://schemas.microsoft.com/office/drawing/2014/main" id="{7887092D-1AB4-C603-17EE-6F60706C0408}"/>
                </a:ext>
              </a:extLst>
            </p:cNvPr>
            <p:cNvSpPr>
              <a:spLocks noChangeArrowheads="1"/>
            </p:cNvSpPr>
            <p:nvPr/>
          </p:nvSpPr>
          <p:spPr bwMode="auto">
            <a:xfrm>
              <a:off x="9842503" y="7165972"/>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92" name="Rectangle 294">
              <a:extLst>
                <a:ext uri="{FF2B5EF4-FFF2-40B4-BE49-F238E27FC236}">
                  <a16:creationId xmlns:a16="http://schemas.microsoft.com/office/drawing/2014/main" id="{5E9CF154-1A39-A675-75F4-CD04010D5D8A}"/>
                </a:ext>
              </a:extLst>
            </p:cNvPr>
            <p:cNvSpPr>
              <a:spLocks noChangeArrowheads="1"/>
            </p:cNvSpPr>
            <p:nvPr/>
          </p:nvSpPr>
          <p:spPr bwMode="auto">
            <a:xfrm>
              <a:off x="9856791" y="7165972"/>
              <a:ext cx="84137"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93" name="Rectangle 295">
              <a:extLst>
                <a:ext uri="{FF2B5EF4-FFF2-40B4-BE49-F238E27FC236}">
                  <a16:creationId xmlns:a16="http://schemas.microsoft.com/office/drawing/2014/main" id="{7A3FB8A1-E353-578D-D6E6-50C0C188557A}"/>
                </a:ext>
              </a:extLst>
            </p:cNvPr>
            <p:cNvSpPr>
              <a:spLocks noChangeArrowheads="1"/>
            </p:cNvSpPr>
            <p:nvPr/>
          </p:nvSpPr>
          <p:spPr bwMode="auto">
            <a:xfrm>
              <a:off x="9867900" y="7165972"/>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94" name="Rectangle 296">
              <a:extLst>
                <a:ext uri="{FF2B5EF4-FFF2-40B4-BE49-F238E27FC236}">
                  <a16:creationId xmlns:a16="http://schemas.microsoft.com/office/drawing/2014/main" id="{C636E815-9068-609A-BC29-BDBD71BE42A3}"/>
                </a:ext>
              </a:extLst>
            </p:cNvPr>
            <p:cNvSpPr>
              <a:spLocks noChangeArrowheads="1"/>
            </p:cNvSpPr>
            <p:nvPr/>
          </p:nvSpPr>
          <p:spPr bwMode="auto">
            <a:xfrm>
              <a:off x="9906004" y="7165972"/>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95" name="Rectangle 297">
              <a:extLst>
                <a:ext uri="{FF2B5EF4-FFF2-40B4-BE49-F238E27FC236}">
                  <a16:creationId xmlns:a16="http://schemas.microsoft.com/office/drawing/2014/main" id="{B92CD51C-9E11-4DE4-9B4C-2FBC2DEEC8E6}"/>
                </a:ext>
              </a:extLst>
            </p:cNvPr>
            <p:cNvSpPr>
              <a:spLocks noChangeArrowheads="1"/>
            </p:cNvSpPr>
            <p:nvPr/>
          </p:nvSpPr>
          <p:spPr bwMode="auto">
            <a:xfrm>
              <a:off x="9944106" y="7165972"/>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96" name="Rectangle 298">
              <a:extLst>
                <a:ext uri="{FF2B5EF4-FFF2-40B4-BE49-F238E27FC236}">
                  <a16:creationId xmlns:a16="http://schemas.microsoft.com/office/drawing/2014/main" id="{E3185B62-8B2A-01FB-BC78-0498D0161DD9}"/>
                </a:ext>
              </a:extLst>
            </p:cNvPr>
            <p:cNvSpPr>
              <a:spLocks noChangeArrowheads="1"/>
            </p:cNvSpPr>
            <p:nvPr/>
          </p:nvSpPr>
          <p:spPr bwMode="auto">
            <a:xfrm>
              <a:off x="10147309" y="7165972"/>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97" name="Rectangle 299">
              <a:extLst>
                <a:ext uri="{FF2B5EF4-FFF2-40B4-BE49-F238E27FC236}">
                  <a16:creationId xmlns:a16="http://schemas.microsoft.com/office/drawing/2014/main" id="{B8ACF36C-2821-8E9B-5269-FB9F8B6297F1}"/>
                </a:ext>
              </a:extLst>
            </p:cNvPr>
            <p:cNvSpPr>
              <a:spLocks noChangeArrowheads="1"/>
            </p:cNvSpPr>
            <p:nvPr/>
          </p:nvSpPr>
          <p:spPr bwMode="auto">
            <a:xfrm>
              <a:off x="10163181" y="7165972"/>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98" name="Rectangle 300">
              <a:extLst>
                <a:ext uri="{FF2B5EF4-FFF2-40B4-BE49-F238E27FC236}">
                  <a16:creationId xmlns:a16="http://schemas.microsoft.com/office/drawing/2014/main" id="{ABBC29F4-32FA-2854-8C08-0A10CBA2A316}"/>
                </a:ext>
              </a:extLst>
            </p:cNvPr>
            <p:cNvSpPr>
              <a:spLocks noChangeArrowheads="1"/>
            </p:cNvSpPr>
            <p:nvPr/>
          </p:nvSpPr>
          <p:spPr bwMode="auto">
            <a:xfrm>
              <a:off x="10174288" y="7165972"/>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299" name="Rectangle 301">
              <a:extLst>
                <a:ext uri="{FF2B5EF4-FFF2-40B4-BE49-F238E27FC236}">
                  <a16:creationId xmlns:a16="http://schemas.microsoft.com/office/drawing/2014/main" id="{B8F3594C-BFEE-FE4B-2007-82B8378FFC3A}"/>
                </a:ext>
              </a:extLst>
            </p:cNvPr>
            <p:cNvSpPr>
              <a:spLocks noChangeArrowheads="1"/>
            </p:cNvSpPr>
            <p:nvPr/>
          </p:nvSpPr>
          <p:spPr bwMode="auto">
            <a:xfrm>
              <a:off x="10456866" y="7165972"/>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00" name="Rectangle 302">
              <a:extLst>
                <a:ext uri="{FF2B5EF4-FFF2-40B4-BE49-F238E27FC236}">
                  <a16:creationId xmlns:a16="http://schemas.microsoft.com/office/drawing/2014/main" id="{780C87D7-CFB9-66A0-83C6-8D5D062333FC}"/>
                </a:ext>
              </a:extLst>
            </p:cNvPr>
            <p:cNvSpPr>
              <a:spLocks noChangeArrowheads="1"/>
            </p:cNvSpPr>
            <p:nvPr/>
          </p:nvSpPr>
          <p:spPr bwMode="auto">
            <a:xfrm>
              <a:off x="10479096" y="7165972"/>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01" name="Rectangle 303">
              <a:extLst>
                <a:ext uri="{FF2B5EF4-FFF2-40B4-BE49-F238E27FC236}">
                  <a16:creationId xmlns:a16="http://schemas.microsoft.com/office/drawing/2014/main" id="{8A8FDA94-3933-8D3B-65A1-5C6815921809}"/>
                </a:ext>
              </a:extLst>
            </p:cNvPr>
            <p:cNvSpPr>
              <a:spLocks noChangeArrowheads="1"/>
            </p:cNvSpPr>
            <p:nvPr/>
          </p:nvSpPr>
          <p:spPr bwMode="auto">
            <a:xfrm>
              <a:off x="10493385" y="7165972"/>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02" name="Rectangle 304">
              <a:extLst>
                <a:ext uri="{FF2B5EF4-FFF2-40B4-BE49-F238E27FC236}">
                  <a16:creationId xmlns:a16="http://schemas.microsoft.com/office/drawing/2014/main" id="{615117B5-33A7-A359-5C61-09127571D050}"/>
                </a:ext>
              </a:extLst>
            </p:cNvPr>
            <p:cNvSpPr>
              <a:spLocks noChangeArrowheads="1"/>
            </p:cNvSpPr>
            <p:nvPr/>
          </p:nvSpPr>
          <p:spPr bwMode="auto">
            <a:xfrm>
              <a:off x="10583878" y="7165972"/>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03" name="Rectangle 305">
              <a:extLst>
                <a:ext uri="{FF2B5EF4-FFF2-40B4-BE49-F238E27FC236}">
                  <a16:creationId xmlns:a16="http://schemas.microsoft.com/office/drawing/2014/main" id="{E6B5909A-8A94-05C3-31F5-9A7C51E2B94F}"/>
                </a:ext>
              </a:extLst>
            </p:cNvPr>
            <p:cNvSpPr>
              <a:spLocks noChangeArrowheads="1"/>
            </p:cNvSpPr>
            <p:nvPr/>
          </p:nvSpPr>
          <p:spPr bwMode="auto">
            <a:xfrm>
              <a:off x="10791830" y="7165972"/>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04" name="Rectangle 306">
              <a:extLst>
                <a:ext uri="{FF2B5EF4-FFF2-40B4-BE49-F238E27FC236}">
                  <a16:creationId xmlns:a16="http://schemas.microsoft.com/office/drawing/2014/main" id="{CF56B5A1-1943-A5C4-37E9-9E129213B582}"/>
                </a:ext>
              </a:extLst>
            </p:cNvPr>
            <p:cNvSpPr>
              <a:spLocks noChangeArrowheads="1"/>
            </p:cNvSpPr>
            <p:nvPr/>
          </p:nvSpPr>
          <p:spPr bwMode="auto">
            <a:xfrm>
              <a:off x="10833113" y="7165972"/>
              <a:ext cx="85725"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05" name="Rectangle 307">
              <a:extLst>
                <a:ext uri="{FF2B5EF4-FFF2-40B4-BE49-F238E27FC236}">
                  <a16:creationId xmlns:a16="http://schemas.microsoft.com/office/drawing/2014/main" id="{B15FD00C-E575-4428-7BB5-340333EED000}"/>
                </a:ext>
              </a:extLst>
            </p:cNvPr>
            <p:cNvSpPr>
              <a:spLocks noChangeArrowheads="1"/>
            </p:cNvSpPr>
            <p:nvPr/>
          </p:nvSpPr>
          <p:spPr bwMode="auto">
            <a:xfrm>
              <a:off x="11088721" y="7165957"/>
              <a:ext cx="87313"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306" name="Rectangle 308">
              <a:extLst>
                <a:ext uri="{FF2B5EF4-FFF2-40B4-BE49-F238E27FC236}">
                  <a16:creationId xmlns:a16="http://schemas.microsoft.com/office/drawing/2014/main" id="{F980A2A7-3841-410B-32A9-09D7916FE8F1}"/>
                </a:ext>
              </a:extLst>
            </p:cNvPr>
            <p:cNvSpPr>
              <a:spLocks noChangeArrowheads="1"/>
            </p:cNvSpPr>
            <p:nvPr/>
          </p:nvSpPr>
          <p:spPr bwMode="auto">
            <a:xfrm>
              <a:off x="11115675" y="7165975"/>
              <a:ext cx="82550" cy="87313"/>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grpSp>
      <p:sp>
        <p:nvSpPr>
          <p:cNvPr id="1133" name="Line 16">
            <a:extLst>
              <a:ext uri="{FF2B5EF4-FFF2-40B4-BE49-F238E27FC236}">
                <a16:creationId xmlns:a16="http://schemas.microsoft.com/office/drawing/2014/main" id="{1C94825B-FC48-0F22-980C-897724639C43}"/>
              </a:ext>
            </a:extLst>
          </p:cNvPr>
          <p:cNvSpPr>
            <a:spLocks noChangeShapeType="1"/>
          </p:cNvSpPr>
          <p:nvPr/>
        </p:nvSpPr>
        <p:spPr bwMode="auto">
          <a:xfrm>
            <a:off x="1027106" y="3544996"/>
            <a:ext cx="7273275" cy="0"/>
          </a:xfrm>
          <a:prstGeom prst="line">
            <a:avLst/>
          </a:prstGeom>
          <a:noFill/>
          <a:ln w="12700" cap="sq">
            <a:solidFill>
              <a:schemeClr val="bg2"/>
            </a:solidFill>
            <a:prstDash val="dash"/>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40" name="Title 39">
            <a:extLst>
              <a:ext uri="{FF2B5EF4-FFF2-40B4-BE49-F238E27FC236}">
                <a16:creationId xmlns:a16="http://schemas.microsoft.com/office/drawing/2014/main" id="{A17200D7-763B-D99C-238D-F6DEE52DD235}"/>
              </a:ext>
            </a:extLst>
          </p:cNvPr>
          <p:cNvSpPr>
            <a:spLocks noGrp="1"/>
          </p:cNvSpPr>
          <p:nvPr>
            <p:ph type="title"/>
          </p:nvPr>
        </p:nvSpPr>
        <p:spPr>
          <a:xfrm>
            <a:off x="2774718" y="18348"/>
            <a:ext cx="6580776" cy="1067174"/>
          </a:xfrm>
        </p:spPr>
        <p:txBody>
          <a:bodyPr>
            <a:normAutofit fontScale="90000"/>
          </a:bodyPr>
          <a:lstStyle/>
          <a:p>
            <a:r>
              <a:rPr lang="en-US" sz="2400" dirty="0"/>
              <a:t>Key secondary endpoint — Time to PSA progression for enzalutamide combination vs. leuprolide acetate</a:t>
            </a:r>
          </a:p>
        </p:txBody>
      </p:sp>
      <p:sp>
        <p:nvSpPr>
          <p:cNvPr id="3" name="object 5">
            <a:extLst>
              <a:ext uri="{FF2B5EF4-FFF2-40B4-BE49-F238E27FC236}">
                <a16:creationId xmlns:a16="http://schemas.microsoft.com/office/drawing/2014/main" id="{48CEED3F-074F-C4A7-DFCD-337BF1794E14}"/>
              </a:ext>
            </a:extLst>
          </p:cNvPr>
          <p:cNvSpPr txBox="1"/>
          <p:nvPr/>
        </p:nvSpPr>
        <p:spPr>
          <a:xfrm>
            <a:off x="266399" y="6315371"/>
            <a:ext cx="11662075" cy="246221"/>
          </a:xfrm>
          <a:prstGeom prst="rect">
            <a:avLst/>
          </a:prstGeom>
        </p:spPr>
        <p:txBody>
          <a:bodyPr vert="horz" wrap="square" lIns="0" tIns="0" rIns="0" bIns="0" rtlCol="0" anchor="b">
            <a:spAutoFit/>
          </a:bodyPr>
          <a:lstStyle/>
          <a:p>
            <a:pPr>
              <a:spcBef>
                <a:spcPts val="200"/>
              </a:spcBef>
            </a:pPr>
            <a:r>
              <a:rPr lang="en-US" sz="800" dirty="0">
                <a:solidFill>
                  <a:schemeClr val="bg2"/>
                </a:solidFill>
                <a:effectLst/>
                <a:ea typeface="Arial" panose="020B0604020202020204" pitchFamily="34" charset="0"/>
                <a:cs typeface="Arial" panose="020B0604020202020204" pitchFamily="34" charset="0"/>
              </a:rPr>
              <a:t>Data cutoff: January 31, 2023. </a:t>
            </a:r>
            <a:r>
              <a:rPr lang="en-US" sz="800" dirty="0">
                <a:solidFill>
                  <a:schemeClr val="bg2"/>
                </a:solidFill>
                <a:ea typeface="Arial" panose="020B0604020202020204" pitchFamily="34" charset="0"/>
                <a:cs typeface="Arial" panose="020B0604020202020204" pitchFamily="34" charset="0"/>
              </a:rPr>
              <a:t>Symbols</a:t>
            </a:r>
            <a:r>
              <a:rPr lang="en-US" sz="800" dirty="0">
                <a:solidFill>
                  <a:schemeClr val="bg2"/>
                </a:solidFill>
                <a:effectLst/>
                <a:ea typeface="Arial" panose="020B0604020202020204" pitchFamily="34" charset="0"/>
                <a:cs typeface="Arial" panose="020B0604020202020204" pitchFamily="34" charset="0"/>
              </a:rPr>
              <a:t> indicate censored data. </a:t>
            </a:r>
            <a:r>
              <a:rPr lang="en-US" sz="800" baseline="30000" dirty="0" err="1">
                <a:solidFill>
                  <a:schemeClr val="bg2"/>
                </a:solidFill>
                <a:effectLst/>
                <a:ea typeface="Arial" panose="020B0604020202020204" pitchFamily="34" charset="0"/>
                <a:cs typeface="Arial" panose="020B0604020202020204" pitchFamily="34" charset="0"/>
              </a:rPr>
              <a:t>a</a:t>
            </a:r>
            <a:r>
              <a:rPr lang="en-US" sz="800" dirty="0" err="1">
                <a:solidFill>
                  <a:schemeClr val="bg2"/>
                </a:solidFill>
                <a:effectLst/>
                <a:ea typeface="Arial" panose="020B0604020202020204" pitchFamily="34" charset="0"/>
                <a:cs typeface="Arial" panose="020B0604020202020204" pitchFamily="34" charset="0"/>
              </a:rPr>
              <a:t>The</a:t>
            </a:r>
            <a:r>
              <a:rPr lang="en-US" sz="800" dirty="0">
                <a:solidFill>
                  <a:schemeClr val="bg2"/>
                </a:solidFill>
                <a:effectLst/>
                <a:ea typeface="Arial" panose="020B0604020202020204" pitchFamily="34" charset="0"/>
                <a:cs typeface="Arial" panose="020B0604020202020204" pitchFamily="34" charset="0"/>
              </a:rPr>
              <a:t> HR was based on a Cox regression model with treatment as the only covariate stratified by screening PSA, PSADT, and prior hormonal therapy as reported in the </a:t>
            </a:r>
            <a:r>
              <a:rPr lang="en-US" sz="800" dirty="0">
                <a:solidFill>
                  <a:schemeClr val="bg2"/>
                </a:solidFill>
                <a:ea typeface="Arial" panose="020B0604020202020204" pitchFamily="34" charset="0"/>
                <a:cs typeface="Arial" panose="020B0604020202020204" pitchFamily="34" charset="0"/>
              </a:rPr>
              <a:t>IWRS</a:t>
            </a:r>
            <a:r>
              <a:rPr lang="en-US" sz="800" dirty="0">
                <a:solidFill>
                  <a:schemeClr val="bg2"/>
                </a:solidFill>
                <a:effectLst/>
                <a:ea typeface="Arial" panose="020B0604020202020204" pitchFamily="34" charset="0"/>
                <a:cs typeface="Arial" panose="020B0604020202020204" pitchFamily="34" charset="0"/>
              </a:rPr>
              <a:t>; relative to </a:t>
            </a:r>
            <a:r>
              <a:rPr lang="en-US" sz="800" dirty="0">
                <a:solidFill>
                  <a:schemeClr val="bg2"/>
                </a:solidFill>
                <a:ea typeface="Arial" panose="020B0604020202020204" pitchFamily="34" charset="0"/>
                <a:cs typeface="Arial" panose="020B0604020202020204" pitchFamily="34" charset="0"/>
              </a:rPr>
              <a:t>leuprolide acetate</a:t>
            </a:r>
            <a:r>
              <a:rPr lang="en-US" sz="800" dirty="0">
                <a:solidFill>
                  <a:schemeClr val="bg2"/>
                </a:solidFill>
                <a:effectLst/>
                <a:ea typeface="Arial" panose="020B0604020202020204" pitchFamily="34" charset="0"/>
                <a:cs typeface="Arial" panose="020B0604020202020204" pitchFamily="34" charset="0"/>
              </a:rPr>
              <a:t> &lt;1 favoring enzalutamide combination; the two-sided </a:t>
            </a:r>
            <a:r>
              <a:rPr lang="en-US" sz="800" i="1" dirty="0">
                <a:solidFill>
                  <a:schemeClr val="bg2"/>
                </a:solidFill>
                <a:effectLst/>
                <a:ea typeface="Arial" panose="020B0604020202020204" pitchFamily="34" charset="0"/>
                <a:cs typeface="Arial" panose="020B0604020202020204" pitchFamily="34" charset="0"/>
              </a:rPr>
              <a:t>P</a:t>
            </a:r>
            <a:r>
              <a:rPr lang="en-US" sz="800" dirty="0">
                <a:solidFill>
                  <a:schemeClr val="bg2"/>
                </a:solidFill>
                <a:effectLst/>
                <a:ea typeface="Arial" panose="020B0604020202020204" pitchFamily="34" charset="0"/>
                <a:cs typeface="Arial" panose="020B0604020202020204" pitchFamily="34" charset="0"/>
              </a:rPr>
              <a:t>-value is based on a stratified log-rank test.</a:t>
            </a:r>
            <a:endParaRPr lang="en-US" sz="800" dirty="0">
              <a:solidFill>
                <a:schemeClr val="bg2"/>
              </a:solidFill>
            </a:endParaRPr>
          </a:p>
        </p:txBody>
      </p:sp>
      <p:graphicFrame>
        <p:nvGraphicFramePr>
          <p:cNvPr id="8" name="Table 7">
            <a:extLst>
              <a:ext uri="{FF2B5EF4-FFF2-40B4-BE49-F238E27FC236}">
                <a16:creationId xmlns:a16="http://schemas.microsoft.com/office/drawing/2014/main" id="{FF02DD43-5248-1E33-7EB0-9C70CEA13ECC}"/>
              </a:ext>
            </a:extLst>
          </p:cNvPr>
          <p:cNvGraphicFramePr>
            <a:graphicFrameLocks noGrp="1"/>
          </p:cNvGraphicFramePr>
          <p:nvPr/>
        </p:nvGraphicFramePr>
        <p:xfrm>
          <a:off x="8500895" y="2121148"/>
          <a:ext cx="3546000" cy="1280628"/>
        </p:xfrm>
        <a:graphic>
          <a:graphicData uri="http://schemas.openxmlformats.org/drawingml/2006/table">
            <a:tbl>
              <a:tblPr/>
              <a:tblGrid>
                <a:gridCol w="1641600">
                  <a:extLst>
                    <a:ext uri="{9D8B030D-6E8A-4147-A177-3AD203B41FA5}">
                      <a16:colId xmlns:a16="http://schemas.microsoft.com/office/drawing/2014/main" val="4273465190"/>
                    </a:ext>
                  </a:extLst>
                </a:gridCol>
                <a:gridCol w="954000">
                  <a:extLst>
                    <a:ext uri="{9D8B030D-6E8A-4147-A177-3AD203B41FA5}">
                      <a16:colId xmlns:a16="http://schemas.microsoft.com/office/drawing/2014/main" val="2807660285"/>
                    </a:ext>
                  </a:extLst>
                </a:gridCol>
                <a:gridCol w="950400">
                  <a:extLst>
                    <a:ext uri="{9D8B030D-6E8A-4147-A177-3AD203B41FA5}">
                      <a16:colId xmlns:a16="http://schemas.microsoft.com/office/drawing/2014/main" val="3237975342"/>
                    </a:ext>
                  </a:extLst>
                </a:gridCol>
              </a:tblGrid>
              <a:tr h="5256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lnSpc>
                          <a:spcPct val="90000"/>
                        </a:lnSpc>
                      </a:pPr>
                      <a:endParaRPr lang="en-US" sz="1100" b="1" i="0" u="none" strike="noStrike" dirty="0">
                        <a:solidFill>
                          <a:schemeClr val="tx1"/>
                        </a:solidFill>
                        <a:effectLst/>
                        <a:latin typeface="+mn-lt"/>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b="1" u="none" strike="noStrike" dirty="0">
                          <a:solidFill>
                            <a:schemeClr val="bg2"/>
                          </a:solidFill>
                          <a:effectLst/>
                          <a:latin typeface="Arial" panose="020B0604020202020204" pitchFamily="34" charset="0"/>
                          <a:cs typeface="Arial" panose="020B0604020202020204" pitchFamily="34" charset="0"/>
                        </a:rPr>
                        <a:t>Enzalutamide combination </a:t>
                      </a:r>
                    </a:p>
                    <a:p>
                      <a:pPr algn="ctr" fontAlgn="b">
                        <a:lnSpc>
                          <a:spcPct val="90000"/>
                        </a:lnSpc>
                      </a:pPr>
                      <a:r>
                        <a:rPr lang="en-US" sz="1100" b="1" u="none" strike="noStrike" dirty="0">
                          <a:solidFill>
                            <a:schemeClr val="bg2"/>
                          </a:solidFill>
                          <a:effectLst/>
                          <a:latin typeface="Arial" panose="020B0604020202020204" pitchFamily="34" charset="0"/>
                          <a:cs typeface="Arial" panose="020B0604020202020204" pitchFamily="34" charset="0"/>
                        </a:rPr>
                        <a:t>(n = 355)</a:t>
                      </a:r>
                      <a:endParaRPr lang="en-US" sz="1100" b="1" i="0" u="none" strike="noStrike" dirty="0">
                        <a:solidFill>
                          <a:schemeClr val="bg2"/>
                        </a:solidFill>
                        <a:effectLst/>
                        <a:latin typeface="Arial" panose="020B0604020202020204" pitchFamily="34" charset="0"/>
                        <a:cs typeface="Arial" panose="020B0604020202020204" pitchFamily="34" charset="0"/>
                      </a:endParaRPr>
                    </a:p>
                  </a:txBody>
                  <a:tcPr marL="0" marR="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b="1" u="none" strike="noStrike" dirty="0">
                          <a:solidFill>
                            <a:schemeClr val="bg2"/>
                          </a:solidFill>
                          <a:effectLst/>
                          <a:latin typeface="Arial" panose="020B0604020202020204" pitchFamily="34" charset="0"/>
                          <a:cs typeface="Arial" panose="020B0604020202020204" pitchFamily="34" charset="0"/>
                        </a:rPr>
                        <a:t>Leuprolide acetate </a:t>
                      </a:r>
                    </a:p>
                    <a:p>
                      <a:pPr algn="ctr" fontAlgn="b">
                        <a:lnSpc>
                          <a:spcPct val="90000"/>
                        </a:lnSpc>
                      </a:pPr>
                      <a:r>
                        <a:rPr lang="en-US" sz="1100" b="1" u="none" strike="noStrike" dirty="0">
                          <a:solidFill>
                            <a:schemeClr val="bg2"/>
                          </a:solidFill>
                          <a:effectLst/>
                          <a:latin typeface="Arial" panose="020B0604020202020204" pitchFamily="34" charset="0"/>
                          <a:cs typeface="Arial" panose="020B0604020202020204" pitchFamily="34" charset="0"/>
                        </a:rPr>
                        <a:t>(n = 358)</a:t>
                      </a:r>
                      <a:endParaRPr lang="en-US" sz="1100" b="1" i="0" u="none" strike="noStrike" dirty="0">
                        <a:solidFill>
                          <a:schemeClr val="bg2"/>
                        </a:solidFill>
                        <a:effectLst/>
                        <a:latin typeface="Arial" panose="020B0604020202020204" pitchFamily="34" charset="0"/>
                        <a:cs typeface="Arial" panose="020B0604020202020204" pitchFamily="34" charset="0"/>
                      </a:endParaRPr>
                    </a:p>
                  </a:txBody>
                  <a:tcPr marL="0" marR="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36347200"/>
                  </a:ext>
                </a:extLst>
              </a:tr>
              <a:tr h="2304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Events, n (%)</a:t>
                      </a:r>
                      <a:endParaRPr lang="en-US" sz="1100" b="1" i="0" u="none" strike="noStrike" dirty="0">
                        <a:solidFill>
                          <a:schemeClr val="bg2"/>
                        </a:solidFill>
                        <a:effectLst/>
                        <a:latin typeface="Arial" panose="020B0604020202020204" pitchFamily="34" charset="0"/>
                        <a:cs typeface="Arial" panose="020B0604020202020204" pitchFamily="34" charset="0"/>
                      </a:endParaRPr>
                    </a:p>
                  </a:txBody>
                  <a:tcPr marL="72000" marR="72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8 (2)</a:t>
                      </a:r>
                    </a:p>
                  </a:txBody>
                  <a:tcPr marL="72000" marR="72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93 (26)</a:t>
                      </a:r>
                    </a:p>
                  </a:txBody>
                  <a:tcPr marL="72000" marR="72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6806914"/>
                  </a:ext>
                </a:extLst>
              </a:tr>
              <a:tr h="37671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Median time to PSA progression (95% CI), mo</a:t>
                      </a:r>
                    </a:p>
                  </a:txBody>
                  <a:tcPr marL="72000" marR="108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NR (NR)</a:t>
                      </a:r>
                      <a:endParaRPr lang="en-US" sz="1100" b="0" i="0" u="none" strike="noStrike" dirty="0">
                        <a:solidFill>
                          <a:schemeClr val="bg2"/>
                        </a:solidFill>
                        <a:effectLst/>
                        <a:latin typeface="Arial" panose="020B0604020202020204" pitchFamily="34" charset="0"/>
                        <a:cs typeface="Arial" panose="020B0604020202020204"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NR (NR)</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1035447"/>
                  </a:ext>
                </a:extLst>
              </a:tr>
            </a:tbl>
          </a:graphicData>
        </a:graphic>
      </p:graphicFrame>
      <p:sp>
        <p:nvSpPr>
          <p:cNvPr id="35" name="TextBox 34">
            <a:extLst>
              <a:ext uri="{FF2B5EF4-FFF2-40B4-BE49-F238E27FC236}">
                <a16:creationId xmlns:a16="http://schemas.microsoft.com/office/drawing/2014/main" id="{33B3E133-14A5-5D38-AAF6-25810273F0D8}"/>
              </a:ext>
            </a:extLst>
          </p:cNvPr>
          <p:cNvSpPr txBox="1"/>
          <p:nvPr/>
        </p:nvSpPr>
        <p:spPr>
          <a:xfrm>
            <a:off x="8505893" y="3524391"/>
            <a:ext cx="3528027" cy="707886"/>
          </a:xfrm>
          <a:prstGeom prst="rect">
            <a:avLst/>
          </a:prstGeom>
          <a:noFill/>
          <a:ln>
            <a:solidFill>
              <a:schemeClr val="bg2"/>
            </a:solidFill>
          </a:ln>
        </p:spPr>
        <p:txBody>
          <a:bodyPr wrap="square" rtlCol="0">
            <a:spAutoFit/>
          </a:bodyPr>
          <a:lstStyle/>
          <a:p>
            <a:pPr algn="ctr"/>
            <a:r>
              <a:rPr lang="en-US" sz="2000" b="1" dirty="0">
                <a:solidFill>
                  <a:schemeClr val="accent5"/>
                </a:solidFill>
              </a:rPr>
              <a:t>HR (95% CI):</a:t>
            </a:r>
          </a:p>
          <a:p>
            <a:pPr algn="ctr"/>
            <a:r>
              <a:rPr lang="en-US" sz="2000" b="1" u="none" strike="noStrike" dirty="0">
                <a:solidFill>
                  <a:schemeClr val="accent5"/>
                </a:solidFill>
                <a:effectLst/>
                <a:cs typeface="Arial" panose="020B0604020202020204" pitchFamily="34" charset="0"/>
              </a:rPr>
              <a:t>0.07 (0.03–0.14); </a:t>
            </a:r>
            <a:r>
              <a:rPr lang="en-US" sz="2000" b="1" i="1" u="none" strike="noStrike" dirty="0">
                <a:solidFill>
                  <a:schemeClr val="accent5"/>
                </a:solidFill>
                <a:effectLst/>
                <a:cs typeface="Arial" panose="020B0604020202020204" pitchFamily="34" charset="0"/>
              </a:rPr>
              <a:t>P</a:t>
            </a:r>
            <a:r>
              <a:rPr lang="en-US" sz="2000" b="1" u="none" strike="noStrike" dirty="0">
                <a:solidFill>
                  <a:schemeClr val="accent5"/>
                </a:solidFill>
                <a:effectLst/>
                <a:cs typeface="Arial" panose="020B0604020202020204" pitchFamily="34" charset="0"/>
              </a:rPr>
              <a:t>&lt;0.0001</a:t>
            </a:r>
            <a:r>
              <a:rPr lang="en-US" sz="2000" b="1" u="none" strike="noStrike" baseline="30000" dirty="0">
                <a:solidFill>
                  <a:schemeClr val="accent5"/>
                </a:solidFill>
                <a:effectLst/>
                <a:cs typeface="Arial" panose="020B0604020202020204" pitchFamily="34" charset="0"/>
              </a:rPr>
              <a:t>a</a:t>
            </a:r>
          </a:p>
        </p:txBody>
      </p:sp>
      <p:graphicFrame>
        <p:nvGraphicFramePr>
          <p:cNvPr id="605" name="Table 36">
            <a:extLst>
              <a:ext uri="{FF2B5EF4-FFF2-40B4-BE49-F238E27FC236}">
                <a16:creationId xmlns:a16="http://schemas.microsoft.com/office/drawing/2014/main" id="{4FF46D64-F142-EABE-FF76-826DD05E289D}"/>
              </a:ext>
            </a:extLst>
          </p:cNvPr>
          <p:cNvGraphicFramePr>
            <a:graphicFrameLocks noGrp="1"/>
          </p:cNvGraphicFramePr>
          <p:nvPr/>
        </p:nvGraphicFramePr>
        <p:xfrm>
          <a:off x="58795" y="5279474"/>
          <a:ext cx="8089166" cy="518160"/>
        </p:xfrm>
        <a:graphic>
          <a:graphicData uri="http://schemas.openxmlformats.org/drawingml/2006/table">
            <a:tbl>
              <a:tblPr>
                <a:tableStyleId>{5C22544A-7EE6-4342-B048-85BDC9FD1C3A}</a:tableStyleId>
              </a:tblPr>
              <a:tblGrid>
                <a:gridCol w="1053725">
                  <a:extLst>
                    <a:ext uri="{9D8B030D-6E8A-4147-A177-3AD203B41FA5}">
                      <a16:colId xmlns:a16="http://schemas.microsoft.com/office/drawing/2014/main" val="140014209"/>
                    </a:ext>
                  </a:extLst>
                </a:gridCol>
                <a:gridCol w="209550">
                  <a:extLst>
                    <a:ext uri="{9D8B030D-6E8A-4147-A177-3AD203B41FA5}">
                      <a16:colId xmlns:a16="http://schemas.microsoft.com/office/drawing/2014/main" val="2032646413"/>
                    </a:ext>
                  </a:extLst>
                </a:gridCol>
                <a:gridCol w="110361">
                  <a:extLst>
                    <a:ext uri="{9D8B030D-6E8A-4147-A177-3AD203B41FA5}">
                      <a16:colId xmlns:a16="http://schemas.microsoft.com/office/drawing/2014/main" val="3297370421"/>
                    </a:ext>
                  </a:extLst>
                </a:gridCol>
                <a:gridCol w="223851">
                  <a:extLst>
                    <a:ext uri="{9D8B030D-6E8A-4147-A177-3AD203B41FA5}">
                      <a16:colId xmlns:a16="http://schemas.microsoft.com/office/drawing/2014/main" val="3034628564"/>
                    </a:ext>
                  </a:extLst>
                </a:gridCol>
                <a:gridCol w="223851">
                  <a:extLst>
                    <a:ext uri="{9D8B030D-6E8A-4147-A177-3AD203B41FA5}">
                      <a16:colId xmlns:a16="http://schemas.microsoft.com/office/drawing/2014/main" val="407824820"/>
                    </a:ext>
                  </a:extLst>
                </a:gridCol>
                <a:gridCol w="223851">
                  <a:extLst>
                    <a:ext uri="{9D8B030D-6E8A-4147-A177-3AD203B41FA5}">
                      <a16:colId xmlns:a16="http://schemas.microsoft.com/office/drawing/2014/main" val="1444845738"/>
                    </a:ext>
                  </a:extLst>
                </a:gridCol>
                <a:gridCol w="223851">
                  <a:extLst>
                    <a:ext uri="{9D8B030D-6E8A-4147-A177-3AD203B41FA5}">
                      <a16:colId xmlns:a16="http://schemas.microsoft.com/office/drawing/2014/main" val="2609212394"/>
                    </a:ext>
                  </a:extLst>
                </a:gridCol>
                <a:gridCol w="223851">
                  <a:extLst>
                    <a:ext uri="{9D8B030D-6E8A-4147-A177-3AD203B41FA5}">
                      <a16:colId xmlns:a16="http://schemas.microsoft.com/office/drawing/2014/main" val="1974706796"/>
                    </a:ext>
                  </a:extLst>
                </a:gridCol>
                <a:gridCol w="223851">
                  <a:extLst>
                    <a:ext uri="{9D8B030D-6E8A-4147-A177-3AD203B41FA5}">
                      <a16:colId xmlns:a16="http://schemas.microsoft.com/office/drawing/2014/main" val="4066042805"/>
                    </a:ext>
                  </a:extLst>
                </a:gridCol>
                <a:gridCol w="223851">
                  <a:extLst>
                    <a:ext uri="{9D8B030D-6E8A-4147-A177-3AD203B41FA5}">
                      <a16:colId xmlns:a16="http://schemas.microsoft.com/office/drawing/2014/main" val="1808537197"/>
                    </a:ext>
                  </a:extLst>
                </a:gridCol>
                <a:gridCol w="223851">
                  <a:extLst>
                    <a:ext uri="{9D8B030D-6E8A-4147-A177-3AD203B41FA5}">
                      <a16:colId xmlns:a16="http://schemas.microsoft.com/office/drawing/2014/main" val="1005555721"/>
                    </a:ext>
                  </a:extLst>
                </a:gridCol>
                <a:gridCol w="223851">
                  <a:extLst>
                    <a:ext uri="{9D8B030D-6E8A-4147-A177-3AD203B41FA5}">
                      <a16:colId xmlns:a16="http://schemas.microsoft.com/office/drawing/2014/main" val="666296527"/>
                    </a:ext>
                  </a:extLst>
                </a:gridCol>
                <a:gridCol w="223851">
                  <a:extLst>
                    <a:ext uri="{9D8B030D-6E8A-4147-A177-3AD203B41FA5}">
                      <a16:colId xmlns:a16="http://schemas.microsoft.com/office/drawing/2014/main" val="2290868769"/>
                    </a:ext>
                  </a:extLst>
                </a:gridCol>
                <a:gridCol w="223851">
                  <a:extLst>
                    <a:ext uri="{9D8B030D-6E8A-4147-A177-3AD203B41FA5}">
                      <a16:colId xmlns:a16="http://schemas.microsoft.com/office/drawing/2014/main" val="3961046492"/>
                    </a:ext>
                  </a:extLst>
                </a:gridCol>
                <a:gridCol w="223851">
                  <a:extLst>
                    <a:ext uri="{9D8B030D-6E8A-4147-A177-3AD203B41FA5}">
                      <a16:colId xmlns:a16="http://schemas.microsoft.com/office/drawing/2014/main" val="2840222137"/>
                    </a:ext>
                  </a:extLst>
                </a:gridCol>
                <a:gridCol w="223851">
                  <a:extLst>
                    <a:ext uri="{9D8B030D-6E8A-4147-A177-3AD203B41FA5}">
                      <a16:colId xmlns:a16="http://schemas.microsoft.com/office/drawing/2014/main" val="1949732856"/>
                    </a:ext>
                  </a:extLst>
                </a:gridCol>
                <a:gridCol w="223851">
                  <a:extLst>
                    <a:ext uri="{9D8B030D-6E8A-4147-A177-3AD203B41FA5}">
                      <a16:colId xmlns:a16="http://schemas.microsoft.com/office/drawing/2014/main" val="3554782968"/>
                    </a:ext>
                  </a:extLst>
                </a:gridCol>
                <a:gridCol w="223851">
                  <a:extLst>
                    <a:ext uri="{9D8B030D-6E8A-4147-A177-3AD203B41FA5}">
                      <a16:colId xmlns:a16="http://schemas.microsoft.com/office/drawing/2014/main" val="1421745787"/>
                    </a:ext>
                  </a:extLst>
                </a:gridCol>
                <a:gridCol w="223851">
                  <a:extLst>
                    <a:ext uri="{9D8B030D-6E8A-4147-A177-3AD203B41FA5}">
                      <a16:colId xmlns:a16="http://schemas.microsoft.com/office/drawing/2014/main" val="1280299238"/>
                    </a:ext>
                  </a:extLst>
                </a:gridCol>
                <a:gridCol w="223851">
                  <a:extLst>
                    <a:ext uri="{9D8B030D-6E8A-4147-A177-3AD203B41FA5}">
                      <a16:colId xmlns:a16="http://schemas.microsoft.com/office/drawing/2014/main" val="4269198777"/>
                    </a:ext>
                  </a:extLst>
                </a:gridCol>
                <a:gridCol w="223851">
                  <a:extLst>
                    <a:ext uri="{9D8B030D-6E8A-4147-A177-3AD203B41FA5}">
                      <a16:colId xmlns:a16="http://schemas.microsoft.com/office/drawing/2014/main" val="453097047"/>
                    </a:ext>
                  </a:extLst>
                </a:gridCol>
                <a:gridCol w="223851">
                  <a:extLst>
                    <a:ext uri="{9D8B030D-6E8A-4147-A177-3AD203B41FA5}">
                      <a16:colId xmlns:a16="http://schemas.microsoft.com/office/drawing/2014/main" val="3147066855"/>
                    </a:ext>
                  </a:extLst>
                </a:gridCol>
                <a:gridCol w="223851">
                  <a:extLst>
                    <a:ext uri="{9D8B030D-6E8A-4147-A177-3AD203B41FA5}">
                      <a16:colId xmlns:a16="http://schemas.microsoft.com/office/drawing/2014/main" val="3316884753"/>
                    </a:ext>
                  </a:extLst>
                </a:gridCol>
                <a:gridCol w="223851">
                  <a:extLst>
                    <a:ext uri="{9D8B030D-6E8A-4147-A177-3AD203B41FA5}">
                      <a16:colId xmlns:a16="http://schemas.microsoft.com/office/drawing/2014/main" val="108671396"/>
                    </a:ext>
                  </a:extLst>
                </a:gridCol>
                <a:gridCol w="223851">
                  <a:extLst>
                    <a:ext uri="{9D8B030D-6E8A-4147-A177-3AD203B41FA5}">
                      <a16:colId xmlns:a16="http://schemas.microsoft.com/office/drawing/2014/main" val="3809800305"/>
                    </a:ext>
                  </a:extLst>
                </a:gridCol>
                <a:gridCol w="223851">
                  <a:extLst>
                    <a:ext uri="{9D8B030D-6E8A-4147-A177-3AD203B41FA5}">
                      <a16:colId xmlns:a16="http://schemas.microsoft.com/office/drawing/2014/main" val="3905885817"/>
                    </a:ext>
                  </a:extLst>
                </a:gridCol>
                <a:gridCol w="223851">
                  <a:extLst>
                    <a:ext uri="{9D8B030D-6E8A-4147-A177-3AD203B41FA5}">
                      <a16:colId xmlns:a16="http://schemas.microsoft.com/office/drawing/2014/main" val="2621390342"/>
                    </a:ext>
                  </a:extLst>
                </a:gridCol>
                <a:gridCol w="223851">
                  <a:extLst>
                    <a:ext uri="{9D8B030D-6E8A-4147-A177-3AD203B41FA5}">
                      <a16:colId xmlns:a16="http://schemas.microsoft.com/office/drawing/2014/main" val="340071785"/>
                    </a:ext>
                  </a:extLst>
                </a:gridCol>
                <a:gridCol w="223851">
                  <a:extLst>
                    <a:ext uri="{9D8B030D-6E8A-4147-A177-3AD203B41FA5}">
                      <a16:colId xmlns:a16="http://schemas.microsoft.com/office/drawing/2014/main" val="3796112928"/>
                    </a:ext>
                  </a:extLst>
                </a:gridCol>
                <a:gridCol w="223851">
                  <a:extLst>
                    <a:ext uri="{9D8B030D-6E8A-4147-A177-3AD203B41FA5}">
                      <a16:colId xmlns:a16="http://schemas.microsoft.com/office/drawing/2014/main" val="3597694153"/>
                    </a:ext>
                  </a:extLst>
                </a:gridCol>
                <a:gridCol w="223851">
                  <a:extLst>
                    <a:ext uri="{9D8B030D-6E8A-4147-A177-3AD203B41FA5}">
                      <a16:colId xmlns:a16="http://schemas.microsoft.com/office/drawing/2014/main" val="2579263039"/>
                    </a:ext>
                  </a:extLst>
                </a:gridCol>
                <a:gridCol w="223851">
                  <a:extLst>
                    <a:ext uri="{9D8B030D-6E8A-4147-A177-3AD203B41FA5}">
                      <a16:colId xmlns:a16="http://schemas.microsoft.com/office/drawing/2014/main" val="200013331"/>
                    </a:ext>
                  </a:extLst>
                </a:gridCol>
                <a:gridCol w="223851">
                  <a:extLst>
                    <a:ext uri="{9D8B030D-6E8A-4147-A177-3AD203B41FA5}">
                      <a16:colId xmlns:a16="http://schemas.microsoft.com/office/drawing/2014/main" val="2419452249"/>
                    </a:ext>
                  </a:extLst>
                </a:gridCol>
              </a:tblGrid>
              <a:tr h="115200">
                <a:tc gridSpan="33">
                  <a:txBody>
                    <a:bodyPr/>
                    <a:lstStyle/>
                    <a:p>
                      <a:r>
                        <a:rPr lang="en-US" sz="900" b="1" dirty="0">
                          <a:solidFill>
                            <a:schemeClr val="bg2"/>
                          </a:solidFill>
                          <a:latin typeface="+mn-lt"/>
                        </a:rPr>
                        <a:t>Patients at risk</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9017493"/>
                  </a:ext>
                </a:extLst>
              </a:tr>
              <a:tr h="115200">
                <a:tc>
                  <a:txBody>
                    <a:bodyPr/>
                    <a:lstStyle/>
                    <a:p>
                      <a:r>
                        <a:rPr lang="en-US" sz="800" dirty="0">
                          <a:solidFill>
                            <a:schemeClr val="accent5"/>
                          </a:solidFill>
                          <a:latin typeface="+mn-lt"/>
                        </a:rPr>
                        <a:t>Enzalutamide</a:t>
                      </a:r>
                      <a:br>
                        <a:rPr lang="en-US" sz="800" dirty="0">
                          <a:solidFill>
                            <a:schemeClr val="accent5"/>
                          </a:solidFill>
                          <a:latin typeface="+mn-lt"/>
                        </a:rPr>
                      </a:br>
                      <a:r>
                        <a:rPr lang="en-US" sz="800" dirty="0">
                          <a:solidFill>
                            <a:schemeClr val="accent5"/>
                          </a:solidFill>
                          <a:latin typeface="+mn-lt"/>
                        </a:rPr>
                        <a:t>combination</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7355883"/>
                  </a:ext>
                </a:extLst>
              </a:tr>
              <a:tr h="115200">
                <a:tc>
                  <a:txBody>
                    <a:bodyPr/>
                    <a:lstStyle/>
                    <a:p>
                      <a:r>
                        <a:rPr lang="en-US" sz="800" dirty="0">
                          <a:solidFill>
                            <a:schemeClr val="accent2"/>
                          </a:solidFill>
                          <a:latin typeface="+mn-lt"/>
                        </a:rPr>
                        <a:t>Leuprolide acetate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7428550"/>
                  </a:ext>
                </a:extLst>
              </a:tr>
            </a:tbl>
          </a:graphicData>
        </a:graphic>
      </p:graphicFrame>
      <p:graphicFrame>
        <p:nvGraphicFramePr>
          <p:cNvPr id="606" name="Table 36">
            <a:extLst>
              <a:ext uri="{FF2B5EF4-FFF2-40B4-BE49-F238E27FC236}">
                <a16:creationId xmlns:a16="http://schemas.microsoft.com/office/drawing/2014/main" id="{5CC6FF36-3EBE-7E88-1140-7C6BA9B661DB}"/>
              </a:ext>
            </a:extLst>
          </p:cNvPr>
          <p:cNvGraphicFramePr>
            <a:graphicFrameLocks noGrp="1"/>
          </p:cNvGraphicFramePr>
          <p:nvPr/>
        </p:nvGraphicFramePr>
        <p:xfrm>
          <a:off x="783463" y="5261784"/>
          <a:ext cx="7462432" cy="524125"/>
        </p:xfrm>
        <a:graphic>
          <a:graphicData uri="http://schemas.openxmlformats.org/drawingml/2006/table">
            <a:tbl>
              <a:tblPr>
                <a:tableStyleId>{5C22544A-7EE6-4342-B048-85BDC9FD1C3A}</a:tableStyleId>
              </a:tblPr>
              <a:tblGrid>
                <a:gridCol w="466402">
                  <a:extLst>
                    <a:ext uri="{9D8B030D-6E8A-4147-A177-3AD203B41FA5}">
                      <a16:colId xmlns:a16="http://schemas.microsoft.com/office/drawing/2014/main" val="2032646413"/>
                    </a:ext>
                  </a:extLst>
                </a:gridCol>
                <a:gridCol w="466402">
                  <a:extLst>
                    <a:ext uri="{9D8B030D-6E8A-4147-A177-3AD203B41FA5}">
                      <a16:colId xmlns:a16="http://schemas.microsoft.com/office/drawing/2014/main" val="3034628564"/>
                    </a:ext>
                  </a:extLst>
                </a:gridCol>
                <a:gridCol w="466402">
                  <a:extLst>
                    <a:ext uri="{9D8B030D-6E8A-4147-A177-3AD203B41FA5}">
                      <a16:colId xmlns:a16="http://schemas.microsoft.com/office/drawing/2014/main" val="1444845738"/>
                    </a:ext>
                  </a:extLst>
                </a:gridCol>
                <a:gridCol w="466402">
                  <a:extLst>
                    <a:ext uri="{9D8B030D-6E8A-4147-A177-3AD203B41FA5}">
                      <a16:colId xmlns:a16="http://schemas.microsoft.com/office/drawing/2014/main" val="1974706796"/>
                    </a:ext>
                  </a:extLst>
                </a:gridCol>
                <a:gridCol w="466402">
                  <a:extLst>
                    <a:ext uri="{9D8B030D-6E8A-4147-A177-3AD203B41FA5}">
                      <a16:colId xmlns:a16="http://schemas.microsoft.com/office/drawing/2014/main" val="1808537197"/>
                    </a:ext>
                  </a:extLst>
                </a:gridCol>
                <a:gridCol w="466402">
                  <a:extLst>
                    <a:ext uri="{9D8B030D-6E8A-4147-A177-3AD203B41FA5}">
                      <a16:colId xmlns:a16="http://schemas.microsoft.com/office/drawing/2014/main" val="666296527"/>
                    </a:ext>
                  </a:extLst>
                </a:gridCol>
                <a:gridCol w="466402">
                  <a:extLst>
                    <a:ext uri="{9D8B030D-6E8A-4147-A177-3AD203B41FA5}">
                      <a16:colId xmlns:a16="http://schemas.microsoft.com/office/drawing/2014/main" val="3961046492"/>
                    </a:ext>
                  </a:extLst>
                </a:gridCol>
                <a:gridCol w="466402">
                  <a:extLst>
                    <a:ext uri="{9D8B030D-6E8A-4147-A177-3AD203B41FA5}">
                      <a16:colId xmlns:a16="http://schemas.microsoft.com/office/drawing/2014/main" val="1949732856"/>
                    </a:ext>
                  </a:extLst>
                </a:gridCol>
                <a:gridCol w="466402">
                  <a:extLst>
                    <a:ext uri="{9D8B030D-6E8A-4147-A177-3AD203B41FA5}">
                      <a16:colId xmlns:a16="http://schemas.microsoft.com/office/drawing/2014/main" val="1421745787"/>
                    </a:ext>
                  </a:extLst>
                </a:gridCol>
                <a:gridCol w="466402">
                  <a:extLst>
                    <a:ext uri="{9D8B030D-6E8A-4147-A177-3AD203B41FA5}">
                      <a16:colId xmlns:a16="http://schemas.microsoft.com/office/drawing/2014/main" val="4269198777"/>
                    </a:ext>
                  </a:extLst>
                </a:gridCol>
                <a:gridCol w="466402">
                  <a:extLst>
                    <a:ext uri="{9D8B030D-6E8A-4147-A177-3AD203B41FA5}">
                      <a16:colId xmlns:a16="http://schemas.microsoft.com/office/drawing/2014/main" val="3147066855"/>
                    </a:ext>
                  </a:extLst>
                </a:gridCol>
                <a:gridCol w="466402">
                  <a:extLst>
                    <a:ext uri="{9D8B030D-6E8A-4147-A177-3AD203B41FA5}">
                      <a16:colId xmlns:a16="http://schemas.microsoft.com/office/drawing/2014/main" val="3905885817"/>
                    </a:ext>
                  </a:extLst>
                </a:gridCol>
                <a:gridCol w="466402">
                  <a:extLst>
                    <a:ext uri="{9D8B030D-6E8A-4147-A177-3AD203B41FA5}">
                      <a16:colId xmlns:a16="http://schemas.microsoft.com/office/drawing/2014/main" val="340071785"/>
                    </a:ext>
                  </a:extLst>
                </a:gridCol>
                <a:gridCol w="466402">
                  <a:extLst>
                    <a:ext uri="{9D8B030D-6E8A-4147-A177-3AD203B41FA5}">
                      <a16:colId xmlns:a16="http://schemas.microsoft.com/office/drawing/2014/main" val="3597694153"/>
                    </a:ext>
                  </a:extLst>
                </a:gridCol>
                <a:gridCol w="466402">
                  <a:extLst>
                    <a:ext uri="{9D8B030D-6E8A-4147-A177-3AD203B41FA5}">
                      <a16:colId xmlns:a16="http://schemas.microsoft.com/office/drawing/2014/main" val="200013331"/>
                    </a:ext>
                  </a:extLst>
                </a:gridCol>
                <a:gridCol w="466402">
                  <a:extLst>
                    <a:ext uri="{9D8B030D-6E8A-4147-A177-3AD203B41FA5}">
                      <a16:colId xmlns:a16="http://schemas.microsoft.com/office/drawing/2014/main" val="3645638357"/>
                    </a:ext>
                  </a:extLst>
                </a:gridCol>
              </a:tblGrid>
              <a:tr h="142468">
                <a:tc gridSpan="16">
                  <a:txBody>
                    <a:bodyPr/>
                    <a:lstStyle/>
                    <a:p>
                      <a:pPr algn="ctr"/>
                      <a:endParaRPr lang="en-US" sz="1000" dirty="0">
                        <a:solidFill>
                          <a:schemeClr val="accent5"/>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9017493"/>
                  </a:ext>
                </a:extLst>
              </a:tr>
              <a:tr h="227950">
                <a:tc>
                  <a:txBody>
                    <a:bodyPr/>
                    <a:lstStyle/>
                    <a:p>
                      <a:pPr algn="ctr" fontAlgn="b"/>
                      <a:r>
                        <a:rPr lang="en-US" sz="800" b="1" i="0" u="none" strike="noStrike" dirty="0">
                          <a:solidFill>
                            <a:schemeClr val="accent5"/>
                          </a:solidFill>
                          <a:effectLst/>
                          <a:latin typeface="+mn-lt"/>
                        </a:rPr>
                        <a:t>355</a:t>
                      </a:r>
                      <a:br>
                        <a:rPr lang="en-US" sz="800" b="1" i="0" u="none" strike="noStrike" dirty="0">
                          <a:solidFill>
                            <a:schemeClr val="accent1"/>
                          </a:solidFill>
                          <a:effectLst/>
                          <a:latin typeface="+mn-lt"/>
                        </a:rPr>
                      </a:br>
                      <a:endParaRPr lang="en-US" sz="800" b="1"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337</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326</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319</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302</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286</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270</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260</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247</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230</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175</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119</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75</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37</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12</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0</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7355883"/>
                  </a:ext>
                </a:extLst>
              </a:tr>
              <a:tr h="127885">
                <a:tc>
                  <a:txBody>
                    <a:bodyPr/>
                    <a:lstStyle/>
                    <a:p>
                      <a:pPr algn="ctr" fontAlgn="b"/>
                      <a:r>
                        <a:rPr lang="en-US" sz="800" b="1" i="0" u="none" strike="noStrike" dirty="0">
                          <a:solidFill>
                            <a:schemeClr val="accent2"/>
                          </a:solidFill>
                          <a:effectLst/>
                          <a:latin typeface="+mn-lt"/>
                        </a:rPr>
                        <a:t>358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341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314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293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268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253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223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201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182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168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128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83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42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7428550"/>
                  </a:ext>
                </a:extLst>
              </a:tr>
            </a:tbl>
          </a:graphicData>
        </a:graphic>
      </p:graphicFrame>
      <p:sp>
        <p:nvSpPr>
          <p:cNvPr id="1676" name="Rectangle 306">
            <a:extLst>
              <a:ext uri="{FF2B5EF4-FFF2-40B4-BE49-F238E27FC236}">
                <a16:creationId xmlns:a16="http://schemas.microsoft.com/office/drawing/2014/main" id="{4F4623FE-1FD7-9694-A442-949A8B5D6C6E}"/>
              </a:ext>
            </a:extLst>
          </p:cNvPr>
          <p:cNvSpPr>
            <a:spLocks noChangeArrowheads="1"/>
          </p:cNvSpPr>
          <p:nvPr/>
        </p:nvSpPr>
        <p:spPr bwMode="auto">
          <a:xfrm>
            <a:off x="1402372" y="2938305"/>
            <a:ext cx="58727" cy="59779"/>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677" name="Freeform 135">
            <a:extLst>
              <a:ext uri="{FF2B5EF4-FFF2-40B4-BE49-F238E27FC236}">
                <a16:creationId xmlns:a16="http://schemas.microsoft.com/office/drawing/2014/main" id="{B54A610E-06A4-4E30-205A-DA1D4E5BAAC1}"/>
              </a:ext>
            </a:extLst>
          </p:cNvPr>
          <p:cNvSpPr>
            <a:spLocks/>
          </p:cNvSpPr>
          <p:nvPr/>
        </p:nvSpPr>
        <p:spPr bwMode="auto">
          <a:xfrm>
            <a:off x="1403459" y="3171562"/>
            <a:ext cx="56552" cy="52169"/>
          </a:xfrm>
          <a:custGeom>
            <a:avLst/>
            <a:gdLst>
              <a:gd name="T0" fmla="*/ 26 w 52"/>
              <a:gd name="T1" fmla="*/ 48 h 48"/>
              <a:gd name="T2" fmla="*/ 0 w 52"/>
              <a:gd name="T3" fmla="*/ 48 h 48"/>
              <a:gd name="T4" fmla="*/ 12 w 52"/>
              <a:gd name="T5" fmla="*/ 24 h 48"/>
              <a:gd name="T6" fmla="*/ 26 w 52"/>
              <a:gd name="T7" fmla="*/ 0 h 48"/>
              <a:gd name="T8" fmla="*/ 40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0"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cxnSp>
        <p:nvCxnSpPr>
          <p:cNvPr id="1678" name="Straight Connector 1677">
            <a:extLst>
              <a:ext uri="{FF2B5EF4-FFF2-40B4-BE49-F238E27FC236}">
                <a16:creationId xmlns:a16="http://schemas.microsoft.com/office/drawing/2014/main" id="{14A6A093-D93F-7E42-69EA-8C9A66179073}"/>
              </a:ext>
            </a:extLst>
          </p:cNvPr>
          <p:cNvCxnSpPr/>
          <p:nvPr/>
        </p:nvCxnSpPr>
        <p:spPr>
          <a:xfrm>
            <a:off x="1300043" y="2969977"/>
            <a:ext cx="263385" cy="0"/>
          </a:xfrm>
          <a:prstGeom prst="line">
            <a:avLst/>
          </a:prstGeom>
          <a:noFill/>
          <a:ln w="190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679" name="Straight Connector 1678">
            <a:extLst>
              <a:ext uri="{FF2B5EF4-FFF2-40B4-BE49-F238E27FC236}">
                <a16:creationId xmlns:a16="http://schemas.microsoft.com/office/drawing/2014/main" id="{CE9E4714-0189-7750-AF8E-FECDA041CE20}"/>
              </a:ext>
            </a:extLst>
          </p:cNvPr>
          <p:cNvCxnSpPr/>
          <p:nvPr/>
        </p:nvCxnSpPr>
        <p:spPr>
          <a:xfrm>
            <a:off x="1300043" y="3197645"/>
            <a:ext cx="263385" cy="0"/>
          </a:xfrm>
          <a:prstGeom prst="line">
            <a:avLst/>
          </a:prstGeom>
          <a:noFill/>
          <a:ln w="190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2592" name="Rectangle 10">
            <a:extLst>
              <a:ext uri="{FF2B5EF4-FFF2-40B4-BE49-F238E27FC236}">
                <a16:creationId xmlns:a16="http://schemas.microsoft.com/office/drawing/2014/main" id="{4D4D1F0E-953E-6BD2-9309-C7AC0F414261}"/>
              </a:ext>
            </a:extLst>
          </p:cNvPr>
          <p:cNvSpPr>
            <a:spLocks noChangeArrowheads="1"/>
          </p:cNvSpPr>
          <p:nvPr/>
        </p:nvSpPr>
        <p:spPr bwMode="auto">
          <a:xfrm>
            <a:off x="1570416" y="2876014"/>
            <a:ext cx="1942373"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t">
            <a:spAutoFit/>
          </a:bodyPr>
          <a:lstStyle/>
          <a:p>
            <a:pPr eaLnBrk="0" fontAlgn="base" hangingPunct="0">
              <a:spcBef>
                <a:spcPct val="0"/>
              </a:spcBef>
              <a:spcAft>
                <a:spcPts val="300"/>
              </a:spcAft>
            </a:pPr>
            <a:r>
              <a:rPr lang="en-US" sz="1200" dirty="0">
                <a:solidFill>
                  <a:schemeClr val="bg2"/>
                </a:solidFill>
                <a:latin typeface="Arial" pitchFamily="34" charset="0"/>
                <a:cs typeface="Arial" pitchFamily="34" charset="0"/>
              </a:rPr>
              <a:t>Enzalutamide combination</a:t>
            </a:r>
          </a:p>
          <a:p>
            <a:pPr eaLnBrk="0" fontAlgn="base" hangingPunct="0">
              <a:spcBef>
                <a:spcPct val="0"/>
              </a:spcBef>
              <a:spcAft>
                <a:spcPts val="300"/>
              </a:spcAft>
            </a:pPr>
            <a:r>
              <a:rPr lang="en-US" sz="1200" dirty="0">
                <a:solidFill>
                  <a:schemeClr val="bg2"/>
                </a:solidFill>
                <a:latin typeface="Arial" pitchFamily="34" charset="0"/>
                <a:cs typeface="Arial" pitchFamily="34" charset="0"/>
              </a:rPr>
              <a:t>Leuprolide acetate</a:t>
            </a:r>
          </a:p>
        </p:txBody>
      </p:sp>
      <p:sp>
        <p:nvSpPr>
          <p:cNvPr id="2" name="TextBox 1">
            <a:extLst>
              <a:ext uri="{FF2B5EF4-FFF2-40B4-BE49-F238E27FC236}">
                <a16:creationId xmlns:a16="http://schemas.microsoft.com/office/drawing/2014/main" id="{5D6124E5-CA4C-B05F-903E-227F919A29C1}"/>
              </a:ext>
            </a:extLst>
          </p:cNvPr>
          <p:cNvSpPr txBox="1"/>
          <p:nvPr/>
        </p:nvSpPr>
        <p:spPr>
          <a:xfrm>
            <a:off x="9255227" y="6534426"/>
            <a:ext cx="2842713" cy="246221"/>
          </a:xfrm>
          <a:prstGeom prst="rect">
            <a:avLst/>
          </a:prstGeom>
          <a:noFill/>
        </p:spPr>
        <p:txBody>
          <a:bodyPr wrap="square" rtlCol="0">
            <a:spAutoFit/>
          </a:bodyPr>
          <a:lstStyle/>
          <a:p>
            <a:pPr algn="r"/>
            <a:r>
              <a:rPr lang="en-US" sz="1000" i="1" dirty="0">
                <a:solidFill>
                  <a:schemeClr val="bg1"/>
                </a:solidFill>
              </a:rPr>
              <a:t>Shore N et al. AUA 2023;Abstract LBA02-09.</a:t>
            </a:r>
            <a:endParaRPr lang="en-US" sz="1000" dirty="0">
              <a:solidFill>
                <a:schemeClr val="bg1"/>
              </a:solidFill>
              <a:latin typeface="Calibri"/>
            </a:endParaRPr>
          </a:p>
        </p:txBody>
      </p:sp>
    </p:spTree>
    <p:custDataLst>
      <p:tags r:id="rId1"/>
    </p:custDataLst>
    <p:extLst>
      <p:ext uri="{BB962C8B-B14F-4D97-AF65-F5344CB8AC3E}">
        <p14:creationId xmlns:p14="http://schemas.microsoft.com/office/powerpoint/2010/main" val="131266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EF2C1-2827-4E53-3334-5835C4810C73}"/>
              </a:ext>
            </a:extLst>
          </p:cNvPr>
          <p:cNvSpPr>
            <a:spLocks noGrp="1"/>
          </p:cNvSpPr>
          <p:nvPr>
            <p:ph type="title"/>
          </p:nvPr>
        </p:nvSpPr>
        <p:spPr>
          <a:xfrm>
            <a:off x="2774718" y="0"/>
            <a:ext cx="6580776" cy="1085522"/>
          </a:xfrm>
        </p:spPr>
        <p:txBody>
          <a:bodyPr>
            <a:noAutofit/>
          </a:bodyPr>
          <a:lstStyle/>
          <a:p>
            <a:r>
              <a:rPr lang="en-US" sz="2200" dirty="0"/>
              <a:t>Key secondary endpoint — Time to first use of new antineoplastic therapy for enzalutamide combination vs. leuprolide acetate</a:t>
            </a:r>
          </a:p>
        </p:txBody>
      </p:sp>
      <p:sp>
        <p:nvSpPr>
          <p:cNvPr id="8" name="object 5">
            <a:extLst>
              <a:ext uri="{FF2B5EF4-FFF2-40B4-BE49-F238E27FC236}">
                <a16:creationId xmlns:a16="http://schemas.microsoft.com/office/drawing/2014/main" id="{A3F2A959-763E-2411-B24D-467493A2F84F}"/>
              </a:ext>
            </a:extLst>
          </p:cNvPr>
          <p:cNvSpPr txBox="1"/>
          <p:nvPr/>
        </p:nvSpPr>
        <p:spPr>
          <a:xfrm>
            <a:off x="266399" y="6398500"/>
            <a:ext cx="11662075" cy="246221"/>
          </a:xfrm>
          <a:prstGeom prst="rect">
            <a:avLst/>
          </a:prstGeom>
        </p:spPr>
        <p:txBody>
          <a:bodyPr vert="horz" wrap="square" lIns="0" tIns="0" rIns="0" bIns="0" rtlCol="0" anchor="b">
            <a:spAutoFit/>
          </a:bodyPr>
          <a:lstStyle/>
          <a:p>
            <a:pPr>
              <a:spcBef>
                <a:spcPts val="200"/>
              </a:spcBef>
            </a:pPr>
            <a:r>
              <a:rPr lang="en-US" sz="800" dirty="0">
                <a:solidFill>
                  <a:schemeClr val="bg2"/>
                </a:solidFill>
                <a:effectLst/>
                <a:ea typeface="Arial" panose="020B0604020202020204" pitchFamily="34" charset="0"/>
                <a:cs typeface="Arial" panose="020B0604020202020204" pitchFamily="34" charset="0"/>
              </a:rPr>
              <a:t>Data cutoff: January 31, 2023. </a:t>
            </a:r>
            <a:r>
              <a:rPr lang="en-US" sz="800" dirty="0">
                <a:solidFill>
                  <a:schemeClr val="bg2"/>
                </a:solidFill>
                <a:ea typeface="Arial" panose="020B0604020202020204" pitchFamily="34" charset="0"/>
                <a:cs typeface="Arial" panose="020B0604020202020204" pitchFamily="34" charset="0"/>
              </a:rPr>
              <a:t>Symbols</a:t>
            </a:r>
            <a:r>
              <a:rPr lang="en-US" sz="800" dirty="0">
                <a:solidFill>
                  <a:schemeClr val="bg2"/>
                </a:solidFill>
                <a:effectLst/>
                <a:ea typeface="Arial" panose="020B0604020202020204" pitchFamily="34" charset="0"/>
                <a:cs typeface="Arial" panose="020B0604020202020204" pitchFamily="34" charset="0"/>
              </a:rPr>
              <a:t> indicate censored data. </a:t>
            </a:r>
            <a:r>
              <a:rPr lang="en-US" sz="800" baseline="30000" dirty="0" err="1">
                <a:solidFill>
                  <a:schemeClr val="bg2"/>
                </a:solidFill>
                <a:effectLst/>
                <a:ea typeface="Arial" panose="020B0604020202020204" pitchFamily="34" charset="0"/>
                <a:cs typeface="Arial" panose="020B0604020202020204" pitchFamily="34" charset="0"/>
              </a:rPr>
              <a:t>a</a:t>
            </a:r>
            <a:r>
              <a:rPr lang="en-US" sz="800" dirty="0" err="1">
                <a:solidFill>
                  <a:schemeClr val="bg2"/>
                </a:solidFill>
                <a:effectLst/>
                <a:ea typeface="Arial" panose="020B0604020202020204" pitchFamily="34" charset="0"/>
                <a:cs typeface="Arial" panose="020B0604020202020204" pitchFamily="34" charset="0"/>
              </a:rPr>
              <a:t>The</a:t>
            </a:r>
            <a:r>
              <a:rPr lang="en-US" sz="800" dirty="0">
                <a:solidFill>
                  <a:schemeClr val="bg2"/>
                </a:solidFill>
                <a:effectLst/>
                <a:ea typeface="Arial" panose="020B0604020202020204" pitchFamily="34" charset="0"/>
                <a:cs typeface="Arial" panose="020B0604020202020204" pitchFamily="34" charset="0"/>
              </a:rPr>
              <a:t> HR was based on a Cox regression model with treatment as the only covariate stratified by screening PSA, PSADT, and prior hormonal therapy as reported in the </a:t>
            </a:r>
            <a:r>
              <a:rPr lang="en-US" sz="800" dirty="0">
                <a:solidFill>
                  <a:schemeClr val="bg2"/>
                </a:solidFill>
                <a:ea typeface="Arial" panose="020B0604020202020204" pitchFamily="34" charset="0"/>
                <a:cs typeface="Arial" panose="020B0604020202020204" pitchFamily="34" charset="0"/>
              </a:rPr>
              <a:t>IWRS</a:t>
            </a:r>
            <a:r>
              <a:rPr lang="en-US" sz="800" dirty="0">
                <a:solidFill>
                  <a:schemeClr val="bg2"/>
                </a:solidFill>
                <a:effectLst/>
                <a:ea typeface="Arial" panose="020B0604020202020204" pitchFamily="34" charset="0"/>
                <a:cs typeface="Arial" panose="020B0604020202020204" pitchFamily="34" charset="0"/>
              </a:rPr>
              <a:t>; relative to </a:t>
            </a:r>
            <a:r>
              <a:rPr lang="en-US" sz="800" dirty="0">
                <a:solidFill>
                  <a:schemeClr val="bg2"/>
                </a:solidFill>
                <a:ea typeface="Arial" panose="020B0604020202020204" pitchFamily="34" charset="0"/>
                <a:cs typeface="Arial" panose="020B0604020202020204" pitchFamily="34" charset="0"/>
              </a:rPr>
              <a:t>leuprolide acetate</a:t>
            </a:r>
            <a:r>
              <a:rPr lang="en-US" sz="800" dirty="0">
                <a:solidFill>
                  <a:schemeClr val="bg2"/>
                </a:solidFill>
                <a:effectLst/>
                <a:ea typeface="Arial" panose="020B0604020202020204" pitchFamily="34" charset="0"/>
                <a:cs typeface="Arial" panose="020B0604020202020204" pitchFamily="34" charset="0"/>
              </a:rPr>
              <a:t> &lt;1 favoring enzalutamide combination; the two-sided </a:t>
            </a:r>
            <a:r>
              <a:rPr lang="en-US" sz="800" i="1" dirty="0">
                <a:solidFill>
                  <a:schemeClr val="bg2"/>
                </a:solidFill>
                <a:effectLst/>
                <a:ea typeface="Arial" panose="020B0604020202020204" pitchFamily="34" charset="0"/>
                <a:cs typeface="Arial" panose="020B0604020202020204" pitchFamily="34" charset="0"/>
              </a:rPr>
              <a:t>P</a:t>
            </a:r>
            <a:r>
              <a:rPr lang="en-US" sz="800" dirty="0">
                <a:solidFill>
                  <a:schemeClr val="bg2"/>
                </a:solidFill>
                <a:effectLst/>
                <a:ea typeface="Arial" panose="020B0604020202020204" pitchFamily="34" charset="0"/>
                <a:cs typeface="Arial" panose="020B0604020202020204" pitchFamily="34" charset="0"/>
              </a:rPr>
              <a:t>-value is based on a stratified log-rank test.</a:t>
            </a:r>
            <a:endParaRPr lang="en-US" sz="800" dirty="0">
              <a:solidFill>
                <a:schemeClr val="bg2"/>
              </a:solidFill>
            </a:endParaRPr>
          </a:p>
        </p:txBody>
      </p:sp>
      <p:graphicFrame>
        <p:nvGraphicFramePr>
          <p:cNvPr id="97" name="Table 96">
            <a:extLst>
              <a:ext uri="{FF2B5EF4-FFF2-40B4-BE49-F238E27FC236}">
                <a16:creationId xmlns:a16="http://schemas.microsoft.com/office/drawing/2014/main" id="{F662D646-CEFA-EA15-D15B-4EAD63A3358E}"/>
              </a:ext>
            </a:extLst>
          </p:cNvPr>
          <p:cNvGraphicFramePr>
            <a:graphicFrameLocks noGrp="1"/>
          </p:cNvGraphicFramePr>
          <p:nvPr/>
        </p:nvGraphicFramePr>
        <p:xfrm>
          <a:off x="8500895" y="2121148"/>
          <a:ext cx="3546000" cy="1280628"/>
        </p:xfrm>
        <a:graphic>
          <a:graphicData uri="http://schemas.openxmlformats.org/drawingml/2006/table">
            <a:tbl>
              <a:tblPr/>
              <a:tblGrid>
                <a:gridCol w="1641600">
                  <a:extLst>
                    <a:ext uri="{9D8B030D-6E8A-4147-A177-3AD203B41FA5}">
                      <a16:colId xmlns:a16="http://schemas.microsoft.com/office/drawing/2014/main" val="4273465190"/>
                    </a:ext>
                  </a:extLst>
                </a:gridCol>
                <a:gridCol w="954000">
                  <a:extLst>
                    <a:ext uri="{9D8B030D-6E8A-4147-A177-3AD203B41FA5}">
                      <a16:colId xmlns:a16="http://schemas.microsoft.com/office/drawing/2014/main" val="2807660285"/>
                    </a:ext>
                  </a:extLst>
                </a:gridCol>
                <a:gridCol w="950400">
                  <a:extLst>
                    <a:ext uri="{9D8B030D-6E8A-4147-A177-3AD203B41FA5}">
                      <a16:colId xmlns:a16="http://schemas.microsoft.com/office/drawing/2014/main" val="3237975342"/>
                    </a:ext>
                  </a:extLst>
                </a:gridCol>
              </a:tblGrid>
              <a:tr h="5256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lnSpc>
                          <a:spcPct val="90000"/>
                        </a:lnSpc>
                      </a:pPr>
                      <a:endParaRPr lang="en-US" sz="1100" b="1" i="0" u="none" strike="noStrike" dirty="0">
                        <a:solidFill>
                          <a:schemeClr val="tx1"/>
                        </a:solidFill>
                        <a:effectLst/>
                        <a:latin typeface="+mn-lt"/>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b="1" u="none" strike="noStrike" dirty="0">
                          <a:solidFill>
                            <a:schemeClr val="bg2"/>
                          </a:solidFill>
                          <a:effectLst/>
                          <a:latin typeface="Arial" panose="020B0604020202020204" pitchFamily="34" charset="0"/>
                          <a:cs typeface="Arial" panose="020B0604020202020204" pitchFamily="34" charset="0"/>
                        </a:rPr>
                        <a:t>Enzalutamide combination </a:t>
                      </a:r>
                    </a:p>
                    <a:p>
                      <a:pPr algn="ctr" fontAlgn="b">
                        <a:lnSpc>
                          <a:spcPct val="90000"/>
                        </a:lnSpc>
                      </a:pPr>
                      <a:r>
                        <a:rPr lang="en-US" sz="1100" b="1" u="none" strike="noStrike" dirty="0">
                          <a:solidFill>
                            <a:schemeClr val="bg2"/>
                          </a:solidFill>
                          <a:effectLst/>
                          <a:latin typeface="Arial" panose="020B0604020202020204" pitchFamily="34" charset="0"/>
                          <a:cs typeface="Arial" panose="020B0604020202020204" pitchFamily="34" charset="0"/>
                        </a:rPr>
                        <a:t>(n = 355)</a:t>
                      </a:r>
                      <a:endParaRPr lang="en-US" sz="1100" b="1" i="0" u="none" strike="noStrike" dirty="0">
                        <a:solidFill>
                          <a:schemeClr val="bg2"/>
                        </a:solidFill>
                        <a:effectLst/>
                        <a:latin typeface="Arial" panose="020B0604020202020204" pitchFamily="34" charset="0"/>
                        <a:cs typeface="Arial" panose="020B0604020202020204" pitchFamily="34" charset="0"/>
                      </a:endParaRPr>
                    </a:p>
                  </a:txBody>
                  <a:tcPr marL="0" marR="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b="1" u="none" strike="noStrike" dirty="0">
                          <a:solidFill>
                            <a:schemeClr val="bg2"/>
                          </a:solidFill>
                          <a:effectLst/>
                          <a:latin typeface="Arial" panose="020B0604020202020204" pitchFamily="34" charset="0"/>
                          <a:cs typeface="Arial" panose="020B0604020202020204" pitchFamily="34" charset="0"/>
                        </a:rPr>
                        <a:t>Leuprolide acetate </a:t>
                      </a:r>
                    </a:p>
                    <a:p>
                      <a:pPr algn="ctr" fontAlgn="b">
                        <a:lnSpc>
                          <a:spcPct val="90000"/>
                        </a:lnSpc>
                      </a:pPr>
                      <a:r>
                        <a:rPr lang="en-US" sz="1100" b="1" u="none" strike="noStrike" dirty="0">
                          <a:solidFill>
                            <a:schemeClr val="bg2"/>
                          </a:solidFill>
                          <a:effectLst/>
                          <a:latin typeface="Arial" panose="020B0604020202020204" pitchFamily="34" charset="0"/>
                          <a:cs typeface="Arial" panose="020B0604020202020204" pitchFamily="34" charset="0"/>
                        </a:rPr>
                        <a:t>(n = 358)</a:t>
                      </a:r>
                      <a:endParaRPr lang="en-US" sz="1100" b="1" i="0" u="none" strike="noStrike" dirty="0">
                        <a:solidFill>
                          <a:schemeClr val="bg2"/>
                        </a:solidFill>
                        <a:effectLst/>
                        <a:latin typeface="Arial" panose="020B0604020202020204" pitchFamily="34" charset="0"/>
                        <a:cs typeface="Arial" panose="020B0604020202020204" pitchFamily="34" charset="0"/>
                      </a:endParaRPr>
                    </a:p>
                  </a:txBody>
                  <a:tcPr marL="72000" marR="72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36347200"/>
                  </a:ext>
                </a:extLst>
              </a:tr>
              <a:tr h="2304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Events, n (%)</a:t>
                      </a:r>
                      <a:endParaRPr lang="en-US" sz="1100" b="1" i="0" u="none" strike="noStrike" dirty="0">
                        <a:solidFill>
                          <a:schemeClr val="bg2"/>
                        </a:solidFill>
                        <a:effectLst/>
                        <a:latin typeface="Arial" panose="020B0604020202020204" pitchFamily="34" charset="0"/>
                        <a:cs typeface="Arial" panose="020B0604020202020204" pitchFamily="34" charset="0"/>
                      </a:endParaRPr>
                    </a:p>
                  </a:txBody>
                  <a:tcPr marL="72000" marR="72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58 (16)</a:t>
                      </a:r>
                    </a:p>
                  </a:txBody>
                  <a:tcPr marL="72000" marR="72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140 (39)</a:t>
                      </a:r>
                    </a:p>
                  </a:txBody>
                  <a:tcPr marL="72000" marR="72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6806914"/>
                  </a:ext>
                </a:extLst>
              </a:tr>
              <a:tr h="46986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Median time to first use of new antineoplastic therapy (95% CI), mo</a:t>
                      </a:r>
                    </a:p>
                  </a:txBody>
                  <a:tcPr marL="72000" marR="72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NR (NR)</a:t>
                      </a:r>
                      <a:endParaRPr lang="en-US" sz="1100" b="0" i="0" u="none" strike="noStrike" dirty="0">
                        <a:solidFill>
                          <a:schemeClr val="bg2"/>
                        </a:solidFill>
                        <a:effectLst/>
                        <a:latin typeface="Arial" panose="020B0604020202020204" pitchFamily="34" charset="0"/>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76.2</a:t>
                      </a:r>
                      <a:br>
                        <a:rPr lang="en-US" sz="1100" u="none" strike="noStrike" dirty="0">
                          <a:solidFill>
                            <a:schemeClr val="bg2"/>
                          </a:solidFill>
                          <a:effectLst/>
                          <a:latin typeface="Arial" panose="020B0604020202020204" pitchFamily="34" charset="0"/>
                          <a:cs typeface="Arial" panose="020B0604020202020204" pitchFamily="34" charset="0"/>
                        </a:rPr>
                      </a:br>
                      <a:r>
                        <a:rPr lang="en-US" sz="1100" u="none" strike="noStrike" dirty="0">
                          <a:solidFill>
                            <a:schemeClr val="bg2"/>
                          </a:solidFill>
                          <a:effectLst/>
                          <a:latin typeface="Arial" panose="020B0604020202020204" pitchFamily="34" charset="0"/>
                          <a:cs typeface="Arial" panose="020B0604020202020204" pitchFamily="34" charset="0"/>
                        </a:rPr>
                        <a:t>(71.3–NR)</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1035447"/>
                  </a:ext>
                </a:extLst>
              </a:tr>
            </a:tbl>
          </a:graphicData>
        </a:graphic>
      </p:graphicFrame>
      <p:sp>
        <p:nvSpPr>
          <p:cNvPr id="99" name="TextBox 98">
            <a:extLst>
              <a:ext uri="{FF2B5EF4-FFF2-40B4-BE49-F238E27FC236}">
                <a16:creationId xmlns:a16="http://schemas.microsoft.com/office/drawing/2014/main" id="{DDB799BC-BF3F-9B97-2662-72212959B257}"/>
              </a:ext>
            </a:extLst>
          </p:cNvPr>
          <p:cNvSpPr txBox="1"/>
          <p:nvPr/>
        </p:nvSpPr>
        <p:spPr>
          <a:xfrm>
            <a:off x="8505893" y="3524391"/>
            <a:ext cx="3528027" cy="707886"/>
          </a:xfrm>
          <a:prstGeom prst="rect">
            <a:avLst/>
          </a:prstGeom>
          <a:noFill/>
          <a:ln>
            <a:solidFill>
              <a:schemeClr val="bg2"/>
            </a:solidFill>
          </a:ln>
        </p:spPr>
        <p:txBody>
          <a:bodyPr wrap="square" rtlCol="0">
            <a:spAutoFit/>
          </a:bodyPr>
          <a:lstStyle>
            <a:defPPr>
              <a:defRPr lang="en-US"/>
            </a:defPPr>
            <a:lvl1pPr algn="ctr">
              <a:defRPr sz="2000" b="1">
                <a:solidFill>
                  <a:schemeClr val="accent1"/>
                </a:solidFill>
              </a:defRPr>
            </a:lvl1pPr>
          </a:lstStyle>
          <a:p>
            <a:r>
              <a:rPr lang="en-US" dirty="0">
                <a:solidFill>
                  <a:schemeClr val="accent5"/>
                </a:solidFill>
              </a:rPr>
              <a:t>HR (95% CI):</a:t>
            </a:r>
          </a:p>
          <a:p>
            <a:r>
              <a:rPr lang="en-US" dirty="0">
                <a:solidFill>
                  <a:schemeClr val="accent5"/>
                </a:solidFill>
              </a:rPr>
              <a:t>0.36 (0.26–0.49); </a:t>
            </a:r>
            <a:r>
              <a:rPr lang="en-US" i="1" dirty="0">
                <a:solidFill>
                  <a:schemeClr val="accent5"/>
                </a:solidFill>
              </a:rPr>
              <a:t>P</a:t>
            </a:r>
            <a:r>
              <a:rPr lang="en-US" dirty="0">
                <a:solidFill>
                  <a:schemeClr val="accent5"/>
                </a:solidFill>
              </a:rPr>
              <a:t>&lt;0.0001</a:t>
            </a:r>
            <a:r>
              <a:rPr lang="en-US" baseline="30000" dirty="0">
                <a:solidFill>
                  <a:schemeClr val="accent5"/>
                </a:solidFill>
              </a:rPr>
              <a:t>a</a:t>
            </a:r>
          </a:p>
        </p:txBody>
      </p:sp>
      <p:sp>
        <p:nvSpPr>
          <p:cNvPr id="571" name="Rectangle 10">
            <a:extLst>
              <a:ext uri="{FF2B5EF4-FFF2-40B4-BE49-F238E27FC236}">
                <a16:creationId xmlns:a16="http://schemas.microsoft.com/office/drawing/2014/main" id="{3440463B-7094-CCAC-3906-B186FB20555D}"/>
              </a:ext>
            </a:extLst>
          </p:cNvPr>
          <p:cNvSpPr>
            <a:spLocks noChangeArrowheads="1"/>
          </p:cNvSpPr>
          <p:nvPr/>
        </p:nvSpPr>
        <p:spPr bwMode="auto">
          <a:xfrm>
            <a:off x="1020425" y="5111166"/>
            <a:ext cx="72636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fontAlgn="base" hangingPunct="0">
              <a:spcBef>
                <a:spcPct val="0"/>
              </a:spcBef>
              <a:spcAft>
                <a:spcPct val="0"/>
              </a:spcAft>
            </a:pPr>
            <a:r>
              <a:rPr lang="en-US" sz="1200" b="1" dirty="0">
                <a:solidFill>
                  <a:schemeClr val="bg2"/>
                </a:solidFill>
                <a:latin typeface="Arial" pitchFamily="34" charset="0"/>
                <a:cs typeface="Arial" pitchFamily="34" charset="0"/>
              </a:rPr>
              <a:t>Time to first use of new antineoplastic therapy (mo)</a:t>
            </a:r>
          </a:p>
        </p:txBody>
      </p:sp>
      <p:sp>
        <p:nvSpPr>
          <p:cNvPr id="572" name="Rectangle 10">
            <a:extLst>
              <a:ext uri="{FF2B5EF4-FFF2-40B4-BE49-F238E27FC236}">
                <a16:creationId xmlns:a16="http://schemas.microsoft.com/office/drawing/2014/main" id="{D6227BC8-62F4-37C8-6F44-3AF54409AC45}"/>
              </a:ext>
            </a:extLst>
          </p:cNvPr>
          <p:cNvSpPr>
            <a:spLocks noChangeArrowheads="1"/>
          </p:cNvSpPr>
          <p:nvPr/>
        </p:nvSpPr>
        <p:spPr bwMode="auto">
          <a:xfrm>
            <a:off x="629162" y="2203854"/>
            <a:ext cx="4002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100</a:t>
            </a:r>
          </a:p>
        </p:txBody>
      </p:sp>
      <p:sp>
        <p:nvSpPr>
          <p:cNvPr id="573" name="Rectangle 572">
            <a:extLst>
              <a:ext uri="{FF2B5EF4-FFF2-40B4-BE49-F238E27FC236}">
                <a16:creationId xmlns:a16="http://schemas.microsoft.com/office/drawing/2014/main" id="{E7CE05D1-46F8-8D72-A0C7-B98B081003BB}"/>
              </a:ext>
            </a:extLst>
          </p:cNvPr>
          <p:cNvSpPr>
            <a:spLocks noChangeArrowheads="1"/>
          </p:cNvSpPr>
          <p:nvPr/>
        </p:nvSpPr>
        <p:spPr bwMode="auto">
          <a:xfrm>
            <a:off x="985951" y="4776076"/>
            <a:ext cx="84960"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0</a:t>
            </a:r>
          </a:p>
        </p:txBody>
      </p:sp>
      <p:sp>
        <p:nvSpPr>
          <p:cNvPr id="574" name="Freeform 8">
            <a:extLst>
              <a:ext uri="{FF2B5EF4-FFF2-40B4-BE49-F238E27FC236}">
                <a16:creationId xmlns:a16="http://schemas.microsoft.com/office/drawing/2014/main" id="{6F506246-E17C-036F-FAF7-2E713FB29B55}"/>
              </a:ext>
            </a:extLst>
          </p:cNvPr>
          <p:cNvSpPr>
            <a:spLocks/>
          </p:cNvSpPr>
          <p:nvPr/>
        </p:nvSpPr>
        <p:spPr bwMode="auto">
          <a:xfrm>
            <a:off x="1029446" y="2296187"/>
            <a:ext cx="7254627" cy="2480232"/>
          </a:xfrm>
          <a:custGeom>
            <a:avLst/>
            <a:gdLst>
              <a:gd name="T0" fmla="*/ 0 w 3067"/>
              <a:gd name="T1" fmla="*/ 0 h 1963"/>
              <a:gd name="T2" fmla="*/ 0 w 3067"/>
              <a:gd name="T3" fmla="*/ 2147483647 h 1963"/>
              <a:gd name="T4" fmla="*/ 2147483647 w 3067"/>
              <a:gd name="T5" fmla="*/ 2147483647 h 1963"/>
              <a:gd name="T6" fmla="*/ 0 60000 65536"/>
              <a:gd name="T7" fmla="*/ 0 60000 65536"/>
              <a:gd name="T8" fmla="*/ 0 60000 65536"/>
              <a:gd name="T9" fmla="*/ 0 w 3067"/>
              <a:gd name="T10" fmla="*/ 0 h 1963"/>
              <a:gd name="T11" fmla="*/ 3067 w 3067"/>
              <a:gd name="T12" fmla="*/ 1963 h 1963"/>
            </a:gdLst>
            <a:ahLst/>
            <a:cxnLst>
              <a:cxn ang="T6">
                <a:pos x="T0" y="T1"/>
              </a:cxn>
              <a:cxn ang="T7">
                <a:pos x="T2" y="T3"/>
              </a:cxn>
              <a:cxn ang="T8">
                <a:pos x="T4" y="T5"/>
              </a:cxn>
            </a:cxnLst>
            <a:rect l="T9" t="T10" r="T11" b="T12"/>
            <a:pathLst>
              <a:path w="3067" h="1963">
                <a:moveTo>
                  <a:pt x="0" y="0"/>
                </a:moveTo>
                <a:lnTo>
                  <a:pt x="0" y="1963"/>
                </a:lnTo>
                <a:lnTo>
                  <a:pt x="3067" y="1963"/>
                </a:lnTo>
              </a:path>
            </a:pathLst>
          </a:custGeom>
          <a:noFill/>
          <a:ln w="12700" cap="sq" cmpd="sng">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575" name="Line 9">
            <a:extLst>
              <a:ext uri="{FF2B5EF4-FFF2-40B4-BE49-F238E27FC236}">
                <a16:creationId xmlns:a16="http://schemas.microsoft.com/office/drawing/2014/main" id="{5C7418FE-CAB7-588D-90B5-CDBADAE66C74}"/>
              </a:ext>
            </a:extLst>
          </p:cNvPr>
          <p:cNvSpPr>
            <a:spLocks noChangeShapeType="1"/>
          </p:cNvSpPr>
          <p:nvPr/>
        </p:nvSpPr>
        <p:spPr bwMode="auto">
          <a:xfrm>
            <a:off x="970919" y="2296187"/>
            <a:ext cx="58526"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576" name="Line 15">
            <a:extLst>
              <a:ext uri="{FF2B5EF4-FFF2-40B4-BE49-F238E27FC236}">
                <a16:creationId xmlns:a16="http://schemas.microsoft.com/office/drawing/2014/main" id="{99A1264A-7D55-CBC8-5289-F1361BF36385}"/>
              </a:ext>
            </a:extLst>
          </p:cNvPr>
          <p:cNvSpPr>
            <a:spLocks noChangeShapeType="1"/>
          </p:cNvSpPr>
          <p:nvPr/>
        </p:nvSpPr>
        <p:spPr bwMode="auto">
          <a:xfrm>
            <a:off x="970919" y="2793617"/>
            <a:ext cx="58526"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577" name="Line 16">
            <a:extLst>
              <a:ext uri="{FF2B5EF4-FFF2-40B4-BE49-F238E27FC236}">
                <a16:creationId xmlns:a16="http://schemas.microsoft.com/office/drawing/2014/main" id="{CA3E03E0-D886-EEC1-968E-F069666C711B}"/>
              </a:ext>
            </a:extLst>
          </p:cNvPr>
          <p:cNvSpPr>
            <a:spLocks noChangeShapeType="1"/>
          </p:cNvSpPr>
          <p:nvPr/>
        </p:nvSpPr>
        <p:spPr bwMode="auto">
          <a:xfrm>
            <a:off x="970919" y="3291048"/>
            <a:ext cx="58526"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578" name="Line 17">
            <a:extLst>
              <a:ext uri="{FF2B5EF4-FFF2-40B4-BE49-F238E27FC236}">
                <a16:creationId xmlns:a16="http://schemas.microsoft.com/office/drawing/2014/main" id="{BFD78F7B-79E0-74A6-30AD-57EA65C95106}"/>
              </a:ext>
            </a:extLst>
          </p:cNvPr>
          <p:cNvSpPr>
            <a:spLocks noChangeShapeType="1"/>
          </p:cNvSpPr>
          <p:nvPr/>
        </p:nvSpPr>
        <p:spPr bwMode="auto">
          <a:xfrm>
            <a:off x="970919" y="3788478"/>
            <a:ext cx="58526"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579" name="Line 18">
            <a:extLst>
              <a:ext uri="{FF2B5EF4-FFF2-40B4-BE49-F238E27FC236}">
                <a16:creationId xmlns:a16="http://schemas.microsoft.com/office/drawing/2014/main" id="{57F71902-B3D4-9026-B9B4-F6750166941D}"/>
              </a:ext>
            </a:extLst>
          </p:cNvPr>
          <p:cNvSpPr>
            <a:spLocks noChangeShapeType="1"/>
          </p:cNvSpPr>
          <p:nvPr/>
        </p:nvSpPr>
        <p:spPr bwMode="auto">
          <a:xfrm>
            <a:off x="970919" y="4285908"/>
            <a:ext cx="58526"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580" name="Line 19">
            <a:extLst>
              <a:ext uri="{FF2B5EF4-FFF2-40B4-BE49-F238E27FC236}">
                <a16:creationId xmlns:a16="http://schemas.microsoft.com/office/drawing/2014/main" id="{C65B3879-1735-2442-6703-94699818A1BE}"/>
              </a:ext>
            </a:extLst>
          </p:cNvPr>
          <p:cNvSpPr>
            <a:spLocks noChangeShapeType="1"/>
          </p:cNvSpPr>
          <p:nvPr/>
        </p:nvSpPr>
        <p:spPr bwMode="auto">
          <a:xfrm>
            <a:off x="970919" y="4776417"/>
            <a:ext cx="58526"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581" name="Line 20">
            <a:extLst>
              <a:ext uri="{FF2B5EF4-FFF2-40B4-BE49-F238E27FC236}">
                <a16:creationId xmlns:a16="http://schemas.microsoft.com/office/drawing/2014/main" id="{DA9C4AAC-E19D-9B57-837B-2E8051813542}"/>
              </a:ext>
            </a:extLst>
          </p:cNvPr>
          <p:cNvSpPr>
            <a:spLocks noChangeShapeType="1"/>
          </p:cNvSpPr>
          <p:nvPr/>
        </p:nvSpPr>
        <p:spPr bwMode="auto">
          <a:xfrm rot="16200000">
            <a:off x="1000183" y="4805680"/>
            <a:ext cx="58526"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582" name="Line 24">
            <a:extLst>
              <a:ext uri="{FF2B5EF4-FFF2-40B4-BE49-F238E27FC236}">
                <a16:creationId xmlns:a16="http://schemas.microsoft.com/office/drawing/2014/main" id="{E4878C85-6FF2-66ED-75A7-48635177CCD5}"/>
              </a:ext>
            </a:extLst>
          </p:cNvPr>
          <p:cNvSpPr>
            <a:spLocks noChangeShapeType="1"/>
          </p:cNvSpPr>
          <p:nvPr/>
        </p:nvSpPr>
        <p:spPr bwMode="auto">
          <a:xfrm rot="16200000">
            <a:off x="1907009" y="4805680"/>
            <a:ext cx="58526"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583" name="Line 26">
            <a:extLst>
              <a:ext uri="{FF2B5EF4-FFF2-40B4-BE49-F238E27FC236}">
                <a16:creationId xmlns:a16="http://schemas.microsoft.com/office/drawing/2014/main" id="{819A6425-D07D-9113-D434-038BE6DFC7EB}"/>
              </a:ext>
            </a:extLst>
          </p:cNvPr>
          <p:cNvSpPr>
            <a:spLocks noChangeShapeType="1"/>
          </p:cNvSpPr>
          <p:nvPr/>
        </p:nvSpPr>
        <p:spPr bwMode="auto">
          <a:xfrm rot="16200000">
            <a:off x="4174077" y="4805681"/>
            <a:ext cx="58526"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584" name="Line 32">
            <a:extLst>
              <a:ext uri="{FF2B5EF4-FFF2-40B4-BE49-F238E27FC236}">
                <a16:creationId xmlns:a16="http://schemas.microsoft.com/office/drawing/2014/main" id="{C1DF3EF3-8465-C4C1-8935-8161CDDD6657}"/>
              </a:ext>
            </a:extLst>
          </p:cNvPr>
          <p:cNvSpPr>
            <a:spLocks noChangeShapeType="1"/>
          </p:cNvSpPr>
          <p:nvPr/>
        </p:nvSpPr>
        <p:spPr bwMode="auto">
          <a:xfrm rot="16200000">
            <a:off x="8254809" y="4805680"/>
            <a:ext cx="58526"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585" name="Rectangle 10">
            <a:extLst>
              <a:ext uri="{FF2B5EF4-FFF2-40B4-BE49-F238E27FC236}">
                <a16:creationId xmlns:a16="http://schemas.microsoft.com/office/drawing/2014/main" id="{4D9FB3BC-3E9C-AC34-7E7F-959F7B54202C}"/>
              </a:ext>
            </a:extLst>
          </p:cNvPr>
          <p:cNvSpPr>
            <a:spLocks noChangeArrowheads="1"/>
          </p:cNvSpPr>
          <p:nvPr/>
        </p:nvSpPr>
        <p:spPr bwMode="auto">
          <a:xfrm>
            <a:off x="714122" y="2701284"/>
            <a:ext cx="3153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80</a:t>
            </a:r>
          </a:p>
        </p:txBody>
      </p:sp>
      <p:sp>
        <p:nvSpPr>
          <p:cNvPr id="586" name="Rectangle 10">
            <a:extLst>
              <a:ext uri="{FF2B5EF4-FFF2-40B4-BE49-F238E27FC236}">
                <a16:creationId xmlns:a16="http://schemas.microsoft.com/office/drawing/2014/main" id="{A5867DA6-374B-13D9-3908-0FEFD34D11B9}"/>
              </a:ext>
            </a:extLst>
          </p:cNvPr>
          <p:cNvSpPr>
            <a:spLocks noChangeArrowheads="1"/>
          </p:cNvSpPr>
          <p:nvPr/>
        </p:nvSpPr>
        <p:spPr bwMode="auto">
          <a:xfrm>
            <a:off x="714122" y="3198714"/>
            <a:ext cx="3153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60</a:t>
            </a:r>
          </a:p>
        </p:txBody>
      </p:sp>
      <p:sp>
        <p:nvSpPr>
          <p:cNvPr id="587" name="Rectangle 10">
            <a:extLst>
              <a:ext uri="{FF2B5EF4-FFF2-40B4-BE49-F238E27FC236}">
                <a16:creationId xmlns:a16="http://schemas.microsoft.com/office/drawing/2014/main" id="{852E9F2B-0358-912B-0B7E-0278D39CCD73}"/>
              </a:ext>
            </a:extLst>
          </p:cNvPr>
          <p:cNvSpPr>
            <a:spLocks noChangeArrowheads="1"/>
          </p:cNvSpPr>
          <p:nvPr/>
        </p:nvSpPr>
        <p:spPr bwMode="auto">
          <a:xfrm>
            <a:off x="714122" y="3696145"/>
            <a:ext cx="3153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40</a:t>
            </a:r>
          </a:p>
        </p:txBody>
      </p:sp>
      <p:sp>
        <p:nvSpPr>
          <p:cNvPr id="588" name="Rectangle 10">
            <a:extLst>
              <a:ext uri="{FF2B5EF4-FFF2-40B4-BE49-F238E27FC236}">
                <a16:creationId xmlns:a16="http://schemas.microsoft.com/office/drawing/2014/main" id="{E3BC6ECF-25B8-4CDF-4C99-C51BFFC668DF}"/>
              </a:ext>
            </a:extLst>
          </p:cNvPr>
          <p:cNvSpPr>
            <a:spLocks noChangeArrowheads="1"/>
          </p:cNvSpPr>
          <p:nvPr/>
        </p:nvSpPr>
        <p:spPr bwMode="auto">
          <a:xfrm>
            <a:off x="714122" y="4193575"/>
            <a:ext cx="3153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20</a:t>
            </a:r>
          </a:p>
        </p:txBody>
      </p:sp>
      <p:sp>
        <p:nvSpPr>
          <p:cNvPr id="589" name="Rectangle 10">
            <a:extLst>
              <a:ext uri="{FF2B5EF4-FFF2-40B4-BE49-F238E27FC236}">
                <a16:creationId xmlns:a16="http://schemas.microsoft.com/office/drawing/2014/main" id="{8C4878F0-72A0-2149-75D8-4E84E2057D20}"/>
              </a:ext>
            </a:extLst>
          </p:cNvPr>
          <p:cNvSpPr>
            <a:spLocks noChangeArrowheads="1"/>
          </p:cNvSpPr>
          <p:nvPr/>
        </p:nvSpPr>
        <p:spPr bwMode="auto">
          <a:xfrm>
            <a:off x="799080" y="4684086"/>
            <a:ext cx="2303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0</a:t>
            </a:r>
          </a:p>
        </p:txBody>
      </p:sp>
      <p:sp>
        <p:nvSpPr>
          <p:cNvPr id="590" name="Rectangle 10">
            <a:extLst>
              <a:ext uri="{FF2B5EF4-FFF2-40B4-BE49-F238E27FC236}">
                <a16:creationId xmlns:a16="http://schemas.microsoft.com/office/drawing/2014/main" id="{04C5294D-6109-C20A-D2D9-0A975830B3DB}"/>
              </a:ext>
            </a:extLst>
          </p:cNvPr>
          <p:cNvSpPr>
            <a:spLocks noChangeArrowheads="1"/>
          </p:cNvSpPr>
          <p:nvPr/>
        </p:nvSpPr>
        <p:spPr bwMode="auto">
          <a:xfrm>
            <a:off x="1850386" y="4776076"/>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12</a:t>
            </a:r>
          </a:p>
        </p:txBody>
      </p:sp>
      <p:sp>
        <p:nvSpPr>
          <p:cNvPr id="591" name="Rectangle 10">
            <a:extLst>
              <a:ext uri="{FF2B5EF4-FFF2-40B4-BE49-F238E27FC236}">
                <a16:creationId xmlns:a16="http://schemas.microsoft.com/office/drawing/2014/main" id="{DA41964E-7215-19B4-A813-532B01FFFB5D}"/>
              </a:ext>
            </a:extLst>
          </p:cNvPr>
          <p:cNvSpPr>
            <a:spLocks noChangeArrowheads="1"/>
          </p:cNvSpPr>
          <p:nvPr/>
        </p:nvSpPr>
        <p:spPr bwMode="auto">
          <a:xfrm>
            <a:off x="4117673" y="4776076"/>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42</a:t>
            </a:r>
          </a:p>
        </p:txBody>
      </p:sp>
      <p:sp>
        <p:nvSpPr>
          <p:cNvPr id="592" name="Rectangle 10">
            <a:extLst>
              <a:ext uri="{FF2B5EF4-FFF2-40B4-BE49-F238E27FC236}">
                <a16:creationId xmlns:a16="http://schemas.microsoft.com/office/drawing/2014/main" id="{FA47A1B6-3EE3-D1D4-9ED0-59AAF653607B}"/>
              </a:ext>
            </a:extLst>
          </p:cNvPr>
          <p:cNvSpPr>
            <a:spLocks noChangeArrowheads="1"/>
          </p:cNvSpPr>
          <p:nvPr/>
        </p:nvSpPr>
        <p:spPr bwMode="auto">
          <a:xfrm>
            <a:off x="8198799" y="4776076"/>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96</a:t>
            </a:r>
          </a:p>
        </p:txBody>
      </p:sp>
      <p:sp>
        <p:nvSpPr>
          <p:cNvPr id="593" name="Line 32">
            <a:extLst>
              <a:ext uri="{FF2B5EF4-FFF2-40B4-BE49-F238E27FC236}">
                <a16:creationId xmlns:a16="http://schemas.microsoft.com/office/drawing/2014/main" id="{8274AADF-3C33-C552-C65B-366C7F14368C}"/>
              </a:ext>
            </a:extLst>
          </p:cNvPr>
          <p:cNvSpPr>
            <a:spLocks noChangeShapeType="1"/>
          </p:cNvSpPr>
          <p:nvPr/>
        </p:nvSpPr>
        <p:spPr bwMode="auto">
          <a:xfrm rot="16200000">
            <a:off x="7801385" y="4805680"/>
            <a:ext cx="58526"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594" name="Rectangle 10">
            <a:extLst>
              <a:ext uri="{FF2B5EF4-FFF2-40B4-BE49-F238E27FC236}">
                <a16:creationId xmlns:a16="http://schemas.microsoft.com/office/drawing/2014/main" id="{6764A272-31A3-6052-1B02-4CC66DAEBC6A}"/>
              </a:ext>
            </a:extLst>
          </p:cNvPr>
          <p:cNvSpPr>
            <a:spLocks noChangeArrowheads="1"/>
          </p:cNvSpPr>
          <p:nvPr/>
        </p:nvSpPr>
        <p:spPr bwMode="auto">
          <a:xfrm>
            <a:off x="7745332" y="4776076"/>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90</a:t>
            </a:r>
          </a:p>
        </p:txBody>
      </p:sp>
      <p:sp>
        <p:nvSpPr>
          <p:cNvPr id="595" name="Line 32">
            <a:extLst>
              <a:ext uri="{FF2B5EF4-FFF2-40B4-BE49-F238E27FC236}">
                <a16:creationId xmlns:a16="http://schemas.microsoft.com/office/drawing/2014/main" id="{BC8620E7-368F-C051-FC06-4F5BD2C7A2BC}"/>
              </a:ext>
            </a:extLst>
          </p:cNvPr>
          <p:cNvSpPr>
            <a:spLocks noChangeShapeType="1"/>
          </p:cNvSpPr>
          <p:nvPr/>
        </p:nvSpPr>
        <p:spPr bwMode="auto">
          <a:xfrm rot="16200000">
            <a:off x="7347971" y="4805680"/>
            <a:ext cx="58526"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596" name="Rectangle 10">
            <a:extLst>
              <a:ext uri="{FF2B5EF4-FFF2-40B4-BE49-F238E27FC236}">
                <a16:creationId xmlns:a16="http://schemas.microsoft.com/office/drawing/2014/main" id="{97EDCDD3-A012-8F29-B6B0-B0D824390633}"/>
              </a:ext>
            </a:extLst>
          </p:cNvPr>
          <p:cNvSpPr>
            <a:spLocks noChangeArrowheads="1"/>
          </p:cNvSpPr>
          <p:nvPr/>
        </p:nvSpPr>
        <p:spPr bwMode="auto">
          <a:xfrm>
            <a:off x="7291874" y="4776076"/>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84</a:t>
            </a:r>
          </a:p>
        </p:txBody>
      </p:sp>
      <p:sp>
        <p:nvSpPr>
          <p:cNvPr id="597" name="Line 32">
            <a:extLst>
              <a:ext uri="{FF2B5EF4-FFF2-40B4-BE49-F238E27FC236}">
                <a16:creationId xmlns:a16="http://schemas.microsoft.com/office/drawing/2014/main" id="{46EBB8DF-CDB6-E553-871B-D826005776F1}"/>
              </a:ext>
            </a:extLst>
          </p:cNvPr>
          <p:cNvSpPr>
            <a:spLocks noChangeShapeType="1"/>
          </p:cNvSpPr>
          <p:nvPr/>
        </p:nvSpPr>
        <p:spPr bwMode="auto">
          <a:xfrm rot="16200000">
            <a:off x="6894558" y="4805680"/>
            <a:ext cx="58526"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598" name="Rectangle 10">
            <a:extLst>
              <a:ext uri="{FF2B5EF4-FFF2-40B4-BE49-F238E27FC236}">
                <a16:creationId xmlns:a16="http://schemas.microsoft.com/office/drawing/2014/main" id="{EFDEEDDF-B40B-8819-B10F-AC7D56E27227}"/>
              </a:ext>
            </a:extLst>
          </p:cNvPr>
          <p:cNvSpPr>
            <a:spLocks noChangeArrowheads="1"/>
          </p:cNvSpPr>
          <p:nvPr/>
        </p:nvSpPr>
        <p:spPr bwMode="auto">
          <a:xfrm>
            <a:off x="6838417" y="4776076"/>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78</a:t>
            </a:r>
          </a:p>
        </p:txBody>
      </p:sp>
      <p:sp>
        <p:nvSpPr>
          <p:cNvPr id="599" name="Line 32">
            <a:extLst>
              <a:ext uri="{FF2B5EF4-FFF2-40B4-BE49-F238E27FC236}">
                <a16:creationId xmlns:a16="http://schemas.microsoft.com/office/drawing/2014/main" id="{0D78D513-8A8F-3210-2351-492CE62FBFB5}"/>
              </a:ext>
            </a:extLst>
          </p:cNvPr>
          <p:cNvSpPr>
            <a:spLocks noChangeShapeType="1"/>
          </p:cNvSpPr>
          <p:nvPr/>
        </p:nvSpPr>
        <p:spPr bwMode="auto">
          <a:xfrm rot="16200000">
            <a:off x="6441144" y="4805680"/>
            <a:ext cx="58526"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600" name="Rectangle 10">
            <a:extLst>
              <a:ext uri="{FF2B5EF4-FFF2-40B4-BE49-F238E27FC236}">
                <a16:creationId xmlns:a16="http://schemas.microsoft.com/office/drawing/2014/main" id="{C05D391A-E219-BA4C-8D30-492E3F374641}"/>
              </a:ext>
            </a:extLst>
          </p:cNvPr>
          <p:cNvSpPr>
            <a:spLocks noChangeArrowheads="1"/>
          </p:cNvSpPr>
          <p:nvPr/>
        </p:nvSpPr>
        <p:spPr bwMode="auto">
          <a:xfrm>
            <a:off x="6384960" y="4776076"/>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72</a:t>
            </a:r>
          </a:p>
        </p:txBody>
      </p:sp>
      <p:sp>
        <p:nvSpPr>
          <p:cNvPr id="601" name="Line 32">
            <a:extLst>
              <a:ext uri="{FF2B5EF4-FFF2-40B4-BE49-F238E27FC236}">
                <a16:creationId xmlns:a16="http://schemas.microsoft.com/office/drawing/2014/main" id="{71B2A38B-C650-2896-C80C-CC1699108CCF}"/>
              </a:ext>
            </a:extLst>
          </p:cNvPr>
          <p:cNvSpPr>
            <a:spLocks noChangeShapeType="1"/>
          </p:cNvSpPr>
          <p:nvPr/>
        </p:nvSpPr>
        <p:spPr bwMode="auto">
          <a:xfrm rot="16200000">
            <a:off x="5987731" y="4805680"/>
            <a:ext cx="58526"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602" name="Rectangle 10">
            <a:extLst>
              <a:ext uri="{FF2B5EF4-FFF2-40B4-BE49-F238E27FC236}">
                <a16:creationId xmlns:a16="http://schemas.microsoft.com/office/drawing/2014/main" id="{F519DF61-0093-DF46-A793-71AFDF5EA3DA}"/>
              </a:ext>
            </a:extLst>
          </p:cNvPr>
          <p:cNvSpPr>
            <a:spLocks noChangeArrowheads="1"/>
          </p:cNvSpPr>
          <p:nvPr/>
        </p:nvSpPr>
        <p:spPr bwMode="auto">
          <a:xfrm>
            <a:off x="5931502" y="4776076"/>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66</a:t>
            </a:r>
          </a:p>
        </p:txBody>
      </p:sp>
      <p:sp>
        <p:nvSpPr>
          <p:cNvPr id="603" name="Line 32">
            <a:extLst>
              <a:ext uri="{FF2B5EF4-FFF2-40B4-BE49-F238E27FC236}">
                <a16:creationId xmlns:a16="http://schemas.microsoft.com/office/drawing/2014/main" id="{82074E58-3B56-4682-11AD-323AD3FAFF7A}"/>
              </a:ext>
            </a:extLst>
          </p:cNvPr>
          <p:cNvSpPr>
            <a:spLocks noChangeShapeType="1"/>
          </p:cNvSpPr>
          <p:nvPr/>
        </p:nvSpPr>
        <p:spPr bwMode="auto">
          <a:xfrm rot="16200000">
            <a:off x="5534317" y="4805681"/>
            <a:ext cx="58526"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604" name="Rectangle 10">
            <a:extLst>
              <a:ext uri="{FF2B5EF4-FFF2-40B4-BE49-F238E27FC236}">
                <a16:creationId xmlns:a16="http://schemas.microsoft.com/office/drawing/2014/main" id="{B97E8137-0A32-1C84-F331-1574FB1B3B8C}"/>
              </a:ext>
            </a:extLst>
          </p:cNvPr>
          <p:cNvSpPr>
            <a:spLocks noChangeArrowheads="1"/>
          </p:cNvSpPr>
          <p:nvPr/>
        </p:nvSpPr>
        <p:spPr bwMode="auto">
          <a:xfrm>
            <a:off x="5478045" y="4776076"/>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60</a:t>
            </a:r>
          </a:p>
        </p:txBody>
      </p:sp>
      <p:sp>
        <p:nvSpPr>
          <p:cNvPr id="605" name="Line 32">
            <a:extLst>
              <a:ext uri="{FF2B5EF4-FFF2-40B4-BE49-F238E27FC236}">
                <a16:creationId xmlns:a16="http://schemas.microsoft.com/office/drawing/2014/main" id="{2798AE8E-94D4-A263-0B48-3F6D124A127B}"/>
              </a:ext>
            </a:extLst>
          </p:cNvPr>
          <p:cNvSpPr>
            <a:spLocks noChangeShapeType="1"/>
          </p:cNvSpPr>
          <p:nvPr/>
        </p:nvSpPr>
        <p:spPr bwMode="auto">
          <a:xfrm rot="16200000">
            <a:off x="5080904" y="4805681"/>
            <a:ext cx="58526"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606" name="Rectangle 10">
            <a:extLst>
              <a:ext uri="{FF2B5EF4-FFF2-40B4-BE49-F238E27FC236}">
                <a16:creationId xmlns:a16="http://schemas.microsoft.com/office/drawing/2014/main" id="{6394858B-88BF-7B14-D76C-16982A5BC420}"/>
              </a:ext>
            </a:extLst>
          </p:cNvPr>
          <p:cNvSpPr>
            <a:spLocks noChangeArrowheads="1"/>
          </p:cNvSpPr>
          <p:nvPr/>
        </p:nvSpPr>
        <p:spPr bwMode="auto">
          <a:xfrm>
            <a:off x="5024587" y="4776076"/>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54</a:t>
            </a:r>
          </a:p>
        </p:txBody>
      </p:sp>
      <p:sp>
        <p:nvSpPr>
          <p:cNvPr id="607" name="Line 32">
            <a:extLst>
              <a:ext uri="{FF2B5EF4-FFF2-40B4-BE49-F238E27FC236}">
                <a16:creationId xmlns:a16="http://schemas.microsoft.com/office/drawing/2014/main" id="{DE760ED1-D364-5BE8-066D-02461D3F89F0}"/>
              </a:ext>
            </a:extLst>
          </p:cNvPr>
          <p:cNvSpPr>
            <a:spLocks noChangeShapeType="1"/>
          </p:cNvSpPr>
          <p:nvPr/>
        </p:nvSpPr>
        <p:spPr bwMode="auto">
          <a:xfrm rot="16200000">
            <a:off x="4627490" y="4805681"/>
            <a:ext cx="58526"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608" name="Rectangle 10">
            <a:extLst>
              <a:ext uri="{FF2B5EF4-FFF2-40B4-BE49-F238E27FC236}">
                <a16:creationId xmlns:a16="http://schemas.microsoft.com/office/drawing/2014/main" id="{130EFA2E-5F0A-988E-C9F5-4E59EE45146E}"/>
              </a:ext>
            </a:extLst>
          </p:cNvPr>
          <p:cNvSpPr>
            <a:spLocks noChangeArrowheads="1"/>
          </p:cNvSpPr>
          <p:nvPr/>
        </p:nvSpPr>
        <p:spPr bwMode="auto">
          <a:xfrm>
            <a:off x="4571130" y="4776076"/>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48</a:t>
            </a:r>
          </a:p>
        </p:txBody>
      </p:sp>
      <p:sp>
        <p:nvSpPr>
          <p:cNvPr id="609" name="Line 32">
            <a:extLst>
              <a:ext uri="{FF2B5EF4-FFF2-40B4-BE49-F238E27FC236}">
                <a16:creationId xmlns:a16="http://schemas.microsoft.com/office/drawing/2014/main" id="{2068C8C0-2EB2-1C63-C869-5C635993C09D}"/>
              </a:ext>
            </a:extLst>
          </p:cNvPr>
          <p:cNvSpPr>
            <a:spLocks noChangeShapeType="1"/>
          </p:cNvSpPr>
          <p:nvPr/>
        </p:nvSpPr>
        <p:spPr bwMode="auto">
          <a:xfrm rot="16200000">
            <a:off x="3720663" y="4805681"/>
            <a:ext cx="58526"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610" name="Rectangle 10">
            <a:extLst>
              <a:ext uri="{FF2B5EF4-FFF2-40B4-BE49-F238E27FC236}">
                <a16:creationId xmlns:a16="http://schemas.microsoft.com/office/drawing/2014/main" id="{50E96D6F-8CA3-8ABD-8062-F7D8B15399CF}"/>
              </a:ext>
            </a:extLst>
          </p:cNvPr>
          <p:cNvSpPr>
            <a:spLocks noChangeArrowheads="1"/>
          </p:cNvSpPr>
          <p:nvPr/>
        </p:nvSpPr>
        <p:spPr bwMode="auto">
          <a:xfrm>
            <a:off x="3664215" y="4776076"/>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36</a:t>
            </a:r>
          </a:p>
        </p:txBody>
      </p:sp>
      <p:sp>
        <p:nvSpPr>
          <p:cNvPr id="611" name="Line 32">
            <a:extLst>
              <a:ext uri="{FF2B5EF4-FFF2-40B4-BE49-F238E27FC236}">
                <a16:creationId xmlns:a16="http://schemas.microsoft.com/office/drawing/2014/main" id="{DB02898F-CA7E-FAD5-152E-CAEFF2FFA66A}"/>
              </a:ext>
            </a:extLst>
          </p:cNvPr>
          <p:cNvSpPr>
            <a:spLocks noChangeShapeType="1"/>
          </p:cNvSpPr>
          <p:nvPr/>
        </p:nvSpPr>
        <p:spPr bwMode="auto">
          <a:xfrm rot="16200000">
            <a:off x="3267250" y="4805681"/>
            <a:ext cx="58526"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612" name="Rectangle 10">
            <a:extLst>
              <a:ext uri="{FF2B5EF4-FFF2-40B4-BE49-F238E27FC236}">
                <a16:creationId xmlns:a16="http://schemas.microsoft.com/office/drawing/2014/main" id="{4DE117AC-0B07-44F7-6976-7302F3B878F7}"/>
              </a:ext>
            </a:extLst>
          </p:cNvPr>
          <p:cNvSpPr>
            <a:spLocks noChangeArrowheads="1"/>
          </p:cNvSpPr>
          <p:nvPr/>
        </p:nvSpPr>
        <p:spPr bwMode="auto">
          <a:xfrm>
            <a:off x="3210758" y="4776076"/>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30</a:t>
            </a:r>
          </a:p>
        </p:txBody>
      </p:sp>
      <p:sp>
        <p:nvSpPr>
          <p:cNvPr id="613" name="Line 32">
            <a:extLst>
              <a:ext uri="{FF2B5EF4-FFF2-40B4-BE49-F238E27FC236}">
                <a16:creationId xmlns:a16="http://schemas.microsoft.com/office/drawing/2014/main" id="{22A7D8F4-AE8F-10F6-3E9C-EB5F37582127}"/>
              </a:ext>
            </a:extLst>
          </p:cNvPr>
          <p:cNvSpPr>
            <a:spLocks noChangeShapeType="1"/>
          </p:cNvSpPr>
          <p:nvPr/>
        </p:nvSpPr>
        <p:spPr bwMode="auto">
          <a:xfrm rot="16200000">
            <a:off x="2813836" y="4805681"/>
            <a:ext cx="58526"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614" name="Rectangle 10">
            <a:extLst>
              <a:ext uri="{FF2B5EF4-FFF2-40B4-BE49-F238E27FC236}">
                <a16:creationId xmlns:a16="http://schemas.microsoft.com/office/drawing/2014/main" id="{39838ED6-F99E-67E2-E3AE-9DFD2573AD40}"/>
              </a:ext>
            </a:extLst>
          </p:cNvPr>
          <p:cNvSpPr>
            <a:spLocks noChangeArrowheads="1"/>
          </p:cNvSpPr>
          <p:nvPr/>
        </p:nvSpPr>
        <p:spPr bwMode="auto">
          <a:xfrm>
            <a:off x="2757301" y="4776076"/>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24</a:t>
            </a:r>
          </a:p>
        </p:txBody>
      </p:sp>
      <p:sp>
        <p:nvSpPr>
          <p:cNvPr id="615" name="Line 32">
            <a:extLst>
              <a:ext uri="{FF2B5EF4-FFF2-40B4-BE49-F238E27FC236}">
                <a16:creationId xmlns:a16="http://schemas.microsoft.com/office/drawing/2014/main" id="{E7616FC0-FA00-A9C1-D73A-29F3D47B0E37}"/>
              </a:ext>
            </a:extLst>
          </p:cNvPr>
          <p:cNvSpPr>
            <a:spLocks noChangeShapeType="1"/>
          </p:cNvSpPr>
          <p:nvPr/>
        </p:nvSpPr>
        <p:spPr bwMode="auto">
          <a:xfrm rot="16200000">
            <a:off x="2360423" y="4805681"/>
            <a:ext cx="58526"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616" name="Rectangle 10">
            <a:extLst>
              <a:ext uri="{FF2B5EF4-FFF2-40B4-BE49-F238E27FC236}">
                <a16:creationId xmlns:a16="http://schemas.microsoft.com/office/drawing/2014/main" id="{2757BDE9-2B07-13D0-7894-E36BB017D033}"/>
              </a:ext>
            </a:extLst>
          </p:cNvPr>
          <p:cNvSpPr>
            <a:spLocks noChangeArrowheads="1"/>
          </p:cNvSpPr>
          <p:nvPr/>
        </p:nvSpPr>
        <p:spPr bwMode="auto">
          <a:xfrm>
            <a:off x="2303843" y="4776076"/>
            <a:ext cx="16991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18</a:t>
            </a:r>
          </a:p>
        </p:txBody>
      </p:sp>
      <p:sp>
        <p:nvSpPr>
          <p:cNvPr id="617" name="Line 32">
            <a:extLst>
              <a:ext uri="{FF2B5EF4-FFF2-40B4-BE49-F238E27FC236}">
                <a16:creationId xmlns:a16="http://schemas.microsoft.com/office/drawing/2014/main" id="{EA6ED3B8-00BC-CCE8-6CAD-306986920A93}"/>
              </a:ext>
            </a:extLst>
          </p:cNvPr>
          <p:cNvSpPr>
            <a:spLocks noChangeShapeType="1"/>
          </p:cNvSpPr>
          <p:nvPr/>
        </p:nvSpPr>
        <p:spPr bwMode="auto">
          <a:xfrm rot="16200000">
            <a:off x="1453596" y="4805680"/>
            <a:ext cx="58526"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618" name="Rectangle 10">
            <a:extLst>
              <a:ext uri="{FF2B5EF4-FFF2-40B4-BE49-F238E27FC236}">
                <a16:creationId xmlns:a16="http://schemas.microsoft.com/office/drawing/2014/main" id="{AF129D14-DA66-D0B1-94E2-BCCBEF350AAD}"/>
              </a:ext>
            </a:extLst>
          </p:cNvPr>
          <p:cNvSpPr>
            <a:spLocks noChangeArrowheads="1"/>
          </p:cNvSpPr>
          <p:nvPr/>
        </p:nvSpPr>
        <p:spPr bwMode="auto">
          <a:xfrm>
            <a:off x="1439408" y="4776076"/>
            <a:ext cx="84960"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6</a:t>
            </a:r>
          </a:p>
        </p:txBody>
      </p:sp>
      <p:sp>
        <p:nvSpPr>
          <p:cNvPr id="619" name="Line 16">
            <a:extLst>
              <a:ext uri="{FF2B5EF4-FFF2-40B4-BE49-F238E27FC236}">
                <a16:creationId xmlns:a16="http://schemas.microsoft.com/office/drawing/2014/main" id="{77242973-ACD6-CFFF-6482-70B5D1FF7113}"/>
              </a:ext>
            </a:extLst>
          </p:cNvPr>
          <p:cNvSpPr>
            <a:spLocks noChangeShapeType="1"/>
          </p:cNvSpPr>
          <p:nvPr/>
        </p:nvSpPr>
        <p:spPr bwMode="auto">
          <a:xfrm>
            <a:off x="1029446" y="3539763"/>
            <a:ext cx="7254342" cy="0"/>
          </a:xfrm>
          <a:prstGeom prst="line">
            <a:avLst/>
          </a:prstGeom>
          <a:noFill/>
          <a:ln w="12700" cap="sq">
            <a:solidFill>
              <a:schemeClr val="bg2"/>
            </a:solidFill>
            <a:prstDash val="dash"/>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grpSp>
        <p:nvGrpSpPr>
          <p:cNvPr id="620" name="Group 619">
            <a:extLst>
              <a:ext uri="{FF2B5EF4-FFF2-40B4-BE49-F238E27FC236}">
                <a16:creationId xmlns:a16="http://schemas.microsoft.com/office/drawing/2014/main" id="{C26DE0BE-3F35-2B2E-31FB-C9BF9EB44B86}"/>
              </a:ext>
            </a:extLst>
          </p:cNvPr>
          <p:cNvGrpSpPr/>
          <p:nvPr/>
        </p:nvGrpSpPr>
        <p:grpSpPr>
          <a:xfrm>
            <a:off x="999948" y="2270904"/>
            <a:ext cx="7280186" cy="1589112"/>
            <a:chOff x="1046163" y="7202488"/>
            <a:chExt cx="10623550" cy="2325688"/>
          </a:xfrm>
        </p:grpSpPr>
        <p:sp>
          <p:nvSpPr>
            <p:cNvPr id="751" name="Freeform 9">
              <a:extLst>
                <a:ext uri="{FF2B5EF4-FFF2-40B4-BE49-F238E27FC236}">
                  <a16:creationId xmlns:a16="http://schemas.microsoft.com/office/drawing/2014/main" id="{C0C44380-4B35-66F8-844A-D7623B938859}"/>
                </a:ext>
              </a:extLst>
            </p:cNvPr>
            <p:cNvSpPr>
              <a:spLocks/>
            </p:cNvSpPr>
            <p:nvPr/>
          </p:nvSpPr>
          <p:spPr bwMode="auto">
            <a:xfrm>
              <a:off x="1087438" y="7240588"/>
              <a:ext cx="10582275" cy="2249488"/>
            </a:xfrm>
            <a:custGeom>
              <a:avLst/>
              <a:gdLst>
                <a:gd name="T0" fmla="*/ 38 w 6666"/>
                <a:gd name="T1" fmla="*/ 7 h 1417"/>
                <a:gd name="T2" fmla="*/ 392 w 6666"/>
                <a:gd name="T3" fmla="*/ 17 h 1417"/>
                <a:gd name="T4" fmla="*/ 508 w 6666"/>
                <a:gd name="T5" fmla="*/ 43 h 1417"/>
                <a:gd name="T6" fmla="*/ 629 w 6666"/>
                <a:gd name="T7" fmla="*/ 50 h 1417"/>
                <a:gd name="T8" fmla="*/ 772 w 6666"/>
                <a:gd name="T9" fmla="*/ 76 h 1417"/>
                <a:gd name="T10" fmla="*/ 959 w 6666"/>
                <a:gd name="T11" fmla="*/ 83 h 1417"/>
                <a:gd name="T12" fmla="*/ 1018 w 6666"/>
                <a:gd name="T13" fmla="*/ 105 h 1417"/>
                <a:gd name="T14" fmla="*/ 1154 w 6666"/>
                <a:gd name="T15" fmla="*/ 114 h 1417"/>
                <a:gd name="T16" fmla="*/ 1173 w 6666"/>
                <a:gd name="T17" fmla="*/ 129 h 1417"/>
                <a:gd name="T18" fmla="*/ 1343 w 6666"/>
                <a:gd name="T19" fmla="*/ 140 h 1417"/>
                <a:gd name="T20" fmla="*/ 1405 w 6666"/>
                <a:gd name="T21" fmla="*/ 157 h 1417"/>
                <a:gd name="T22" fmla="*/ 1538 w 6666"/>
                <a:gd name="T23" fmla="*/ 174 h 1417"/>
                <a:gd name="T24" fmla="*/ 1555 w 6666"/>
                <a:gd name="T25" fmla="*/ 209 h 1417"/>
                <a:gd name="T26" fmla="*/ 1585 w 6666"/>
                <a:gd name="T27" fmla="*/ 214 h 1417"/>
                <a:gd name="T28" fmla="*/ 1642 w 6666"/>
                <a:gd name="T29" fmla="*/ 224 h 1417"/>
                <a:gd name="T30" fmla="*/ 1718 w 6666"/>
                <a:gd name="T31" fmla="*/ 243 h 1417"/>
                <a:gd name="T32" fmla="*/ 1835 w 6666"/>
                <a:gd name="T33" fmla="*/ 269 h 1417"/>
                <a:gd name="T34" fmla="*/ 1894 w 6666"/>
                <a:gd name="T35" fmla="*/ 274 h 1417"/>
                <a:gd name="T36" fmla="*/ 1918 w 6666"/>
                <a:gd name="T37" fmla="*/ 297 h 1417"/>
                <a:gd name="T38" fmla="*/ 1986 w 6666"/>
                <a:gd name="T39" fmla="*/ 316 h 1417"/>
                <a:gd name="T40" fmla="*/ 2110 w 6666"/>
                <a:gd name="T41" fmla="*/ 342 h 1417"/>
                <a:gd name="T42" fmla="*/ 2221 w 6666"/>
                <a:gd name="T43" fmla="*/ 362 h 1417"/>
                <a:gd name="T44" fmla="*/ 2290 w 6666"/>
                <a:gd name="T45" fmla="*/ 378 h 1417"/>
                <a:gd name="T46" fmla="*/ 2364 w 6666"/>
                <a:gd name="T47" fmla="*/ 395 h 1417"/>
                <a:gd name="T48" fmla="*/ 2414 w 6666"/>
                <a:gd name="T49" fmla="*/ 421 h 1417"/>
                <a:gd name="T50" fmla="*/ 2494 w 6666"/>
                <a:gd name="T51" fmla="*/ 435 h 1417"/>
                <a:gd name="T52" fmla="*/ 2508 w 6666"/>
                <a:gd name="T53" fmla="*/ 457 h 1417"/>
                <a:gd name="T54" fmla="*/ 2689 w 6666"/>
                <a:gd name="T55" fmla="*/ 468 h 1417"/>
                <a:gd name="T56" fmla="*/ 2736 w 6666"/>
                <a:gd name="T57" fmla="*/ 504 h 1417"/>
                <a:gd name="T58" fmla="*/ 2879 w 6666"/>
                <a:gd name="T59" fmla="*/ 514 h 1417"/>
                <a:gd name="T60" fmla="*/ 2905 w 6666"/>
                <a:gd name="T61" fmla="*/ 542 h 1417"/>
                <a:gd name="T62" fmla="*/ 2983 w 6666"/>
                <a:gd name="T63" fmla="*/ 554 h 1417"/>
                <a:gd name="T64" fmla="*/ 3000 w 6666"/>
                <a:gd name="T65" fmla="*/ 571 h 1417"/>
                <a:gd name="T66" fmla="*/ 3085 w 6666"/>
                <a:gd name="T67" fmla="*/ 592 h 1417"/>
                <a:gd name="T68" fmla="*/ 3102 w 6666"/>
                <a:gd name="T69" fmla="*/ 616 h 1417"/>
                <a:gd name="T70" fmla="*/ 3147 w 6666"/>
                <a:gd name="T71" fmla="*/ 623 h 1417"/>
                <a:gd name="T72" fmla="*/ 3170 w 6666"/>
                <a:gd name="T73" fmla="*/ 640 h 1417"/>
                <a:gd name="T74" fmla="*/ 3296 w 6666"/>
                <a:gd name="T75" fmla="*/ 652 h 1417"/>
                <a:gd name="T76" fmla="*/ 3332 w 6666"/>
                <a:gd name="T77" fmla="*/ 685 h 1417"/>
                <a:gd name="T78" fmla="*/ 3496 w 6666"/>
                <a:gd name="T79" fmla="*/ 692 h 1417"/>
                <a:gd name="T80" fmla="*/ 3507 w 6666"/>
                <a:gd name="T81" fmla="*/ 701 h 1417"/>
                <a:gd name="T82" fmla="*/ 3553 w 6666"/>
                <a:gd name="T83" fmla="*/ 728 h 1417"/>
                <a:gd name="T84" fmla="*/ 3586 w 6666"/>
                <a:gd name="T85" fmla="*/ 754 h 1417"/>
                <a:gd name="T86" fmla="*/ 3669 w 6666"/>
                <a:gd name="T87" fmla="*/ 761 h 1417"/>
                <a:gd name="T88" fmla="*/ 3757 w 6666"/>
                <a:gd name="T89" fmla="*/ 778 h 1417"/>
                <a:gd name="T90" fmla="*/ 3870 w 6666"/>
                <a:gd name="T91" fmla="*/ 785 h 1417"/>
                <a:gd name="T92" fmla="*/ 3897 w 6666"/>
                <a:gd name="T93" fmla="*/ 808 h 1417"/>
                <a:gd name="T94" fmla="*/ 3996 w 6666"/>
                <a:gd name="T95" fmla="*/ 825 h 1417"/>
                <a:gd name="T96" fmla="*/ 4037 w 6666"/>
                <a:gd name="T97" fmla="*/ 861 h 1417"/>
                <a:gd name="T98" fmla="*/ 4255 w 6666"/>
                <a:gd name="T99" fmla="*/ 870 h 1417"/>
                <a:gd name="T100" fmla="*/ 4290 w 6666"/>
                <a:gd name="T101" fmla="*/ 906 h 1417"/>
                <a:gd name="T102" fmla="*/ 4438 w 6666"/>
                <a:gd name="T103" fmla="*/ 939 h 1417"/>
                <a:gd name="T104" fmla="*/ 4485 w 6666"/>
                <a:gd name="T105" fmla="*/ 951 h 1417"/>
                <a:gd name="T106" fmla="*/ 4782 w 6666"/>
                <a:gd name="T107" fmla="*/ 968 h 1417"/>
                <a:gd name="T108" fmla="*/ 4798 w 6666"/>
                <a:gd name="T109" fmla="*/ 991 h 1417"/>
                <a:gd name="T110" fmla="*/ 4955 w 6666"/>
                <a:gd name="T111" fmla="*/ 1003 h 1417"/>
                <a:gd name="T112" fmla="*/ 5126 w 6666"/>
                <a:gd name="T113" fmla="*/ 1049 h 1417"/>
                <a:gd name="T114" fmla="*/ 5195 w 6666"/>
                <a:gd name="T115" fmla="*/ 1065 h 1417"/>
                <a:gd name="T116" fmla="*/ 5209 w 6666"/>
                <a:gd name="T117" fmla="*/ 1115 h 1417"/>
                <a:gd name="T118" fmla="*/ 5911 w 6666"/>
                <a:gd name="T119" fmla="*/ 1151 h 1417"/>
                <a:gd name="T120" fmla="*/ 5959 w 6666"/>
                <a:gd name="T121" fmla="*/ 1417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66" h="1417">
                  <a:moveTo>
                    <a:pt x="0" y="0"/>
                  </a:moveTo>
                  <a:lnTo>
                    <a:pt x="38" y="0"/>
                  </a:lnTo>
                  <a:lnTo>
                    <a:pt x="38" y="7"/>
                  </a:lnTo>
                  <a:lnTo>
                    <a:pt x="212" y="7"/>
                  </a:lnTo>
                  <a:lnTo>
                    <a:pt x="212" y="17"/>
                  </a:lnTo>
                  <a:lnTo>
                    <a:pt x="392" y="17"/>
                  </a:lnTo>
                  <a:lnTo>
                    <a:pt x="392" y="36"/>
                  </a:lnTo>
                  <a:lnTo>
                    <a:pt x="508" y="36"/>
                  </a:lnTo>
                  <a:lnTo>
                    <a:pt x="508" y="43"/>
                  </a:lnTo>
                  <a:lnTo>
                    <a:pt x="586" y="43"/>
                  </a:lnTo>
                  <a:lnTo>
                    <a:pt x="586" y="50"/>
                  </a:lnTo>
                  <a:lnTo>
                    <a:pt x="629" y="50"/>
                  </a:lnTo>
                  <a:lnTo>
                    <a:pt x="629" y="55"/>
                  </a:lnTo>
                  <a:lnTo>
                    <a:pt x="772" y="55"/>
                  </a:lnTo>
                  <a:lnTo>
                    <a:pt x="772" y="76"/>
                  </a:lnTo>
                  <a:lnTo>
                    <a:pt x="859" y="76"/>
                  </a:lnTo>
                  <a:lnTo>
                    <a:pt x="859" y="83"/>
                  </a:lnTo>
                  <a:lnTo>
                    <a:pt x="959" y="83"/>
                  </a:lnTo>
                  <a:lnTo>
                    <a:pt x="959" y="95"/>
                  </a:lnTo>
                  <a:lnTo>
                    <a:pt x="1018" y="95"/>
                  </a:lnTo>
                  <a:lnTo>
                    <a:pt x="1018" y="105"/>
                  </a:lnTo>
                  <a:lnTo>
                    <a:pt x="1052" y="105"/>
                  </a:lnTo>
                  <a:lnTo>
                    <a:pt x="1052" y="114"/>
                  </a:lnTo>
                  <a:lnTo>
                    <a:pt x="1154" y="114"/>
                  </a:lnTo>
                  <a:lnTo>
                    <a:pt x="1154" y="121"/>
                  </a:lnTo>
                  <a:lnTo>
                    <a:pt x="1173" y="121"/>
                  </a:lnTo>
                  <a:lnTo>
                    <a:pt x="1173" y="129"/>
                  </a:lnTo>
                  <a:lnTo>
                    <a:pt x="1275" y="129"/>
                  </a:lnTo>
                  <a:lnTo>
                    <a:pt x="1275" y="140"/>
                  </a:lnTo>
                  <a:lnTo>
                    <a:pt x="1343" y="140"/>
                  </a:lnTo>
                  <a:lnTo>
                    <a:pt x="1343" y="152"/>
                  </a:lnTo>
                  <a:lnTo>
                    <a:pt x="1405" y="152"/>
                  </a:lnTo>
                  <a:lnTo>
                    <a:pt x="1405" y="157"/>
                  </a:lnTo>
                  <a:lnTo>
                    <a:pt x="1462" y="157"/>
                  </a:lnTo>
                  <a:lnTo>
                    <a:pt x="1462" y="174"/>
                  </a:lnTo>
                  <a:lnTo>
                    <a:pt x="1538" y="174"/>
                  </a:lnTo>
                  <a:lnTo>
                    <a:pt x="1538" y="193"/>
                  </a:lnTo>
                  <a:lnTo>
                    <a:pt x="1555" y="193"/>
                  </a:lnTo>
                  <a:lnTo>
                    <a:pt x="1555" y="209"/>
                  </a:lnTo>
                  <a:lnTo>
                    <a:pt x="1578" y="209"/>
                  </a:lnTo>
                  <a:lnTo>
                    <a:pt x="1578" y="214"/>
                  </a:lnTo>
                  <a:lnTo>
                    <a:pt x="1585" y="214"/>
                  </a:lnTo>
                  <a:lnTo>
                    <a:pt x="1585" y="219"/>
                  </a:lnTo>
                  <a:lnTo>
                    <a:pt x="1642" y="219"/>
                  </a:lnTo>
                  <a:lnTo>
                    <a:pt x="1642" y="224"/>
                  </a:lnTo>
                  <a:lnTo>
                    <a:pt x="1702" y="224"/>
                  </a:lnTo>
                  <a:lnTo>
                    <a:pt x="1702" y="243"/>
                  </a:lnTo>
                  <a:lnTo>
                    <a:pt x="1718" y="243"/>
                  </a:lnTo>
                  <a:lnTo>
                    <a:pt x="1718" y="255"/>
                  </a:lnTo>
                  <a:lnTo>
                    <a:pt x="1835" y="255"/>
                  </a:lnTo>
                  <a:lnTo>
                    <a:pt x="1835" y="269"/>
                  </a:lnTo>
                  <a:lnTo>
                    <a:pt x="1868" y="269"/>
                  </a:lnTo>
                  <a:lnTo>
                    <a:pt x="1868" y="274"/>
                  </a:lnTo>
                  <a:lnTo>
                    <a:pt x="1894" y="274"/>
                  </a:lnTo>
                  <a:lnTo>
                    <a:pt x="1894" y="278"/>
                  </a:lnTo>
                  <a:lnTo>
                    <a:pt x="1918" y="278"/>
                  </a:lnTo>
                  <a:lnTo>
                    <a:pt x="1918" y="297"/>
                  </a:lnTo>
                  <a:lnTo>
                    <a:pt x="1963" y="297"/>
                  </a:lnTo>
                  <a:lnTo>
                    <a:pt x="1963" y="316"/>
                  </a:lnTo>
                  <a:lnTo>
                    <a:pt x="1986" y="316"/>
                  </a:lnTo>
                  <a:lnTo>
                    <a:pt x="1986" y="333"/>
                  </a:lnTo>
                  <a:lnTo>
                    <a:pt x="2110" y="333"/>
                  </a:lnTo>
                  <a:lnTo>
                    <a:pt x="2110" y="342"/>
                  </a:lnTo>
                  <a:lnTo>
                    <a:pt x="2119" y="342"/>
                  </a:lnTo>
                  <a:lnTo>
                    <a:pt x="2119" y="362"/>
                  </a:lnTo>
                  <a:lnTo>
                    <a:pt x="2221" y="362"/>
                  </a:lnTo>
                  <a:lnTo>
                    <a:pt x="2221" y="371"/>
                  </a:lnTo>
                  <a:lnTo>
                    <a:pt x="2290" y="371"/>
                  </a:lnTo>
                  <a:lnTo>
                    <a:pt x="2290" y="378"/>
                  </a:lnTo>
                  <a:lnTo>
                    <a:pt x="2349" y="378"/>
                  </a:lnTo>
                  <a:lnTo>
                    <a:pt x="2349" y="395"/>
                  </a:lnTo>
                  <a:lnTo>
                    <a:pt x="2364" y="395"/>
                  </a:lnTo>
                  <a:lnTo>
                    <a:pt x="2364" y="411"/>
                  </a:lnTo>
                  <a:lnTo>
                    <a:pt x="2414" y="411"/>
                  </a:lnTo>
                  <a:lnTo>
                    <a:pt x="2414" y="421"/>
                  </a:lnTo>
                  <a:lnTo>
                    <a:pt x="2449" y="421"/>
                  </a:lnTo>
                  <a:lnTo>
                    <a:pt x="2449" y="435"/>
                  </a:lnTo>
                  <a:lnTo>
                    <a:pt x="2494" y="435"/>
                  </a:lnTo>
                  <a:lnTo>
                    <a:pt x="2494" y="449"/>
                  </a:lnTo>
                  <a:lnTo>
                    <a:pt x="2508" y="449"/>
                  </a:lnTo>
                  <a:lnTo>
                    <a:pt x="2508" y="457"/>
                  </a:lnTo>
                  <a:lnTo>
                    <a:pt x="2565" y="457"/>
                  </a:lnTo>
                  <a:lnTo>
                    <a:pt x="2565" y="468"/>
                  </a:lnTo>
                  <a:lnTo>
                    <a:pt x="2689" y="468"/>
                  </a:lnTo>
                  <a:lnTo>
                    <a:pt x="2689" y="490"/>
                  </a:lnTo>
                  <a:lnTo>
                    <a:pt x="2736" y="490"/>
                  </a:lnTo>
                  <a:lnTo>
                    <a:pt x="2736" y="504"/>
                  </a:lnTo>
                  <a:lnTo>
                    <a:pt x="2831" y="504"/>
                  </a:lnTo>
                  <a:lnTo>
                    <a:pt x="2831" y="514"/>
                  </a:lnTo>
                  <a:lnTo>
                    <a:pt x="2879" y="514"/>
                  </a:lnTo>
                  <a:lnTo>
                    <a:pt x="2879" y="521"/>
                  </a:lnTo>
                  <a:lnTo>
                    <a:pt x="2905" y="521"/>
                  </a:lnTo>
                  <a:lnTo>
                    <a:pt x="2905" y="542"/>
                  </a:lnTo>
                  <a:lnTo>
                    <a:pt x="2919" y="542"/>
                  </a:lnTo>
                  <a:lnTo>
                    <a:pt x="2919" y="554"/>
                  </a:lnTo>
                  <a:lnTo>
                    <a:pt x="2983" y="554"/>
                  </a:lnTo>
                  <a:lnTo>
                    <a:pt x="2983" y="561"/>
                  </a:lnTo>
                  <a:lnTo>
                    <a:pt x="3000" y="561"/>
                  </a:lnTo>
                  <a:lnTo>
                    <a:pt x="3000" y="571"/>
                  </a:lnTo>
                  <a:lnTo>
                    <a:pt x="3076" y="571"/>
                  </a:lnTo>
                  <a:lnTo>
                    <a:pt x="3076" y="592"/>
                  </a:lnTo>
                  <a:lnTo>
                    <a:pt x="3085" y="592"/>
                  </a:lnTo>
                  <a:lnTo>
                    <a:pt x="3085" y="599"/>
                  </a:lnTo>
                  <a:lnTo>
                    <a:pt x="3102" y="599"/>
                  </a:lnTo>
                  <a:lnTo>
                    <a:pt x="3102" y="616"/>
                  </a:lnTo>
                  <a:lnTo>
                    <a:pt x="3135" y="616"/>
                  </a:lnTo>
                  <a:lnTo>
                    <a:pt x="3135" y="623"/>
                  </a:lnTo>
                  <a:lnTo>
                    <a:pt x="3147" y="623"/>
                  </a:lnTo>
                  <a:lnTo>
                    <a:pt x="3147" y="628"/>
                  </a:lnTo>
                  <a:lnTo>
                    <a:pt x="3170" y="628"/>
                  </a:lnTo>
                  <a:lnTo>
                    <a:pt x="3170" y="640"/>
                  </a:lnTo>
                  <a:lnTo>
                    <a:pt x="3258" y="640"/>
                  </a:lnTo>
                  <a:lnTo>
                    <a:pt x="3258" y="652"/>
                  </a:lnTo>
                  <a:lnTo>
                    <a:pt x="3296" y="652"/>
                  </a:lnTo>
                  <a:lnTo>
                    <a:pt x="3296" y="668"/>
                  </a:lnTo>
                  <a:lnTo>
                    <a:pt x="3332" y="668"/>
                  </a:lnTo>
                  <a:lnTo>
                    <a:pt x="3332" y="685"/>
                  </a:lnTo>
                  <a:lnTo>
                    <a:pt x="3417" y="685"/>
                  </a:lnTo>
                  <a:lnTo>
                    <a:pt x="3417" y="692"/>
                  </a:lnTo>
                  <a:lnTo>
                    <a:pt x="3496" y="692"/>
                  </a:lnTo>
                  <a:lnTo>
                    <a:pt x="3496" y="694"/>
                  </a:lnTo>
                  <a:lnTo>
                    <a:pt x="3507" y="694"/>
                  </a:lnTo>
                  <a:lnTo>
                    <a:pt x="3507" y="701"/>
                  </a:lnTo>
                  <a:lnTo>
                    <a:pt x="3545" y="701"/>
                  </a:lnTo>
                  <a:lnTo>
                    <a:pt x="3545" y="728"/>
                  </a:lnTo>
                  <a:lnTo>
                    <a:pt x="3553" y="728"/>
                  </a:lnTo>
                  <a:lnTo>
                    <a:pt x="3553" y="735"/>
                  </a:lnTo>
                  <a:lnTo>
                    <a:pt x="3586" y="735"/>
                  </a:lnTo>
                  <a:lnTo>
                    <a:pt x="3586" y="754"/>
                  </a:lnTo>
                  <a:lnTo>
                    <a:pt x="3647" y="754"/>
                  </a:lnTo>
                  <a:lnTo>
                    <a:pt x="3647" y="761"/>
                  </a:lnTo>
                  <a:lnTo>
                    <a:pt x="3669" y="761"/>
                  </a:lnTo>
                  <a:lnTo>
                    <a:pt x="3669" y="766"/>
                  </a:lnTo>
                  <a:lnTo>
                    <a:pt x="3757" y="766"/>
                  </a:lnTo>
                  <a:lnTo>
                    <a:pt x="3757" y="778"/>
                  </a:lnTo>
                  <a:lnTo>
                    <a:pt x="3821" y="778"/>
                  </a:lnTo>
                  <a:lnTo>
                    <a:pt x="3821" y="785"/>
                  </a:lnTo>
                  <a:lnTo>
                    <a:pt x="3870" y="785"/>
                  </a:lnTo>
                  <a:lnTo>
                    <a:pt x="3870" y="794"/>
                  </a:lnTo>
                  <a:lnTo>
                    <a:pt x="3897" y="794"/>
                  </a:lnTo>
                  <a:lnTo>
                    <a:pt x="3897" y="808"/>
                  </a:lnTo>
                  <a:lnTo>
                    <a:pt x="3927" y="808"/>
                  </a:lnTo>
                  <a:lnTo>
                    <a:pt x="3927" y="825"/>
                  </a:lnTo>
                  <a:lnTo>
                    <a:pt x="3996" y="825"/>
                  </a:lnTo>
                  <a:lnTo>
                    <a:pt x="3996" y="846"/>
                  </a:lnTo>
                  <a:lnTo>
                    <a:pt x="4037" y="846"/>
                  </a:lnTo>
                  <a:lnTo>
                    <a:pt x="4037" y="861"/>
                  </a:lnTo>
                  <a:lnTo>
                    <a:pt x="4063" y="861"/>
                  </a:lnTo>
                  <a:lnTo>
                    <a:pt x="4063" y="870"/>
                  </a:lnTo>
                  <a:lnTo>
                    <a:pt x="4255" y="870"/>
                  </a:lnTo>
                  <a:lnTo>
                    <a:pt x="4255" y="894"/>
                  </a:lnTo>
                  <a:lnTo>
                    <a:pt x="4290" y="894"/>
                  </a:lnTo>
                  <a:lnTo>
                    <a:pt x="4290" y="906"/>
                  </a:lnTo>
                  <a:lnTo>
                    <a:pt x="4381" y="906"/>
                  </a:lnTo>
                  <a:lnTo>
                    <a:pt x="4381" y="939"/>
                  </a:lnTo>
                  <a:lnTo>
                    <a:pt x="4438" y="939"/>
                  </a:lnTo>
                  <a:lnTo>
                    <a:pt x="4438" y="946"/>
                  </a:lnTo>
                  <a:lnTo>
                    <a:pt x="4485" y="946"/>
                  </a:lnTo>
                  <a:lnTo>
                    <a:pt x="4485" y="951"/>
                  </a:lnTo>
                  <a:lnTo>
                    <a:pt x="4737" y="951"/>
                  </a:lnTo>
                  <a:lnTo>
                    <a:pt x="4737" y="968"/>
                  </a:lnTo>
                  <a:lnTo>
                    <a:pt x="4782" y="968"/>
                  </a:lnTo>
                  <a:lnTo>
                    <a:pt x="4782" y="977"/>
                  </a:lnTo>
                  <a:lnTo>
                    <a:pt x="4798" y="977"/>
                  </a:lnTo>
                  <a:lnTo>
                    <a:pt x="4798" y="991"/>
                  </a:lnTo>
                  <a:lnTo>
                    <a:pt x="4817" y="991"/>
                  </a:lnTo>
                  <a:lnTo>
                    <a:pt x="4817" y="1003"/>
                  </a:lnTo>
                  <a:lnTo>
                    <a:pt x="4955" y="1003"/>
                  </a:lnTo>
                  <a:lnTo>
                    <a:pt x="4955" y="1022"/>
                  </a:lnTo>
                  <a:lnTo>
                    <a:pt x="5126" y="1022"/>
                  </a:lnTo>
                  <a:lnTo>
                    <a:pt x="5126" y="1049"/>
                  </a:lnTo>
                  <a:lnTo>
                    <a:pt x="5187" y="1049"/>
                  </a:lnTo>
                  <a:lnTo>
                    <a:pt x="5187" y="1065"/>
                  </a:lnTo>
                  <a:lnTo>
                    <a:pt x="5195" y="1065"/>
                  </a:lnTo>
                  <a:lnTo>
                    <a:pt x="5195" y="1089"/>
                  </a:lnTo>
                  <a:lnTo>
                    <a:pt x="5209" y="1089"/>
                  </a:lnTo>
                  <a:lnTo>
                    <a:pt x="5209" y="1115"/>
                  </a:lnTo>
                  <a:lnTo>
                    <a:pt x="5292" y="1115"/>
                  </a:lnTo>
                  <a:lnTo>
                    <a:pt x="5292" y="1151"/>
                  </a:lnTo>
                  <a:lnTo>
                    <a:pt x="5911" y="1151"/>
                  </a:lnTo>
                  <a:lnTo>
                    <a:pt x="5911" y="1267"/>
                  </a:lnTo>
                  <a:lnTo>
                    <a:pt x="5959" y="1267"/>
                  </a:lnTo>
                  <a:lnTo>
                    <a:pt x="5959" y="1417"/>
                  </a:lnTo>
                  <a:lnTo>
                    <a:pt x="6666" y="1417"/>
                  </a:lnTo>
                </a:path>
              </a:pathLst>
            </a:custGeom>
            <a:noFill/>
            <a:ln w="190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52" name="Freeform 10">
              <a:extLst>
                <a:ext uri="{FF2B5EF4-FFF2-40B4-BE49-F238E27FC236}">
                  <a16:creationId xmlns:a16="http://schemas.microsoft.com/office/drawing/2014/main" id="{B41C6972-56A9-0A6E-DE94-BDC9A8066E0F}"/>
                </a:ext>
              </a:extLst>
            </p:cNvPr>
            <p:cNvSpPr>
              <a:spLocks/>
            </p:cNvSpPr>
            <p:nvPr/>
          </p:nvSpPr>
          <p:spPr bwMode="auto">
            <a:xfrm>
              <a:off x="1046163" y="7202488"/>
              <a:ext cx="82550" cy="76200"/>
            </a:xfrm>
            <a:custGeom>
              <a:avLst/>
              <a:gdLst>
                <a:gd name="T0" fmla="*/ 26 w 52"/>
                <a:gd name="T1" fmla="*/ 48 h 48"/>
                <a:gd name="T2" fmla="*/ 0 w 52"/>
                <a:gd name="T3" fmla="*/ 48 h 48"/>
                <a:gd name="T4" fmla="*/ 12 w 52"/>
                <a:gd name="T5" fmla="*/ 24 h 48"/>
                <a:gd name="T6" fmla="*/ 26 w 52"/>
                <a:gd name="T7" fmla="*/ 0 h 48"/>
                <a:gd name="T8" fmla="*/ 41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1"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53" name="Freeform 11">
              <a:extLst>
                <a:ext uri="{FF2B5EF4-FFF2-40B4-BE49-F238E27FC236}">
                  <a16:creationId xmlns:a16="http://schemas.microsoft.com/office/drawing/2014/main" id="{C74711B5-7C3E-7A6C-421C-15929DBB51EF}"/>
                </a:ext>
              </a:extLst>
            </p:cNvPr>
            <p:cNvSpPr>
              <a:spLocks/>
            </p:cNvSpPr>
            <p:nvPr/>
          </p:nvSpPr>
          <p:spPr bwMode="auto">
            <a:xfrm>
              <a:off x="1081088" y="7202488"/>
              <a:ext cx="85725" cy="76200"/>
            </a:xfrm>
            <a:custGeom>
              <a:avLst/>
              <a:gdLst>
                <a:gd name="T0" fmla="*/ 28 w 54"/>
                <a:gd name="T1" fmla="*/ 48 h 48"/>
                <a:gd name="T2" fmla="*/ 0 w 54"/>
                <a:gd name="T3" fmla="*/ 48 h 48"/>
                <a:gd name="T4" fmla="*/ 14 w 54"/>
                <a:gd name="T5" fmla="*/ 24 h 48"/>
                <a:gd name="T6" fmla="*/ 28 w 54"/>
                <a:gd name="T7" fmla="*/ 0 h 48"/>
                <a:gd name="T8" fmla="*/ 42 w 54"/>
                <a:gd name="T9" fmla="*/ 24 h 48"/>
                <a:gd name="T10" fmla="*/ 54 w 54"/>
                <a:gd name="T11" fmla="*/ 48 h 48"/>
                <a:gd name="T12" fmla="*/ 28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8" y="48"/>
                  </a:moveTo>
                  <a:lnTo>
                    <a:pt x="0" y="48"/>
                  </a:lnTo>
                  <a:lnTo>
                    <a:pt x="14" y="24"/>
                  </a:lnTo>
                  <a:lnTo>
                    <a:pt x="28" y="0"/>
                  </a:lnTo>
                  <a:lnTo>
                    <a:pt x="42" y="24"/>
                  </a:lnTo>
                  <a:lnTo>
                    <a:pt x="54"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54" name="Freeform 12">
              <a:extLst>
                <a:ext uri="{FF2B5EF4-FFF2-40B4-BE49-F238E27FC236}">
                  <a16:creationId xmlns:a16="http://schemas.microsoft.com/office/drawing/2014/main" id="{C4E14B05-8C6B-60AA-993E-6F5623A8A12F}"/>
                </a:ext>
              </a:extLst>
            </p:cNvPr>
            <p:cNvSpPr>
              <a:spLocks/>
            </p:cNvSpPr>
            <p:nvPr/>
          </p:nvSpPr>
          <p:spPr bwMode="auto">
            <a:xfrm>
              <a:off x="1381126" y="7232651"/>
              <a:ext cx="84138" cy="73025"/>
            </a:xfrm>
            <a:custGeom>
              <a:avLst/>
              <a:gdLst>
                <a:gd name="T0" fmla="*/ 27 w 53"/>
                <a:gd name="T1" fmla="*/ 46 h 46"/>
                <a:gd name="T2" fmla="*/ 0 w 53"/>
                <a:gd name="T3" fmla="*/ 46 h 46"/>
                <a:gd name="T4" fmla="*/ 12 w 53"/>
                <a:gd name="T5" fmla="*/ 24 h 46"/>
                <a:gd name="T6" fmla="*/ 27 w 53"/>
                <a:gd name="T7" fmla="*/ 0 h 46"/>
                <a:gd name="T8" fmla="*/ 41 w 53"/>
                <a:gd name="T9" fmla="*/ 24 h 46"/>
                <a:gd name="T10" fmla="*/ 53 w 53"/>
                <a:gd name="T11" fmla="*/ 46 h 46"/>
                <a:gd name="T12" fmla="*/ 27 w 5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53" h="46">
                  <a:moveTo>
                    <a:pt x="27" y="46"/>
                  </a:moveTo>
                  <a:lnTo>
                    <a:pt x="0" y="46"/>
                  </a:lnTo>
                  <a:lnTo>
                    <a:pt x="12" y="24"/>
                  </a:lnTo>
                  <a:lnTo>
                    <a:pt x="27" y="0"/>
                  </a:lnTo>
                  <a:lnTo>
                    <a:pt x="41" y="24"/>
                  </a:lnTo>
                  <a:lnTo>
                    <a:pt x="53" y="46"/>
                  </a:lnTo>
                  <a:lnTo>
                    <a:pt x="27" y="46"/>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55" name="Freeform 13">
              <a:extLst>
                <a:ext uri="{FF2B5EF4-FFF2-40B4-BE49-F238E27FC236}">
                  <a16:creationId xmlns:a16="http://schemas.microsoft.com/office/drawing/2014/main" id="{07138518-B7AA-ED6C-235B-2725142F5D89}"/>
                </a:ext>
              </a:extLst>
            </p:cNvPr>
            <p:cNvSpPr>
              <a:spLocks/>
            </p:cNvSpPr>
            <p:nvPr/>
          </p:nvSpPr>
          <p:spPr bwMode="auto">
            <a:xfrm>
              <a:off x="1454151" y="7232651"/>
              <a:ext cx="85725" cy="73025"/>
            </a:xfrm>
            <a:custGeom>
              <a:avLst/>
              <a:gdLst>
                <a:gd name="T0" fmla="*/ 26 w 54"/>
                <a:gd name="T1" fmla="*/ 46 h 46"/>
                <a:gd name="T2" fmla="*/ 0 w 54"/>
                <a:gd name="T3" fmla="*/ 46 h 46"/>
                <a:gd name="T4" fmla="*/ 14 w 54"/>
                <a:gd name="T5" fmla="*/ 24 h 46"/>
                <a:gd name="T6" fmla="*/ 26 w 54"/>
                <a:gd name="T7" fmla="*/ 0 h 46"/>
                <a:gd name="T8" fmla="*/ 40 w 54"/>
                <a:gd name="T9" fmla="*/ 24 h 46"/>
                <a:gd name="T10" fmla="*/ 54 w 54"/>
                <a:gd name="T11" fmla="*/ 46 h 46"/>
                <a:gd name="T12" fmla="*/ 26 w 54"/>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54" h="46">
                  <a:moveTo>
                    <a:pt x="26" y="46"/>
                  </a:moveTo>
                  <a:lnTo>
                    <a:pt x="0" y="46"/>
                  </a:lnTo>
                  <a:lnTo>
                    <a:pt x="14" y="24"/>
                  </a:lnTo>
                  <a:lnTo>
                    <a:pt x="26" y="0"/>
                  </a:lnTo>
                  <a:lnTo>
                    <a:pt x="40" y="24"/>
                  </a:lnTo>
                  <a:lnTo>
                    <a:pt x="54" y="46"/>
                  </a:lnTo>
                  <a:lnTo>
                    <a:pt x="26" y="46"/>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56" name="Freeform 14">
              <a:extLst>
                <a:ext uri="{FF2B5EF4-FFF2-40B4-BE49-F238E27FC236}">
                  <a16:creationId xmlns:a16="http://schemas.microsoft.com/office/drawing/2014/main" id="{61BF6640-6E50-3F27-AE47-B26BF8201544}"/>
                </a:ext>
              </a:extLst>
            </p:cNvPr>
            <p:cNvSpPr>
              <a:spLocks/>
            </p:cNvSpPr>
            <p:nvPr/>
          </p:nvSpPr>
          <p:spPr bwMode="auto">
            <a:xfrm>
              <a:off x="1668463" y="7232651"/>
              <a:ext cx="82550" cy="73025"/>
            </a:xfrm>
            <a:custGeom>
              <a:avLst/>
              <a:gdLst>
                <a:gd name="T0" fmla="*/ 26 w 52"/>
                <a:gd name="T1" fmla="*/ 46 h 46"/>
                <a:gd name="T2" fmla="*/ 0 w 52"/>
                <a:gd name="T3" fmla="*/ 46 h 46"/>
                <a:gd name="T4" fmla="*/ 12 w 52"/>
                <a:gd name="T5" fmla="*/ 24 h 46"/>
                <a:gd name="T6" fmla="*/ 26 w 52"/>
                <a:gd name="T7" fmla="*/ 0 h 46"/>
                <a:gd name="T8" fmla="*/ 40 w 52"/>
                <a:gd name="T9" fmla="*/ 24 h 46"/>
                <a:gd name="T10" fmla="*/ 52 w 52"/>
                <a:gd name="T11" fmla="*/ 46 h 46"/>
                <a:gd name="T12" fmla="*/ 26 w 52"/>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52" h="46">
                  <a:moveTo>
                    <a:pt x="26" y="46"/>
                  </a:moveTo>
                  <a:lnTo>
                    <a:pt x="0" y="46"/>
                  </a:lnTo>
                  <a:lnTo>
                    <a:pt x="12" y="24"/>
                  </a:lnTo>
                  <a:lnTo>
                    <a:pt x="26" y="0"/>
                  </a:lnTo>
                  <a:lnTo>
                    <a:pt x="40" y="24"/>
                  </a:lnTo>
                  <a:lnTo>
                    <a:pt x="52" y="46"/>
                  </a:lnTo>
                  <a:lnTo>
                    <a:pt x="26" y="46"/>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57" name="Freeform 15">
              <a:extLst>
                <a:ext uri="{FF2B5EF4-FFF2-40B4-BE49-F238E27FC236}">
                  <a16:creationId xmlns:a16="http://schemas.microsoft.com/office/drawing/2014/main" id="{50654458-5D05-A030-E16B-D1F143820157}"/>
                </a:ext>
              </a:extLst>
            </p:cNvPr>
            <p:cNvSpPr>
              <a:spLocks/>
            </p:cNvSpPr>
            <p:nvPr/>
          </p:nvSpPr>
          <p:spPr bwMode="auto">
            <a:xfrm>
              <a:off x="1706563" y="7259638"/>
              <a:ext cx="85725" cy="76200"/>
            </a:xfrm>
            <a:custGeom>
              <a:avLst/>
              <a:gdLst>
                <a:gd name="T0" fmla="*/ 28 w 54"/>
                <a:gd name="T1" fmla="*/ 48 h 48"/>
                <a:gd name="T2" fmla="*/ 0 w 54"/>
                <a:gd name="T3" fmla="*/ 48 h 48"/>
                <a:gd name="T4" fmla="*/ 14 w 54"/>
                <a:gd name="T5" fmla="*/ 24 h 48"/>
                <a:gd name="T6" fmla="*/ 28 w 54"/>
                <a:gd name="T7" fmla="*/ 0 h 48"/>
                <a:gd name="T8" fmla="*/ 40 w 54"/>
                <a:gd name="T9" fmla="*/ 24 h 48"/>
                <a:gd name="T10" fmla="*/ 54 w 54"/>
                <a:gd name="T11" fmla="*/ 48 h 48"/>
                <a:gd name="T12" fmla="*/ 28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8" y="48"/>
                  </a:moveTo>
                  <a:lnTo>
                    <a:pt x="0" y="48"/>
                  </a:lnTo>
                  <a:lnTo>
                    <a:pt x="14" y="24"/>
                  </a:lnTo>
                  <a:lnTo>
                    <a:pt x="28" y="0"/>
                  </a:lnTo>
                  <a:lnTo>
                    <a:pt x="40" y="24"/>
                  </a:lnTo>
                  <a:lnTo>
                    <a:pt x="54"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58" name="Freeform 16">
              <a:extLst>
                <a:ext uri="{FF2B5EF4-FFF2-40B4-BE49-F238E27FC236}">
                  <a16:creationId xmlns:a16="http://schemas.microsoft.com/office/drawing/2014/main" id="{ECAD0E16-35D2-48C5-D749-48F0817DD1CC}"/>
                </a:ext>
              </a:extLst>
            </p:cNvPr>
            <p:cNvSpPr>
              <a:spLocks/>
            </p:cNvSpPr>
            <p:nvPr/>
          </p:nvSpPr>
          <p:spPr bwMode="auto">
            <a:xfrm>
              <a:off x="1987551" y="7281863"/>
              <a:ext cx="87313" cy="76200"/>
            </a:xfrm>
            <a:custGeom>
              <a:avLst/>
              <a:gdLst>
                <a:gd name="T0" fmla="*/ 29 w 55"/>
                <a:gd name="T1" fmla="*/ 48 h 48"/>
                <a:gd name="T2" fmla="*/ 0 w 55"/>
                <a:gd name="T3" fmla="*/ 48 h 48"/>
                <a:gd name="T4" fmla="*/ 15 w 55"/>
                <a:gd name="T5" fmla="*/ 24 h 48"/>
                <a:gd name="T6" fmla="*/ 29 w 55"/>
                <a:gd name="T7" fmla="*/ 0 h 48"/>
                <a:gd name="T8" fmla="*/ 41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5" y="24"/>
                  </a:lnTo>
                  <a:lnTo>
                    <a:pt x="29" y="0"/>
                  </a:lnTo>
                  <a:lnTo>
                    <a:pt x="41"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59" name="Freeform 17">
              <a:extLst>
                <a:ext uri="{FF2B5EF4-FFF2-40B4-BE49-F238E27FC236}">
                  <a16:creationId xmlns:a16="http://schemas.microsoft.com/office/drawing/2014/main" id="{3E4F4FF0-452F-A8D3-C64C-FD72092BEDDC}"/>
                </a:ext>
              </a:extLst>
            </p:cNvPr>
            <p:cNvSpPr>
              <a:spLocks/>
            </p:cNvSpPr>
            <p:nvPr/>
          </p:nvSpPr>
          <p:spPr bwMode="auto">
            <a:xfrm>
              <a:off x="2282826" y="7323138"/>
              <a:ext cx="85725" cy="76200"/>
            </a:xfrm>
            <a:custGeom>
              <a:avLst/>
              <a:gdLst>
                <a:gd name="T0" fmla="*/ 26 w 54"/>
                <a:gd name="T1" fmla="*/ 48 h 48"/>
                <a:gd name="T2" fmla="*/ 0 w 54"/>
                <a:gd name="T3" fmla="*/ 48 h 48"/>
                <a:gd name="T4" fmla="*/ 14 w 54"/>
                <a:gd name="T5" fmla="*/ 24 h 48"/>
                <a:gd name="T6" fmla="*/ 26 w 54"/>
                <a:gd name="T7" fmla="*/ 0 h 48"/>
                <a:gd name="T8" fmla="*/ 40 w 54"/>
                <a:gd name="T9" fmla="*/ 24 h 48"/>
                <a:gd name="T10" fmla="*/ 54 w 54"/>
                <a:gd name="T11" fmla="*/ 48 h 48"/>
                <a:gd name="T12" fmla="*/ 26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6" y="48"/>
                  </a:moveTo>
                  <a:lnTo>
                    <a:pt x="0" y="48"/>
                  </a:lnTo>
                  <a:lnTo>
                    <a:pt x="14" y="24"/>
                  </a:lnTo>
                  <a:lnTo>
                    <a:pt x="26" y="0"/>
                  </a:lnTo>
                  <a:lnTo>
                    <a:pt x="40" y="24"/>
                  </a:lnTo>
                  <a:lnTo>
                    <a:pt x="54"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60" name="Freeform 18">
              <a:extLst>
                <a:ext uri="{FF2B5EF4-FFF2-40B4-BE49-F238E27FC236}">
                  <a16:creationId xmlns:a16="http://schemas.microsoft.com/office/drawing/2014/main" id="{E0E24760-D14E-1C82-A5F9-F053706EB017}"/>
                </a:ext>
              </a:extLst>
            </p:cNvPr>
            <p:cNvSpPr>
              <a:spLocks/>
            </p:cNvSpPr>
            <p:nvPr/>
          </p:nvSpPr>
          <p:spPr bwMode="auto">
            <a:xfrm>
              <a:off x="2330451" y="7323138"/>
              <a:ext cx="87313" cy="76200"/>
            </a:xfrm>
            <a:custGeom>
              <a:avLst/>
              <a:gdLst>
                <a:gd name="T0" fmla="*/ 29 w 55"/>
                <a:gd name="T1" fmla="*/ 48 h 48"/>
                <a:gd name="T2" fmla="*/ 0 w 55"/>
                <a:gd name="T3" fmla="*/ 48 h 48"/>
                <a:gd name="T4" fmla="*/ 15 w 55"/>
                <a:gd name="T5" fmla="*/ 24 h 48"/>
                <a:gd name="T6" fmla="*/ 29 w 55"/>
                <a:gd name="T7" fmla="*/ 0 h 48"/>
                <a:gd name="T8" fmla="*/ 41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5" y="24"/>
                  </a:lnTo>
                  <a:lnTo>
                    <a:pt x="29" y="0"/>
                  </a:lnTo>
                  <a:lnTo>
                    <a:pt x="41"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61" name="Freeform 19">
              <a:extLst>
                <a:ext uri="{FF2B5EF4-FFF2-40B4-BE49-F238E27FC236}">
                  <a16:creationId xmlns:a16="http://schemas.microsoft.com/office/drawing/2014/main" id="{3AFA6154-C779-F562-FA2A-C14ECB396532}"/>
                </a:ext>
              </a:extLst>
            </p:cNvPr>
            <p:cNvSpPr>
              <a:spLocks/>
            </p:cNvSpPr>
            <p:nvPr/>
          </p:nvSpPr>
          <p:spPr bwMode="auto">
            <a:xfrm>
              <a:off x="2568576" y="7354888"/>
              <a:ext cx="82550" cy="74613"/>
            </a:xfrm>
            <a:custGeom>
              <a:avLst/>
              <a:gdLst>
                <a:gd name="T0" fmla="*/ 26 w 52"/>
                <a:gd name="T1" fmla="*/ 47 h 47"/>
                <a:gd name="T2" fmla="*/ 0 w 52"/>
                <a:gd name="T3" fmla="*/ 47 h 47"/>
                <a:gd name="T4" fmla="*/ 12 w 52"/>
                <a:gd name="T5" fmla="*/ 23 h 47"/>
                <a:gd name="T6" fmla="*/ 26 w 52"/>
                <a:gd name="T7" fmla="*/ 0 h 47"/>
                <a:gd name="T8" fmla="*/ 40 w 52"/>
                <a:gd name="T9" fmla="*/ 23 h 47"/>
                <a:gd name="T10" fmla="*/ 52 w 52"/>
                <a:gd name="T11" fmla="*/ 47 h 47"/>
                <a:gd name="T12" fmla="*/ 26 w 52"/>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2" h="47">
                  <a:moveTo>
                    <a:pt x="26" y="47"/>
                  </a:moveTo>
                  <a:lnTo>
                    <a:pt x="0" y="47"/>
                  </a:lnTo>
                  <a:lnTo>
                    <a:pt x="12" y="23"/>
                  </a:lnTo>
                  <a:lnTo>
                    <a:pt x="26" y="0"/>
                  </a:lnTo>
                  <a:lnTo>
                    <a:pt x="40" y="23"/>
                  </a:lnTo>
                  <a:lnTo>
                    <a:pt x="52" y="47"/>
                  </a:lnTo>
                  <a:lnTo>
                    <a:pt x="26"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62" name="Freeform 20">
              <a:extLst>
                <a:ext uri="{FF2B5EF4-FFF2-40B4-BE49-F238E27FC236}">
                  <a16:creationId xmlns:a16="http://schemas.microsoft.com/office/drawing/2014/main" id="{D9288BB2-CA06-304C-D3EB-01DF4F3EDFE1}"/>
                </a:ext>
              </a:extLst>
            </p:cNvPr>
            <p:cNvSpPr>
              <a:spLocks/>
            </p:cNvSpPr>
            <p:nvPr/>
          </p:nvSpPr>
          <p:spPr bwMode="auto">
            <a:xfrm>
              <a:off x="2714626" y="7385051"/>
              <a:ext cx="84138" cy="74613"/>
            </a:xfrm>
            <a:custGeom>
              <a:avLst/>
              <a:gdLst>
                <a:gd name="T0" fmla="*/ 27 w 53"/>
                <a:gd name="T1" fmla="*/ 47 h 47"/>
                <a:gd name="T2" fmla="*/ 0 w 53"/>
                <a:gd name="T3" fmla="*/ 47 h 47"/>
                <a:gd name="T4" fmla="*/ 12 w 53"/>
                <a:gd name="T5" fmla="*/ 23 h 47"/>
                <a:gd name="T6" fmla="*/ 27 w 53"/>
                <a:gd name="T7" fmla="*/ 0 h 47"/>
                <a:gd name="T8" fmla="*/ 41 w 53"/>
                <a:gd name="T9" fmla="*/ 23 h 47"/>
                <a:gd name="T10" fmla="*/ 53 w 53"/>
                <a:gd name="T11" fmla="*/ 47 h 47"/>
                <a:gd name="T12" fmla="*/ 27 w 53"/>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3" h="47">
                  <a:moveTo>
                    <a:pt x="27" y="47"/>
                  </a:moveTo>
                  <a:lnTo>
                    <a:pt x="0" y="47"/>
                  </a:lnTo>
                  <a:lnTo>
                    <a:pt x="12" y="23"/>
                  </a:lnTo>
                  <a:lnTo>
                    <a:pt x="27" y="0"/>
                  </a:lnTo>
                  <a:lnTo>
                    <a:pt x="41" y="23"/>
                  </a:lnTo>
                  <a:lnTo>
                    <a:pt x="53" y="47"/>
                  </a:lnTo>
                  <a:lnTo>
                    <a:pt x="27"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63" name="Freeform 21">
              <a:extLst>
                <a:ext uri="{FF2B5EF4-FFF2-40B4-BE49-F238E27FC236}">
                  <a16:creationId xmlns:a16="http://schemas.microsoft.com/office/drawing/2014/main" id="{946F1FD0-49C5-08F3-3D72-7222A04610A0}"/>
                </a:ext>
              </a:extLst>
            </p:cNvPr>
            <p:cNvSpPr>
              <a:spLocks/>
            </p:cNvSpPr>
            <p:nvPr/>
          </p:nvSpPr>
          <p:spPr bwMode="auto">
            <a:xfrm>
              <a:off x="3484563" y="7508876"/>
              <a:ext cx="85725" cy="76200"/>
            </a:xfrm>
            <a:custGeom>
              <a:avLst/>
              <a:gdLst>
                <a:gd name="T0" fmla="*/ 28 w 54"/>
                <a:gd name="T1" fmla="*/ 48 h 48"/>
                <a:gd name="T2" fmla="*/ 0 w 54"/>
                <a:gd name="T3" fmla="*/ 48 h 48"/>
                <a:gd name="T4" fmla="*/ 14 w 54"/>
                <a:gd name="T5" fmla="*/ 24 h 48"/>
                <a:gd name="T6" fmla="*/ 28 w 54"/>
                <a:gd name="T7" fmla="*/ 0 h 48"/>
                <a:gd name="T8" fmla="*/ 42 w 54"/>
                <a:gd name="T9" fmla="*/ 24 h 48"/>
                <a:gd name="T10" fmla="*/ 54 w 54"/>
                <a:gd name="T11" fmla="*/ 48 h 48"/>
                <a:gd name="T12" fmla="*/ 28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8" y="48"/>
                  </a:moveTo>
                  <a:lnTo>
                    <a:pt x="0" y="48"/>
                  </a:lnTo>
                  <a:lnTo>
                    <a:pt x="14" y="24"/>
                  </a:lnTo>
                  <a:lnTo>
                    <a:pt x="28" y="0"/>
                  </a:lnTo>
                  <a:lnTo>
                    <a:pt x="42" y="24"/>
                  </a:lnTo>
                  <a:lnTo>
                    <a:pt x="54"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64" name="Freeform 22">
              <a:extLst>
                <a:ext uri="{FF2B5EF4-FFF2-40B4-BE49-F238E27FC236}">
                  <a16:creationId xmlns:a16="http://schemas.microsoft.com/office/drawing/2014/main" id="{4FBC9617-38D8-F56E-4693-A931D85F1F91}"/>
                </a:ext>
              </a:extLst>
            </p:cNvPr>
            <p:cNvSpPr>
              <a:spLocks/>
            </p:cNvSpPr>
            <p:nvPr/>
          </p:nvSpPr>
          <p:spPr bwMode="auto">
            <a:xfrm>
              <a:off x="3513138" y="7508876"/>
              <a:ext cx="87313" cy="76200"/>
            </a:xfrm>
            <a:custGeom>
              <a:avLst/>
              <a:gdLst>
                <a:gd name="T0" fmla="*/ 27 w 55"/>
                <a:gd name="T1" fmla="*/ 48 h 48"/>
                <a:gd name="T2" fmla="*/ 0 w 55"/>
                <a:gd name="T3" fmla="*/ 48 h 48"/>
                <a:gd name="T4" fmla="*/ 15 w 55"/>
                <a:gd name="T5" fmla="*/ 24 h 48"/>
                <a:gd name="T6" fmla="*/ 27 w 55"/>
                <a:gd name="T7" fmla="*/ 0 h 48"/>
                <a:gd name="T8" fmla="*/ 41 w 55"/>
                <a:gd name="T9" fmla="*/ 24 h 48"/>
                <a:gd name="T10" fmla="*/ 55 w 55"/>
                <a:gd name="T11" fmla="*/ 48 h 48"/>
                <a:gd name="T12" fmla="*/ 27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7" y="48"/>
                  </a:moveTo>
                  <a:lnTo>
                    <a:pt x="0" y="48"/>
                  </a:lnTo>
                  <a:lnTo>
                    <a:pt x="15" y="24"/>
                  </a:lnTo>
                  <a:lnTo>
                    <a:pt x="27" y="0"/>
                  </a:lnTo>
                  <a:lnTo>
                    <a:pt x="41" y="24"/>
                  </a:lnTo>
                  <a:lnTo>
                    <a:pt x="55" y="48"/>
                  </a:lnTo>
                  <a:lnTo>
                    <a:pt x="27"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65" name="Freeform 23">
              <a:extLst>
                <a:ext uri="{FF2B5EF4-FFF2-40B4-BE49-F238E27FC236}">
                  <a16:creationId xmlns:a16="http://schemas.microsoft.com/office/drawing/2014/main" id="{6FB88889-C5D4-D3F7-E44D-DDD0823B7AC4}"/>
                </a:ext>
              </a:extLst>
            </p:cNvPr>
            <p:cNvSpPr>
              <a:spLocks/>
            </p:cNvSpPr>
            <p:nvPr/>
          </p:nvSpPr>
          <p:spPr bwMode="auto">
            <a:xfrm>
              <a:off x="3513138" y="7535863"/>
              <a:ext cx="87313" cy="74613"/>
            </a:xfrm>
            <a:custGeom>
              <a:avLst/>
              <a:gdLst>
                <a:gd name="T0" fmla="*/ 27 w 55"/>
                <a:gd name="T1" fmla="*/ 47 h 47"/>
                <a:gd name="T2" fmla="*/ 0 w 55"/>
                <a:gd name="T3" fmla="*/ 47 h 47"/>
                <a:gd name="T4" fmla="*/ 15 w 55"/>
                <a:gd name="T5" fmla="*/ 23 h 47"/>
                <a:gd name="T6" fmla="*/ 27 w 55"/>
                <a:gd name="T7" fmla="*/ 0 h 47"/>
                <a:gd name="T8" fmla="*/ 41 w 55"/>
                <a:gd name="T9" fmla="*/ 23 h 47"/>
                <a:gd name="T10" fmla="*/ 55 w 55"/>
                <a:gd name="T11" fmla="*/ 47 h 47"/>
                <a:gd name="T12" fmla="*/ 27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7" y="47"/>
                  </a:moveTo>
                  <a:lnTo>
                    <a:pt x="0" y="47"/>
                  </a:lnTo>
                  <a:lnTo>
                    <a:pt x="15" y="23"/>
                  </a:lnTo>
                  <a:lnTo>
                    <a:pt x="27" y="0"/>
                  </a:lnTo>
                  <a:lnTo>
                    <a:pt x="41" y="23"/>
                  </a:lnTo>
                  <a:lnTo>
                    <a:pt x="55" y="47"/>
                  </a:lnTo>
                  <a:lnTo>
                    <a:pt x="27"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66" name="Freeform 24">
              <a:extLst>
                <a:ext uri="{FF2B5EF4-FFF2-40B4-BE49-F238E27FC236}">
                  <a16:creationId xmlns:a16="http://schemas.microsoft.com/office/drawing/2014/main" id="{B73ED8C1-95AE-C62B-38D5-D40EEDD2D625}"/>
                </a:ext>
              </a:extLst>
            </p:cNvPr>
            <p:cNvSpPr>
              <a:spLocks/>
            </p:cNvSpPr>
            <p:nvPr/>
          </p:nvSpPr>
          <p:spPr bwMode="auto">
            <a:xfrm>
              <a:off x="3773488" y="7607301"/>
              <a:ext cx="87313" cy="74613"/>
            </a:xfrm>
            <a:custGeom>
              <a:avLst/>
              <a:gdLst>
                <a:gd name="T0" fmla="*/ 26 w 55"/>
                <a:gd name="T1" fmla="*/ 47 h 47"/>
                <a:gd name="T2" fmla="*/ 0 w 55"/>
                <a:gd name="T3" fmla="*/ 47 h 47"/>
                <a:gd name="T4" fmla="*/ 14 w 55"/>
                <a:gd name="T5" fmla="*/ 24 h 47"/>
                <a:gd name="T6" fmla="*/ 26 w 55"/>
                <a:gd name="T7" fmla="*/ 0 h 47"/>
                <a:gd name="T8" fmla="*/ 41 w 55"/>
                <a:gd name="T9" fmla="*/ 24 h 47"/>
                <a:gd name="T10" fmla="*/ 55 w 55"/>
                <a:gd name="T11" fmla="*/ 47 h 47"/>
                <a:gd name="T12" fmla="*/ 26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6" y="47"/>
                  </a:moveTo>
                  <a:lnTo>
                    <a:pt x="0" y="47"/>
                  </a:lnTo>
                  <a:lnTo>
                    <a:pt x="14" y="24"/>
                  </a:lnTo>
                  <a:lnTo>
                    <a:pt x="26" y="0"/>
                  </a:lnTo>
                  <a:lnTo>
                    <a:pt x="41" y="24"/>
                  </a:lnTo>
                  <a:lnTo>
                    <a:pt x="55" y="47"/>
                  </a:lnTo>
                  <a:lnTo>
                    <a:pt x="26"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67" name="Freeform 25">
              <a:extLst>
                <a:ext uri="{FF2B5EF4-FFF2-40B4-BE49-F238E27FC236}">
                  <a16:creationId xmlns:a16="http://schemas.microsoft.com/office/drawing/2014/main" id="{EE1ADF6E-C9C6-6EAD-2ADF-F6C684591C46}"/>
                </a:ext>
              </a:extLst>
            </p:cNvPr>
            <p:cNvSpPr>
              <a:spLocks/>
            </p:cNvSpPr>
            <p:nvPr/>
          </p:nvSpPr>
          <p:spPr bwMode="auto">
            <a:xfrm>
              <a:off x="3784601" y="7607301"/>
              <a:ext cx="87313" cy="74613"/>
            </a:xfrm>
            <a:custGeom>
              <a:avLst/>
              <a:gdLst>
                <a:gd name="T0" fmla="*/ 29 w 55"/>
                <a:gd name="T1" fmla="*/ 47 h 47"/>
                <a:gd name="T2" fmla="*/ 0 w 55"/>
                <a:gd name="T3" fmla="*/ 47 h 47"/>
                <a:gd name="T4" fmla="*/ 15 w 55"/>
                <a:gd name="T5" fmla="*/ 24 h 47"/>
                <a:gd name="T6" fmla="*/ 29 w 55"/>
                <a:gd name="T7" fmla="*/ 0 h 47"/>
                <a:gd name="T8" fmla="*/ 41 w 55"/>
                <a:gd name="T9" fmla="*/ 24 h 47"/>
                <a:gd name="T10" fmla="*/ 55 w 55"/>
                <a:gd name="T11" fmla="*/ 47 h 47"/>
                <a:gd name="T12" fmla="*/ 29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9" y="47"/>
                  </a:moveTo>
                  <a:lnTo>
                    <a:pt x="0" y="47"/>
                  </a:lnTo>
                  <a:lnTo>
                    <a:pt x="15" y="24"/>
                  </a:lnTo>
                  <a:lnTo>
                    <a:pt x="29" y="0"/>
                  </a:lnTo>
                  <a:lnTo>
                    <a:pt x="41" y="24"/>
                  </a:lnTo>
                  <a:lnTo>
                    <a:pt x="55" y="47"/>
                  </a:lnTo>
                  <a:lnTo>
                    <a:pt x="29"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68" name="Freeform 26">
              <a:extLst>
                <a:ext uri="{FF2B5EF4-FFF2-40B4-BE49-F238E27FC236}">
                  <a16:creationId xmlns:a16="http://schemas.microsoft.com/office/drawing/2014/main" id="{23ABBF82-D0C6-C32F-18A9-6D34AF858453}"/>
                </a:ext>
              </a:extLst>
            </p:cNvPr>
            <p:cNvSpPr>
              <a:spLocks/>
            </p:cNvSpPr>
            <p:nvPr/>
          </p:nvSpPr>
          <p:spPr bwMode="auto">
            <a:xfrm>
              <a:off x="4090988" y="7678738"/>
              <a:ext cx="85725" cy="71438"/>
            </a:xfrm>
            <a:custGeom>
              <a:avLst/>
              <a:gdLst>
                <a:gd name="T0" fmla="*/ 26 w 54"/>
                <a:gd name="T1" fmla="*/ 45 h 45"/>
                <a:gd name="T2" fmla="*/ 0 w 54"/>
                <a:gd name="T3" fmla="*/ 45 h 45"/>
                <a:gd name="T4" fmla="*/ 11 w 54"/>
                <a:gd name="T5" fmla="*/ 24 h 45"/>
                <a:gd name="T6" fmla="*/ 26 w 54"/>
                <a:gd name="T7" fmla="*/ 0 h 45"/>
                <a:gd name="T8" fmla="*/ 40 w 54"/>
                <a:gd name="T9" fmla="*/ 24 h 45"/>
                <a:gd name="T10" fmla="*/ 54 w 54"/>
                <a:gd name="T11" fmla="*/ 45 h 45"/>
                <a:gd name="T12" fmla="*/ 26 w 5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4" h="45">
                  <a:moveTo>
                    <a:pt x="26" y="45"/>
                  </a:moveTo>
                  <a:lnTo>
                    <a:pt x="0" y="45"/>
                  </a:lnTo>
                  <a:lnTo>
                    <a:pt x="11" y="24"/>
                  </a:lnTo>
                  <a:lnTo>
                    <a:pt x="26" y="0"/>
                  </a:lnTo>
                  <a:lnTo>
                    <a:pt x="40" y="24"/>
                  </a:lnTo>
                  <a:lnTo>
                    <a:pt x="54"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69" name="Freeform 27">
              <a:extLst>
                <a:ext uri="{FF2B5EF4-FFF2-40B4-BE49-F238E27FC236}">
                  <a16:creationId xmlns:a16="http://schemas.microsoft.com/office/drawing/2014/main" id="{E0FCBB91-0BDC-44BC-99B3-36292E1EF3F1}"/>
                </a:ext>
              </a:extLst>
            </p:cNvPr>
            <p:cNvSpPr>
              <a:spLocks/>
            </p:cNvSpPr>
            <p:nvPr/>
          </p:nvSpPr>
          <p:spPr bwMode="auto">
            <a:xfrm>
              <a:off x="4395788" y="7750176"/>
              <a:ext cx="85725" cy="71438"/>
            </a:xfrm>
            <a:custGeom>
              <a:avLst/>
              <a:gdLst>
                <a:gd name="T0" fmla="*/ 26 w 54"/>
                <a:gd name="T1" fmla="*/ 45 h 45"/>
                <a:gd name="T2" fmla="*/ 0 w 54"/>
                <a:gd name="T3" fmla="*/ 45 h 45"/>
                <a:gd name="T4" fmla="*/ 12 w 54"/>
                <a:gd name="T5" fmla="*/ 21 h 45"/>
                <a:gd name="T6" fmla="*/ 26 w 54"/>
                <a:gd name="T7" fmla="*/ 0 h 45"/>
                <a:gd name="T8" fmla="*/ 40 w 54"/>
                <a:gd name="T9" fmla="*/ 21 h 45"/>
                <a:gd name="T10" fmla="*/ 54 w 54"/>
                <a:gd name="T11" fmla="*/ 45 h 45"/>
                <a:gd name="T12" fmla="*/ 26 w 5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4" h="45">
                  <a:moveTo>
                    <a:pt x="26" y="45"/>
                  </a:moveTo>
                  <a:lnTo>
                    <a:pt x="0" y="45"/>
                  </a:lnTo>
                  <a:lnTo>
                    <a:pt x="12" y="21"/>
                  </a:lnTo>
                  <a:lnTo>
                    <a:pt x="26" y="0"/>
                  </a:lnTo>
                  <a:lnTo>
                    <a:pt x="40" y="21"/>
                  </a:lnTo>
                  <a:lnTo>
                    <a:pt x="54"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70" name="Freeform 28">
              <a:extLst>
                <a:ext uri="{FF2B5EF4-FFF2-40B4-BE49-F238E27FC236}">
                  <a16:creationId xmlns:a16="http://schemas.microsoft.com/office/drawing/2014/main" id="{E70B2D43-E6EA-FF7A-EE8B-3FF7699CC4C9}"/>
                </a:ext>
              </a:extLst>
            </p:cNvPr>
            <p:cNvSpPr>
              <a:spLocks/>
            </p:cNvSpPr>
            <p:nvPr/>
          </p:nvSpPr>
          <p:spPr bwMode="auto">
            <a:xfrm>
              <a:off x="4775201" y="7829551"/>
              <a:ext cx="87313" cy="76200"/>
            </a:xfrm>
            <a:custGeom>
              <a:avLst/>
              <a:gdLst>
                <a:gd name="T0" fmla="*/ 26 w 55"/>
                <a:gd name="T1" fmla="*/ 48 h 48"/>
                <a:gd name="T2" fmla="*/ 0 w 55"/>
                <a:gd name="T3" fmla="*/ 48 h 48"/>
                <a:gd name="T4" fmla="*/ 12 w 55"/>
                <a:gd name="T5" fmla="*/ 24 h 48"/>
                <a:gd name="T6" fmla="*/ 26 w 55"/>
                <a:gd name="T7" fmla="*/ 0 h 48"/>
                <a:gd name="T8" fmla="*/ 41 w 55"/>
                <a:gd name="T9" fmla="*/ 24 h 48"/>
                <a:gd name="T10" fmla="*/ 55 w 55"/>
                <a:gd name="T11" fmla="*/ 48 h 48"/>
                <a:gd name="T12" fmla="*/ 26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6" y="48"/>
                  </a:moveTo>
                  <a:lnTo>
                    <a:pt x="0" y="48"/>
                  </a:lnTo>
                  <a:lnTo>
                    <a:pt x="12" y="24"/>
                  </a:lnTo>
                  <a:lnTo>
                    <a:pt x="26" y="0"/>
                  </a:lnTo>
                  <a:lnTo>
                    <a:pt x="41" y="24"/>
                  </a:lnTo>
                  <a:lnTo>
                    <a:pt x="55"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71" name="Freeform 29">
              <a:extLst>
                <a:ext uri="{FF2B5EF4-FFF2-40B4-BE49-F238E27FC236}">
                  <a16:creationId xmlns:a16="http://schemas.microsoft.com/office/drawing/2014/main" id="{EAD56FFA-50BE-C282-297F-92E46BCC7D77}"/>
                </a:ext>
              </a:extLst>
            </p:cNvPr>
            <p:cNvSpPr>
              <a:spLocks/>
            </p:cNvSpPr>
            <p:nvPr/>
          </p:nvSpPr>
          <p:spPr bwMode="auto">
            <a:xfrm>
              <a:off x="4799013" y="7856538"/>
              <a:ext cx="82550" cy="74613"/>
            </a:xfrm>
            <a:custGeom>
              <a:avLst/>
              <a:gdLst>
                <a:gd name="T0" fmla="*/ 26 w 52"/>
                <a:gd name="T1" fmla="*/ 47 h 47"/>
                <a:gd name="T2" fmla="*/ 0 w 52"/>
                <a:gd name="T3" fmla="*/ 47 h 47"/>
                <a:gd name="T4" fmla="*/ 11 w 52"/>
                <a:gd name="T5" fmla="*/ 23 h 47"/>
                <a:gd name="T6" fmla="*/ 26 w 52"/>
                <a:gd name="T7" fmla="*/ 0 h 47"/>
                <a:gd name="T8" fmla="*/ 40 w 52"/>
                <a:gd name="T9" fmla="*/ 23 h 47"/>
                <a:gd name="T10" fmla="*/ 52 w 52"/>
                <a:gd name="T11" fmla="*/ 47 h 47"/>
                <a:gd name="T12" fmla="*/ 26 w 52"/>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2" h="47">
                  <a:moveTo>
                    <a:pt x="26" y="47"/>
                  </a:moveTo>
                  <a:lnTo>
                    <a:pt x="0" y="47"/>
                  </a:lnTo>
                  <a:lnTo>
                    <a:pt x="11" y="23"/>
                  </a:lnTo>
                  <a:lnTo>
                    <a:pt x="26" y="0"/>
                  </a:lnTo>
                  <a:lnTo>
                    <a:pt x="40" y="23"/>
                  </a:lnTo>
                  <a:lnTo>
                    <a:pt x="52" y="47"/>
                  </a:lnTo>
                  <a:lnTo>
                    <a:pt x="26"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72" name="Freeform 30">
              <a:extLst>
                <a:ext uri="{FF2B5EF4-FFF2-40B4-BE49-F238E27FC236}">
                  <a16:creationId xmlns:a16="http://schemas.microsoft.com/office/drawing/2014/main" id="{1D77DBB9-68CD-6F52-F97F-8A51D70F1306}"/>
                </a:ext>
              </a:extLst>
            </p:cNvPr>
            <p:cNvSpPr>
              <a:spLocks/>
            </p:cNvSpPr>
            <p:nvPr/>
          </p:nvSpPr>
          <p:spPr bwMode="auto">
            <a:xfrm>
              <a:off x="4933951" y="7893051"/>
              <a:ext cx="87313" cy="76200"/>
            </a:xfrm>
            <a:custGeom>
              <a:avLst/>
              <a:gdLst>
                <a:gd name="T0" fmla="*/ 26 w 55"/>
                <a:gd name="T1" fmla="*/ 48 h 48"/>
                <a:gd name="T2" fmla="*/ 0 w 55"/>
                <a:gd name="T3" fmla="*/ 48 h 48"/>
                <a:gd name="T4" fmla="*/ 12 w 55"/>
                <a:gd name="T5" fmla="*/ 24 h 48"/>
                <a:gd name="T6" fmla="*/ 26 w 55"/>
                <a:gd name="T7" fmla="*/ 0 h 48"/>
                <a:gd name="T8" fmla="*/ 40 w 55"/>
                <a:gd name="T9" fmla="*/ 24 h 48"/>
                <a:gd name="T10" fmla="*/ 55 w 55"/>
                <a:gd name="T11" fmla="*/ 48 h 48"/>
                <a:gd name="T12" fmla="*/ 26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6" y="48"/>
                  </a:moveTo>
                  <a:lnTo>
                    <a:pt x="0" y="48"/>
                  </a:lnTo>
                  <a:lnTo>
                    <a:pt x="12" y="24"/>
                  </a:lnTo>
                  <a:lnTo>
                    <a:pt x="26" y="0"/>
                  </a:lnTo>
                  <a:lnTo>
                    <a:pt x="40" y="24"/>
                  </a:lnTo>
                  <a:lnTo>
                    <a:pt x="55"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73" name="Freeform 31">
              <a:extLst>
                <a:ext uri="{FF2B5EF4-FFF2-40B4-BE49-F238E27FC236}">
                  <a16:creationId xmlns:a16="http://schemas.microsoft.com/office/drawing/2014/main" id="{9A132C07-18B3-1CC6-EDC4-743840FA2E53}"/>
                </a:ext>
              </a:extLst>
            </p:cNvPr>
            <p:cNvSpPr>
              <a:spLocks/>
            </p:cNvSpPr>
            <p:nvPr/>
          </p:nvSpPr>
          <p:spPr bwMode="auto">
            <a:xfrm>
              <a:off x="5005388" y="7893051"/>
              <a:ext cx="82550" cy="76200"/>
            </a:xfrm>
            <a:custGeom>
              <a:avLst/>
              <a:gdLst>
                <a:gd name="T0" fmla="*/ 26 w 52"/>
                <a:gd name="T1" fmla="*/ 48 h 48"/>
                <a:gd name="T2" fmla="*/ 0 w 52"/>
                <a:gd name="T3" fmla="*/ 48 h 48"/>
                <a:gd name="T4" fmla="*/ 12 w 52"/>
                <a:gd name="T5" fmla="*/ 24 h 48"/>
                <a:gd name="T6" fmla="*/ 26 w 52"/>
                <a:gd name="T7" fmla="*/ 0 h 48"/>
                <a:gd name="T8" fmla="*/ 40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0"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74" name="Freeform 32">
              <a:extLst>
                <a:ext uri="{FF2B5EF4-FFF2-40B4-BE49-F238E27FC236}">
                  <a16:creationId xmlns:a16="http://schemas.microsoft.com/office/drawing/2014/main" id="{70E4F797-653E-B5DB-5362-EFF37439D38C}"/>
                </a:ext>
              </a:extLst>
            </p:cNvPr>
            <p:cNvSpPr>
              <a:spLocks/>
            </p:cNvSpPr>
            <p:nvPr/>
          </p:nvSpPr>
          <p:spPr bwMode="auto">
            <a:xfrm>
              <a:off x="5310188" y="7983538"/>
              <a:ext cx="87313" cy="73025"/>
            </a:xfrm>
            <a:custGeom>
              <a:avLst/>
              <a:gdLst>
                <a:gd name="T0" fmla="*/ 29 w 55"/>
                <a:gd name="T1" fmla="*/ 46 h 46"/>
                <a:gd name="T2" fmla="*/ 0 w 55"/>
                <a:gd name="T3" fmla="*/ 46 h 46"/>
                <a:gd name="T4" fmla="*/ 15 w 55"/>
                <a:gd name="T5" fmla="*/ 22 h 46"/>
                <a:gd name="T6" fmla="*/ 29 w 55"/>
                <a:gd name="T7" fmla="*/ 0 h 46"/>
                <a:gd name="T8" fmla="*/ 43 w 55"/>
                <a:gd name="T9" fmla="*/ 22 h 46"/>
                <a:gd name="T10" fmla="*/ 55 w 55"/>
                <a:gd name="T11" fmla="*/ 46 h 46"/>
                <a:gd name="T12" fmla="*/ 29 w 55"/>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55" h="46">
                  <a:moveTo>
                    <a:pt x="29" y="46"/>
                  </a:moveTo>
                  <a:lnTo>
                    <a:pt x="0" y="46"/>
                  </a:lnTo>
                  <a:lnTo>
                    <a:pt x="15" y="22"/>
                  </a:lnTo>
                  <a:lnTo>
                    <a:pt x="29" y="0"/>
                  </a:lnTo>
                  <a:lnTo>
                    <a:pt x="43" y="22"/>
                  </a:lnTo>
                  <a:lnTo>
                    <a:pt x="55" y="46"/>
                  </a:lnTo>
                  <a:lnTo>
                    <a:pt x="29" y="46"/>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75" name="Freeform 33">
              <a:extLst>
                <a:ext uri="{FF2B5EF4-FFF2-40B4-BE49-F238E27FC236}">
                  <a16:creationId xmlns:a16="http://schemas.microsoft.com/office/drawing/2014/main" id="{8956E11F-F870-F0DF-5D77-0053528C8F9F}"/>
                </a:ext>
              </a:extLst>
            </p:cNvPr>
            <p:cNvSpPr>
              <a:spLocks/>
            </p:cNvSpPr>
            <p:nvPr/>
          </p:nvSpPr>
          <p:spPr bwMode="auto">
            <a:xfrm>
              <a:off x="5389563" y="8002588"/>
              <a:ext cx="87313" cy="76200"/>
            </a:xfrm>
            <a:custGeom>
              <a:avLst/>
              <a:gdLst>
                <a:gd name="T0" fmla="*/ 26 w 55"/>
                <a:gd name="T1" fmla="*/ 48 h 48"/>
                <a:gd name="T2" fmla="*/ 0 w 55"/>
                <a:gd name="T3" fmla="*/ 48 h 48"/>
                <a:gd name="T4" fmla="*/ 14 w 55"/>
                <a:gd name="T5" fmla="*/ 24 h 48"/>
                <a:gd name="T6" fmla="*/ 26 w 55"/>
                <a:gd name="T7" fmla="*/ 0 h 48"/>
                <a:gd name="T8" fmla="*/ 40 w 55"/>
                <a:gd name="T9" fmla="*/ 24 h 48"/>
                <a:gd name="T10" fmla="*/ 55 w 55"/>
                <a:gd name="T11" fmla="*/ 48 h 48"/>
                <a:gd name="T12" fmla="*/ 26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6" y="48"/>
                  </a:moveTo>
                  <a:lnTo>
                    <a:pt x="0" y="48"/>
                  </a:lnTo>
                  <a:lnTo>
                    <a:pt x="14" y="24"/>
                  </a:lnTo>
                  <a:lnTo>
                    <a:pt x="26" y="0"/>
                  </a:lnTo>
                  <a:lnTo>
                    <a:pt x="40" y="24"/>
                  </a:lnTo>
                  <a:lnTo>
                    <a:pt x="55"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76" name="Freeform 34">
              <a:extLst>
                <a:ext uri="{FF2B5EF4-FFF2-40B4-BE49-F238E27FC236}">
                  <a16:creationId xmlns:a16="http://schemas.microsoft.com/office/drawing/2014/main" id="{D2ECA901-1E26-479B-AF1E-8DD49C6088DB}"/>
                </a:ext>
              </a:extLst>
            </p:cNvPr>
            <p:cNvSpPr>
              <a:spLocks/>
            </p:cNvSpPr>
            <p:nvPr/>
          </p:nvSpPr>
          <p:spPr bwMode="auto">
            <a:xfrm>
              <a:off x="5405438" y="8002588"/>
              <a:ext cx="85725" cy="76200"/>
            </a:xfrm>
            <a:custGeom>
              <a:avLst/>
              <a:gdLst>
                <a:gd name="T0" fmla="*/ 26 w 54"/>
                <a:gd name="T1" fmla="*/ 48 h 48"/>
                <a:gd name="T2" fmla="*/ 0 w 54"/>
                <a:gd name="T3" fmla="*/ 48 h 48"/>
                <a:gd name="T4" fmla="*/ 14 w 54"/>
                <a:gd name="T5" fmla="*/ 24 h 48"/>
                <a:gd name="T6" fmla="*/ 26 w 54"/>
                <a:gd name="T7" fmla="*/ 0 h 48"/>
                <a:gd name="T8" fmla="*/ 40 w 54"/>
                <a:gd name="T9" fmla="*/ 24 h 48"/>
                <a:gd name="T10" fmla="*/ 54 w 54"/>
                <a:gd name="T11" fmla="*/ 48 h 48"/>
                <a:gd name="T12" fmla="*/ 26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6" y="48"/>
                  </a:moveTo>
                  <a:lnTo>
                    <a:pt x="0" y="48"/>
                  </a:lnTo>
                  <a:lnTo>
                    <a:pt x="14" y="24"/>
                  </a:lnTo>
                  <a:lnTo>
                    <a:pt x="26" y="0"/>
                  </a:lnTo>
                  <a:lnTo>
                    <a:pt x="40" y="24"/>
                  </a:lnTo>
                  <a:lnTo>
                    <a:pt x="54"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77" name="Freeform 35">
              <a:extLst>
                <a:ext uri="{FF2B5EF4-FFF2-40B4-BE49-F238E27FC236}">
                  <a16:creationId xmlns:a16="http://schemas.microsoft.com/office/drawing/2014/main" id="{1FCABC69-5D14-581A-0E86-CA0FA7602F0A}"/>
                </a:ext>
              </a:extLst>
            </p:cNvPr>
            <p:cNvSpPr>
              <a:spLocks/>
            </p:cNvSpPr>
            <p:nvPr/>
          </p:nvSpPr>
          <p:spPr bwMode="auto">
            <a:xfrm>
              <a:off x="5611813" y="8029576"/>
              <a:ext cx="87313" cy="76200"/>
            </a:xfrm>
            <a:custGeom>
              <a:avLst/>
              <a:gdLst>
                <a:gd name="T0" fmla="*/ 29 w 55"/>
                <a:gd name="T1" fmla="*/ 48 h 48"/>
                <a:gd name="T2" fmla="*/ 0 w 55"/>
                <a:gd name="T3" fmla="*/ 48 h 48"/>
                <a:gd name="T4" fmla="*/ 14 w 55"/>
                <a:gd name="T5" fmla="*/ 24 h 48"/>
                <a:gd name="T6" fmla="*/ 29 w 55"/>
                <a:gd name="T7" fmla="*/ 0 h 48"/>
                <a:gd name="T8" fmla="*/ 40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4" y="24"/>
                  </a:lnTo>
                  <a:lnTo>
                    <a:pt x="29" y="0"/>
                  </a:lnTo>
                  <a:lnTo>
                    <a:pt x="40"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78" name="Freeform 36">
              <a:extLst>
                <a:ext uri="{FF2B5EF4-FFF2-40B4-BE49-F238E27FC236}">
                  <a16:creationId xmlns:a16="http://schemas.microsoft.com/office/drawing/2014/main" id="{4ED96DFC-AB2F-7912-48BE-F1FEEB091022}"/>
                </a:ext>
              </a:extLst>
            </p:cNvPr>
            <p:cNvSpPr>
              <a:spLocks/>
            </p:cNvSpPr>
            <p:nvPr/>
          </p:nvSpPr>
          <p:spPr bwMode="auto">
            <a:xfrm>
              <a:off x="5634038" y="8029576"/>
              <a:ext cx="87313" cy="76200"/>
            </a:xfrm>
            <a:custGeom>
              <a:avLst/>
              <a:gdLst>
                <a:gd name="T0" fmla="*/ 26 w 55"/>
                <a:gd name="T1" fmla="*/ 48 h 48"/>
                <a:gd name="T2" fmla="*/ 0 w 55"/>
                <a:gd name="T3" fmla="*/ 48 h 48"/>
                <a:gd name="T4" fmla="*/ 15 w 55"/>
                <a:gd name="T5" fmla="*/ 24 h 48"/>
                <a:gd name="T6" fmla="*/ 26 w 55"/>
                <a:gd name="T7" fmla="*/ 0 h 48"/>
                <a:gd name="T8" fmla="*/ 41 w 55"/>
                <a:gd name="T9" fmla="*/ 24 h 48"/>
                <a:gd name="T10" fmla="*/ 55 w 55"/>
                <a:gd name="T11" fmla="*/ 48 h 48"/>
                <a:gd name="T12" fmla="*/ 26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6" y="48"/>
                  </a:moveTo>
                  <a:lnTo>
                    <a:pt x="0" y="48"/>
                  </a:lnTo>
                  <a:lnTo>
                    <a:pt x="15" y="24"/>
                  </a:lnTo>
                  <a:lnTo>
                    <a:pt x="26" y="0"/>
                  </a:lnTo>
                  <a:lnTo>
                    <a:pt x="41" y="24"/>
                  </a:lnTo>
                  <a:lnTo>
                    <a:pt x="55"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79" name="Freeform 37">
              <a:extLst>
                <a:ext uri="{FF2B5EF4-FFF2-40B4-BE49-F238E27FC236}">
                  <a16:creationId xmlns:a16="http://schemas.microsoft.com/office/drawing/2014/main" id="{6F094180-8EB1-3EDB-860F-21C0ED1D08AC}"/>
                </a:ext>
              </a:extLst>
            </p:cNvPr>
            <p:cNvSpPr>
              <a:spLocks/>
            </p:cNvSpPr>
            <p:nvPr/>
          </p:nvSpPr>
          <p:spPr bwMode="auto">
            <a:xfrm>
              <a:off x="5924551" y="8142288"/>
              <a:ext cx="87313" cy="76200"/>
            </a:xfrm>
            <a:custGeom>
              <a:avLst/>
              <a:gdLst>
                <a:gd name="T0" fmla="*/ 29 w 55"/>
                <a:gd name="T1" fmla="*/ 48 h 48"/>
                <a:gd name="T2" fmla="*/ 0 w 55"/>
                <a:gd name="T3" fmla="*/ 48 h 48"/>
                <a:gd name="T4" fmla="*/ 14 w 55"/>
                <a:gd name="T5" fmla="*/ 24 h 48"/>
                <a:gd name="T6" fmla="*/ 29 w 55"/>
                <a:gd name="T7" fmla="*/ 0 h 48"/>
                <a:gd name="T8" fmla="*/ 40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4" y="24"/>
                  </a:lnTo>
                  <a:lnTo>
                    <a:pt x="29" y="0"/>
                  </a:lnTo>
                  <a:lnTo>
                    <a:pt x="40"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80" name="Freeform 38">
              <a:extLst>
                <a:ext uri="{FF2B5EF4-FFF2-40B4-BE49-F238E27FC236}">
                  <a16:creationId xmlns:a16="http://schemas.microsoft.com/office/drawing/2014/main" id="{DA8F5310-79A5-413F-DAFA-8D11DD5BB319}"/>
                </a:ext>
              </a:extLst>
            </p:cNvPr>
            <p:cNvSpPr>
              <a:spLocks/>
            </p:cNvSpPr>
            <p:nvPr/>
          </p:nvSpPr>
          <p:spPr bwMode="auto">
            <a:xfrm>
              <a:off x="6075363" y="8218488"/>
              <a:ext cx="87313" cy="74613"/>
            </a:xfrm>
            <a:custGeom>
              <a:avLst/>
              <a:gdLst>
                <a:gd name="T0" fmla="*/ 28 w 55"/>
                <a:gd name="T1" fmla="*/ 47 h 47"/>
                <a:gd name="T2" fmla="*/ 0 w 55"/>
                <a:gd name="T3" fmla="*/ 47 h 47"/>
                <a:gd name="T4" fmla="*/ 14 w 55"/>
                <a:gd name="T5" fmla="*/ 24 h 47"/>
                <a:gd name="T6" fmla="*/ 28 w 55"/>
                <a:gd name="T7" fmla="*/ 0 h 47"/>
                <a:gd name="T8" fmla="*/ 43 w 55"/>
                <a:gd name="T9" fmla="*/ 24 h 47"/>
                <a:gd name="T10" fmla="*/ 55 w 55"/>
                <a:gd name="T11" fmla="*/ 47 h 47"/>
                <a:gd name="T12" fmla="*/ 28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8" y="47"/>
                  </a:moveTo>
                  <a:lnTo>
                    <a:pt x="0" y="47"/>
                  </a:lnTo>
                  <a:lnTo>
                    <a:pt x="14" y="24"/>
                  </a:lnTo>
                  <a:lnTo>
                    <a:pt x="28" y="0"/>
                  </a:lnTo>
                  <a:lnTo>
                    <a:pt x="43" y="24"/>
                  </a:lnTo>
                  <a:lnTo>
                    <a:pt x="55" y="47"/>
                  </a:lnTo>
                  <a:lnTo>
                    <a:pt x="28"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81" name="Freeform 39">
              <a:extLst>
                <a:ext uri="{FF2B5EF4-FFF2-40B4-BE49-F238E27FC236}">
                  <a16:creationId xmlns:a16="http://schemas.microsoft.com/office/drawing/2014/main" id="{4A359C9F-A9E3-84D6-9787-A0ECCF61E735}"/>
                </a:ext>
              </a:extLst>
            </p:cNvPr>
            <p:cNvSpPr>
              <a:spLocks/>
            </p:cNvSpPr>
            <p:nvPr/>
          </p:nvSpPr>
          <p:spPr bwMode="auto">
            <a:xfrm>
              <a:off x="6215063" y="8237538"/>
              <a:ext cx="85725" cy="74613"/>
            </a:xfrm>
            <a:custGeom>
              <a:avLst/>
              <a:gdLst>
                <a:gd name="T0" fmla="*/ 28 w 54"/>
                <a:gd name="T1" fmla="*/ 47 h 47"/>
                <a:gd name="T2" fmla="*/ 0 w 54"/>
                <a:gd name="T3" fmla="*/ 47 h 47"/>
                <a:gd name="T4" fmla="*/ 14 w 54"/>
                <a:gd name="T5" fmla="*/ 24 h 47"/>
                <a:gd name="T6" fmla="*/ 28 w 54"/>
                <a:gd name="T7" fmla="*/ 0 h 47"/>
                <a:gd name="T8" fmla="*/ 43 w 54"/>
                <a:gd name="T9" fmla="*/ 24 h 47"/>
                <a:gd name="T10" fmla="*/ 54 w 54"/>
                <a:gd name="T11" fmla="*/ 47 h 47"/>
                <a:gd name="T12" fmla="*/ 28 w 54"/>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4" h="47">
                  <a:moveTo>
                    <a:pt x="28" y="47"/>
                  </a:moveTo>
                  <a:lnTo>
                    <a:pt x="0" y="47"/>
                  </a:lnTo>
                  <a:lnTo>
                    <a:pt x="14" y="24"/>
                  </a:lnTo>
                  <a:lnTo>
                    <a:pt x="28" y="0"/>
                  </a:lnTo>
                  <a:lnTo>
                    <a:pt x="43" y="24"/>
                  </a:lnTo>
                  <a:lnTo>
                    <a:pt x="54" y="47"/>
                  </a:lnTo>
                  <a:lnTo>
                    <a:pt x="28"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82" name="Freeform 40">
              <a:extLst>
                <a:ext uri="{FF2B5EF4-FFF2-40B4-BE49-F238E27FC236}">
                  <a16:creationId xmlns:a16="http://schemas.microsoft.com/office/drawing/2014/main" id="{06934980-B0E7-B0B7-2F94-E67DF4A6E3D7}"/>
                </a:ext>
              </a:extLst>
            </p:cNvPr>
            <p:cNvSpPr>
              <a:spLocks/>
            </p:cNvSpPr>
            <p:nvPr/>
          </p:nvSpPr>
          <p:spPr bwMode="auto">
            <a:xfrm>
              <a:off x="6734176" y="8399463"/>
              <a:ext cx="87313" cy="76200"/>
            </a:xfrm>
            <a:custGeom>
              <a:avLst/>
              <a:gdLst>
                <a:gd name="T0" fmla="*/ 29 w 55"/>
                <a:gd name="T1" fmla="*/ 48 h 48"/>
                <a:gd name="T2" fmla="*/ 0 w 55"/>
                <a:gd name="T3" fmla="*/ 48 h 48"/>
                <a:gd name="T4" fmla="*/ 14 w 55"/>
                <a:gd name="T5" fmla="*/ 24 h 48"/>
                <a:gd name="T6" fmla="*/ 29 w 55"/>
                <a:gd name="T7" fmla="*/ 0 h 48"/>
                <a:gd name="T8" fmla="*/ 41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4" y="24"/>
                  </a:lnTo>
                  <a:lnTo>
                    <a:pt x="29" y="0"/>
                  </a:lnTo>
                  <a:lnTo>
                    <a:pt x="41"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83" name="Freeform 41">
              <a:extLst>
                <a:ext uri="{FF2B5EF4-FFF2-40B4-BE49-F238E27FC236}">
                  <a16:creationId xmlns:a16="http://schemas.microsoft.com/office/drawing/2014/main" id="{C4D85BCE-947B-D1E5-8258-EBCC3C0A7122}"/>
                </a:ext>
              </a:extLst>
            </p:cNvPr>
            <p:cNvSpPr>
              <a:spLocks/>
            </p:cNvSpPr>
            <p:nvPr/>
          </p:nvSpPr>
          <p:spPr bwMode="auto">
            <a:xfrm>
              <a:off x="6832601" y="8399463"/>
              <a:ext cx="87313" cy="76200"/>
            </a:xfrm>
            <a:custGeom>
              <a:avLst/>
              <a:gdLst>
                <a:gd name="T0" fmla="*/ 28 w 55"/>
                <a:gd name="T1" fmla="*/ 48 h 48"/>
                <a:gd name="T2" fmla="*/ 0 w 55"/>
                <a:gd name="T3" fmla="*/ 48 h 48"/>
                <a:gd name="T4" fmla="*/ 14 w 55"/>
                <a:gd name="T5" fmla="*/ 24 h 48"/>
                <a:gd name="T6" fmla="*/ 28 w 55"/>
                <a:gd name="T7" fmla="*/ 0 h 48"/>
                <a:gd name="T8" fmla="*/ 40 w 55"/>
                <a:gd name="T9" fmla="*/ 24 h 48"/>
                <a:gd name="T10" fmla="*/ 55 w 55"/>
                <a:gd name="T11" fmla="*/ 48 h 48"/>
                <a:gd name="T12" fmla="*/ 28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8" y="48"/>
                  </a:moveTo>
                  <a:lnTo>
                    <a:pt x="0" y="48"/>
                  </a:lnTo>
                  <a:lnTo>
                    <a:pt x="14" y="24"/>
                  </a:lnTo>
                  <a:lnTo>
                    <a:pt x="28" y="0"/>
                  </a:lnTo>
                  <a:lnTo>
                    <a:pt x="40" y="24"/>
                  </a:lnTo>
                  <a:lnTo>
                    <a:pt x="55"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84" name="Freeform 42">
              <a:extLst>
                <a:ext uri="{FF2B5EF4-FFF2-40B4-BE49-F238E27FC236}">
                  <a16:creationId xmlns:a16="http://schemas.microsoft.com/office/drawing/2014/main" id="{9C90577B-60BF-750A-4364-91A549DA9717}"/>
                </a:ext>
              </a:extLst>
            </p:cNvPr>
            <p:cNvSpPr>
              <a:spLocks/>
            </p:cNvSpPr>
            <p:nvPr/>
          </p:nvSpPr>
          <p:spPr bwMode="auto">
            <a:xfrm>
              <a:off x="6870701" y="8413751"/>
              <a:ext cx="82550" cy="73025"/>
            </a:xfrm>
            <a:custGeom>
              <a:avLst/>
              <a:gdLst>
                <a:gd name="T0" fmla="*/ 26 w 52"/>
                <a:gd name="T1" fmla="*/ 46 h 46"/>
                <a:gd name="T2" fmla="*/ 0 w 52"/>
                <a:gd name="T3" fmla="*/ 46 h 46"/>
                <a:gd name="T4" fmla="*/ 12 w 52"/>
                <a:gd name="T5" fmla="*/ 22 h 46"/>
                <a:gd name="T6" fmla="*/ 26 w 52"/>
                <a:gd name="T7" fmla="*/ 0 h 46"/>
                <a:gd name="T8" fmla="*/ 40 w 52"/>
                <a:gd name="T9" fmla="*/ 22 h 46"/>
                <a:gd name="T10" fmla="*/ 52 w 52"/>
                <a:gd name="T11" fmla="*/ 46 h 46"/>
                <a:gd name="T12" fmla="*/ 26 w 52"/>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52" h="46">
                  <a:moveTo>
                    <a:pt x="26" y="46"/>
                  </a:moveTo>
                  <a:lnTo>
                    <a:pt x="0" y="46"/>
                  </a:lnTo>
                  <a:lnTo>
                    <a:pt x="12" y="22"/>
                  </a:lnTo>
                  <a:lnTo>
                    <a:pt x="26" y="0"/>
                  </a:lnTo>
                  <a:lnTo>
                    <a:pt x="40" y="22"/>
                  </a:lnTo>
                  <a:lnTo>
                    <a:pt x="52" y="46"/>
                  </a:lnTo>
                  <a:lnTo>
                    <a:pt x="26" y="46"/>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85" name="Freeform 43">
              <a:extLst>
                <a:ext uri="{FF2B5EF4-FFF2-40B4-BE49-F238E27FC236}">
                  <a16:creationId xmlns:a16="http://schemas.microsoft.com/office/drawing/2014/main" id="{1448A94C-745F-2679-24A6-7CCA0272042C}"/>
                </a:ext>
              </a:extLst>
            </p:cNvPr>
            <p:cNvSpPr>
              <a:spLocks/>
            </p:cNvSpPr>
            <p:nvPr/>
          </p:nvSpPr>
          <p:spPr bwMode="auto">
            <a:xfrm>
              <a:off x="7118351" y="8448676"/>
              <a:ext cx="87313" cy="74613"/>
            </a:xfrm>
            <a:custGeom>
              <a:avLst/>
              <a:gdLst>
                <a:gd name="T0" fmla="*/ 29 w 55"/>
                <a:gd name="T1" fmla="*/ 47 h 47"/>
                <a:gd name="T2" fmla="*/ 0 w 55"/>
                <a:gd name="T3" fmla="*/ 47 h 47"/>
                <a:gd name="T4" fmla="*/ 15 w 55"/>
                <a:gd name="T5" fmla="*/ 24 h 47"/>
                <a:gd name="T6" fmla="*/ 29 w 55"/>
                <a:gd name="T7" fmla="*/ 0 h 47"/>
                <a:gd name="T8" fmla="*/ 43 w 55"/>
                <a:gd name="T9" fmla="*/ 24 h 47"/>
                <a:gd name="T10" fmla="*/ 55 w 55"/>
                <a:gd name="T11" fmla="*/ 47 h 47"/>
                <a:gd name="T12" fmla="*/ 29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9" y="47"/>
                  </a:moveTo>
                  <a:lnTo>
                    <a:pt x="0" y="47"/>
                  </a:lnTo>
                  <a:lnTo>
                    <a:pt x="15" y="24"/>
                  </a:lnTo>
                  <a:lnTo>
                    <a:pt x="29" y="0"/>
                  </a:lnTo>
                  <a:lnTo>
                    <a:pt x="43" y="24"/>
                  </a:lnTo>
                  <a:lnTo>
                    <a:pt x="55" y="47"/>
                  </a:lnTo>
                  <a:lnTo>
                    <a:pt x="29"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86" name="Freeform 44">
              <a:extLst>
                <a:ext uri="{FF2B5EF4-FFF2-40B4-BE49-F238E27FC236}">
                  <a16:creationId xmlns:a16="http://schemas.microsoft.com/office/drawing/2014/main" id="{6A4A4F4B-C50A-21DD-68A5-052833CA3800}"/>
                </a:ext>
              </a:extLst>
            </p:cNvPr>
            <p:cNvSpPr>
              <a:spLocks/>
            </p:cNvSpPr>
            <p:nvPr/>
          </p:nvSpPr>
          <p:spPr bwMode="auto">
            <a:xfrm>
              <a:off x="7134226" y="8448676"/>
              <a:ext cx="85725" cy="74613"/>
            </a:xfrm>
            <a:custGeom>
              <a:avLst/>
              <a:gdLst>
                <a:gd name="T0" fmla="*/ 28 w 54"/>
                <a:gd name="T1" fmla="*/ 47 h 47"/>
                <a:gd name="T2" fmla="*/ 0 w 54"/>
                <a:gd name="T3" fmla="*/ 47 h 47"/>
                <a:gd name="T4" fmla="*/ 14 w 54"/>
                <a:gd name="T5" fmla="*/ 24 h 47"/>
                <a:gd name="T6" fmla="*/ 28 w 54"/>
                <a:gd name="T7" fmla="*/ 0 h 47"/>
                <a:gd name="T8" fmla="*/ 42 w 54"/>
                <a:gd name="T9" fmla="*/ 24 h 47"/>
                <a:gd name="T10" fmla="*/ 54 w 54"/>
                <a:gd name="T11" fmla="*/ 47 h 47"/>
                <a:gd name="T12" fmla="*/ 28 w 54"/>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4" h="47">
                  <a:moveTo>
                    <a:pt x="28" y="47"/>
                  </a:moveTo>
                  <a:lnTo>
                    <a:pt x="0" y="47"/>
                  </a:lnTo>
                  <a:lnTo>
                    <a:pt x="14" y="24"/>
                  </a:lnTo>
                  <a:lnTo>
                    <a:pt x="28" y="0"/>
                  </a:lnTo>
                  <a:lnTo>
                    <a:pt x="42" y="24"/>
                  </a:lnTo>
                  <a:lnTo>
                    <a:pt x="54" y="47"/>
                  </a:lnTo>
                  <a:lnTo>
                    <a:pt x="28"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87" name="Freeform 45">
              <a:extLst>
                <a:ext uri="{FF2B5EF4-FFF2-40B4-BE49-F238E27FC236}">
                  <a16:creationId xmlns:a16="http://schemas.microsoft.com/office/drawing/2014/main" id="{479DD408-3B0F-603F-AEDA-56A94D8F75B9}"/>
                </a:ext>
              </a:extLst>
            </p:cNvPr>
            <p:cNvSpPr>
              <a:spLocks/>
            </p:cNvSpPr>
            <p:nvPr/>
          </p:nvSpPr>
          <p:spPr bwMode="auto">
            <a:xfrm>
              <a:off x="7153276" y="8448676"/>
              <a:ext cx="82550" cy="74613"/>
            </a:xfrm>
            <a:custGeom>
              <a:avLst/>
              <a:gdLst>
                <a:gd name="T0" fmla="*/ 26 w 52"/>
                <a:gd name="T1" fmla="*/ 47 h 47"/>
                <a:gd name="T2" fmla="*/ 0 w 52"/>
                <a:gd name="T3" fmla="*/ 47 h 47"/>
                <a:gd name="T4" fmla="*/ 12 w 52"/>
                <a:gd name="T5" fmla="*/ 24 h 47"/>
                <a:gd name="T6" fmla="*/ 26 w 52"/>
                <a:gd name="T7" fmla="*/ 0 h 47"/>
                <a:gd name="T8" fmla="*/ 40 w 52"/>
                <a:gd name="T9" fmla="*/ 24 h 47"/>
                <a:gd name="T10" fmla="*/ 52 w 52"/>
                <a:gd name="T11" fmla="*/ 47 h 47"/>
                <a:gd name="T12" fmla="*/ 26 w 52"/>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2" h="47">
                  <a:moveTo>
                    <a:pt x="26" y="47"/>
                  </a:moveTo>
                  <a:lnTo>
                    <a:pt x="0" y="47"/>
                  </a:lnTo>
                  <a:lnTo>
                    <a:pt x="12" y="24"/>
                  </a:lnTo>
                  <a:lnTo>
                    <a:pt x="26" y="0"/>
                  </a:lnTo>
                  <a:lnTo>
                    <a:pt x="40" y="24"/>
                  </a:lnTo>
                  <a:lnTo>
                    <a:pt x="52" y="47"/>
                  </a:lnTo>
                  <a:lnTo>
                    <a:pt x="26"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88" name="Freeform 46">
              <a:extLst>
                <a:ext uri="{FF2B5EF4-FFF2-40B4-BE49-F238E27FC236}">
                  <a16:creationId xmlns:a16="http://schemas.microsoft.com/office/drawing/2014/main" id="{E1A45BC0-5626-32C4-C690-293B8BB189B7}"/>
                </a:ext>
              </a:extLst>
            </p:cNvPr>
            <p:cNvSpPr>
              <a:spLocks/>
            </p:cNvSpPr>
            <p:nvPr/>
          </p:nvSpPr>
          <p:spPr bwMode="auto">
            <a:xfrm>
              <a:off x="7175501" y="8448676"/>
              <a:ext cx="85725" cy="74613"/>
            </a:xfrm>
            <a:custGeom>
              <a:avLst/>
              <a:gdLst>
                <a:gd name="T0" fmla="*/ 28 w 54"/>
                <a:gd name="T1" fmla="*/ 47 h 47"/>
                <a:gd name="T2" fmla="*/ 0 w 54"/>
                <a:gd name="T3" fmla="*/ 47 h 47"/>
                <a:gd name="T4" fmla="*/ 14 w 54"/>
                <a:gd name="T5" fmla="*/ 24 h 47"/>
                <a:gd name="T6" fmla="*/ 28 w 54"/>
                <a:gd name="T7" fmla="*/ 0 h 47"/>
                <a:gd name="T8" fmla="*/ 43 w 54"/>
                <a:gd name="T9" fmla="*/ 24 h 47"/>
                <a:gd name="T10" fmla="*/ 54 w 54"/>
                <a:gd name="T11" fmla="*/ 47 h 47"/>
                <a:gd name="T12" fmla="*/ 28 w 54"/>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4" h="47">
                  <a:moveTo>
                    <a:pt x="28" y="47"/>
                  </a:moveTo>
                  <a:lnTo>
                    <a:pt x="0" y="47"/>
                  </a:lnTo>
                  <a:lnTo>
                    <a:pt x="14" y="24"/>
                  </a:lnTo>
                  <a:lnTo>
                    <a:pt x="28" y="0"/>
                  </a:lnTo>
                  <a:lnTo>
                    <a:pt x="43" y="24"/>
                  </a:lnTo>
                  <a:lnTo>
                    <a:pt x="54" y="47"/>
                  </a:lnTo>
                  <a:lnTo>
                    <a:pt x="28"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89" name="Freeform 47">
              <a:extLst>
                <a:ext uri="{FF2B5EF4-FFF2-40B4-BE49-F238E27FC236}">
                  <a16:creationId xmlns:a16="http://schemas.microsoft.com/office/drawing/2014/main" id="{439852F1-92A2-90D5-1A65-3B1DA1FA635F}"/>
                </a:ext>
              </a:extLst>
            </p:cNvPr>
            <p:cNvSpPr>
              <a:spLocks/>
            </p:cNvSpPr>
            <p:nvPr/>
          </p:nvSpPr>
          <p:spPr bwMode="auto">
            <a:xfrm>
              <a:off x="7189788" y="8448676"/>
              <a:ext cx="87313" cy="74613"/>
            </a:xfrm>
            <a:custGeom>
              <a:avLst/>
              <a:gdLst>
                <a:gd name="T0" fmla="*/ 26 w 55"/>
                <a:gd name="T1" fmla="*/ 47 h 47"/>
                <a:gd name="T2" fmla="*/ 0 w 55"/>
                <a:gd name="T3" fmla="*/ 47 h 47"/>
                <a:gd name="T4" fmla="*/ 12 w 55"/>
                <a:gd name="T5" fmla="*/ 24 h 47"/>
                <a:gd name="T6" fmla="*/ 26 w 55"/>
                <a:gd name="T7" fmla="*/ 0 h 47"/>
                <a:gd name="T8" fmla="*/ 41 w 55"/>
                <a:gd name="T9" fmla="*/ 24 h 47"/>
                <a:gd name="T10" fmla="*/ 55 w 55"/>
                <a:gd name="T11" fmla="*/ 47 h 47"/>
                <a:gd name="T12" fmla="*/ 26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6" y="47"/>
                  </a:moveTo>
                  <a:lnTo>
                    <a:pt x="0" y="47"/>
                  </a:lnTo>
                  <a:lnTo>
                    <a:pt x="12" y="24"/>
                  </a:lnTo>
                  <a:lnTo>
                    <a:pt x="26" y="0"/>
                  </a:lnTo>
                  <a:lnTo>
                    <a:pt x="41" y="24"/>
                  </a:lnTo>
                  <a:lnTo>
                    <a:pt x="55" y="47"/>
                  </a:lnTo>
                  <a:lnTo>
                    <a:pt x="26"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90" name="Freeform 48">
              <a:extLst>
                <a:ext uri="{FF2B5EF4-FFF2-40B4-BE49-F238E27FC236}">
                  <a16:creationId xmlns:a16="http://schemas.microsoft.com/office/drawing/2014/main" id="{D05D3651-83AE-0D45-2475-91BBBDFC1E86}"/>
                </a:ext>
              </a:extLst>
            </p:cNvPr>
            <p:cNvSpPr>
              <a:spLocks/>
            </p:cNvSpPr>
            <p:nvPr/>
          </p:nvSpPr>
          <p:spPr bwMode="auto">
            <a:xfrm>
              <a:off x="7189788" y="8462963"/>
              <a:ext cx="87313" cy="76200"/>
            </a:xfrm>
            <a:custGeom>
              <a:avLst/>
              <a:gdLst>
                <a:gd name="T0" fmla="*/ 26 w 55"/>
                <a:gd name="T1" fmla="*/ 48 h 48"/>
                <a:gd name="T2" fmla="*/ 0 w 55"/>
                <a:gd name="T3" fmla="*/ 48 h 48"/>
                <a:gd name="T4" fmla="*/ 12 w 55"/>
                <a:gd name="T5" fmla="*/ 24 h 48"/>
                <a:gd name="T6" fmla="*/ 26 w 55"/>
                <a:gd name="T7" fmla="*/ 0 h 48"/>
                <a:gd name="T8" fmla="*/ 41 w 55"/>
                <a:gd name="T9" fmla="*/ 24 h 48"/>
                <a:gd name="T10" fmla="*/ 55 w 55"/>
                <a:gd name="T11" fmla="*/ 48 h 48"/>
                <a:gd name="T12" fmla="*/ 26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6" y="48"/>
                  </a:moveTo>
                  <a:lnTo>
                    <a:pt x="0" y="48"/>
                  </a:lnTo>
                  <a:lnTo>
                    <a:pt x="12" y="24"/>
                  </a:lnTo>
                  <a:lnTo>
                    <a:pt x="26" y="0"/>
                  </a:lnTo>
                  <a:lnTo>
                    <a:pt x="41" y="24"/>
                  </a:lnTo>
                  <a:lnTo>
                    <a:pt x="55"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91" name="Freeform 49">
              <a:extLst>
                <a:ext uri="{FF2B5EF4-FFF2-40B4-BE49-F238E27FC236}">
                  <a16:creationId xmlns:a16="http://schemas.microsoft.com/office/drawing/2014/main" id="{7C56D2F1-833F-7368-1B7C-BB36E07F4155}"/>
                </a:ext>
              </a:extLst>
            </p:cNvPr>
            <p:cNvSpPr>
              <a:spLocks/>
            </p:cNvSpPr>
            <p:nvPr/>
          </p:nvSpPr>
          <p:spPr bwMode="auto">
            <a:xfrm>
              <a:off x="7231063" y="8462963"/>
              <a:ext cx="87313" cy="76200"/>
            </a:xfrm>
            <a:custGeom>
              <a:avLst/>
              <a:gdLst>
                <a:gd name="T0" fmla="*/ 27 w 55"/>
                <a:gd name="T1" fmla="*/ 48 h 48"/>
                <a:gd name="T2" fmla="*/ 0 w 55"/>
                <a:gd name="T3" fmla="*/ 48 h 48"/>
                <a:gd name="T4" fmla="*/ 15 w 55"/>
                <a:gd name="T5" fmla="*/ 24 h 48"/>
                <a:gd name="T6" fmla="*/ 27 w 55"/>
                <a:gd name="T7" fmla="*/ 0 h 48"/>
                <a:gd name="T8" fmla="*/ 41 w 55"/>
                <a:gd name="T9" fmla="*/ 24 h 48"/>
                <a:gd name="T10" fmla="*/ 55 w 55"/>
                <a:gd name="T11" fmla="*/ 48 h 48"/>
                <a:gd name="T12" fmla="*/ 27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7" y="48"/>
                  </a:moveTo>
                  <a:lnTo>
                    <a:pt x="0" y="48"/>
                  </a:lnTo>
                  <a:lnTo>
                    <a:pt x="15" y="24"/>
                  </a:lnTo>
                  <a:lnTo>
                    <a:pt x="27" y="0"/>
                  </a:lnTo>
                  <a:lnTo>
                    <a:pt x="41" y="24"/>
                  </a:lnTo>
                  <a:lnTo>
                    <a:pt x="55" y="48"/>
                  </a:lnTo>
                  <a:lnTo>
                    <a:pt x="27"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92" name="Freeform 50">
              <a:extLst>
                <a:ext uri="{FF2B5EF4-FFF2-40B4-BE49-F238E27FC236}">
                  <a16:creationId xmlns:a16="http://schemas.microsoft.com/office/drawing/2014/main" id="{74AD0167-8E37-7156-F88A-F312C439A05E}"/>
                </a:ext>
              </a:extLst>
            </p:cNvPr>
            <p:cNvSpPr>
              <a:spLocks/>
            </p:cNvSpPr>
            <p:nvPr/>
          </p:nvSpPr>
          <p:spPr bwMode="auto">
            <a:xfrm>
              <a:off x="7419976" y="8547101"/>
              <a:ext cx="87313" cy="74613"/>
            </a:xfrm>
            <a:custGeom>
              <a:avLst/>
              <a:gdLst>
                <a:gd name="T0" fmla="*/ 29 w 55"/>
                <a:gd name="T1" fmla="*/ 47 h 47"/>
                <a:gd name="T2" fmla="*/ 0 w 55"/>
                <a:gd name="T3" fmla="*/ 47 h 47"/>
                <a:gd name="T4" fmla="*/ 14 w 55"/>
                <a:gd name="T5" fmla="*/ 23 h 47"/>
                <a:gd name="T6" fmla="*/ 29 w 55"/>
                <a:gd name="T7" fmla="*/ 0 h 47"/>
                <a:gd name="T8" fmla="*/ 40 w 55"/>
                <a:gd name="T9" fmla="*/ 23 h 47"/>
                <a:gd name="T10" fmla="*/ 55 w 55"/>
                <a:gd name="T11" fmla="*/ 47 h 47"/>
                <a:gd name="T12" fmla="*/ 29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9" y="47"/>
                  </a:moveTo>
                  <a:lnTo>
                    <a:pt x="0" y="47"/>
                  </a:lnTo>
                  <a:lnTo>
                    <a:pt x="14" y="23"/>
                  </a:lnTo>
                  <a:lnTo>
                    <a:pt x="29" y="0"/>
                  </a:lnTo>
                  <a:lnTo>
                    <a:pt x="40" y="23"/>
                  </a:lnTo>
                  <a:lnTo>
                    <a:pt x="55" y="47"/>
                  </a:lnTo>
                  <a:lnTo>
                    <a:pt x="29"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93" name="Freeform 51">
              <a:extLst>
                <a:ext uri="{FF2B5EF4-FFF2-40B4-BE49-F238E27FC236}">
                  <a16:creationId xmlns:a16="http://schemas.microsoft.com/office/drawing/2014/main" id="{A33C6A24-FE05-FE5C-D5EB-2C090DA82435}"/>
                </a:ext>
              </a:extLst>
            </p:cNvPr>
            <p:cNvSpPr>
              <a:spLocks/>
            </p:cNvSpPr>
            <p:nvPr/>
          </p:nvSpPr>
          <p:spPr bwMode="auto">
            <a:xfrm>
              <a:off x="7435851" y="8547101"/>
              <a:ext cx="85725" cy="74613"/>
            </a:xfrm>
            <a:custGeom>
              <a:avLst/>
              <a:gdLst>
                <a:gd name="T0" fmla="*/ 26 w 54"/>
                <a:gd name="T1" fmla="*/ 47 h 47"/>
                <a:gd name="T2" fmla="*/ 0 w 54"/>
                <a:gd name="T3" fmla="*/ 47 h 47"/>
                <a:gd name="T4" fmla="*/ 14 w 54"/>
                <a:gd name="T5" fmla="*/ 23 h 47"/>
                <a:gd name="T6" fmla="*/ 26 w 54"/>
                <a:gd name="T7" fmla="*/ 0 h 47"/>
                <a:gd name="T8" fmla="*/ 40 w 54"/>
                <a:gd name="T9" fmla="*/ 23 h 47"/>
                <a:gd name="T10" fmla="*/ 54 w 54"/>
                <a:gd name="T11" fmla="*/ 47 h 47"/>
                <a:gd name="T12" fmla="*/ 26 w 54"/>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4" h="47">
                  <a:moveTo>
                    <a:pt x="26" y="47"/>
                  </a:moveTo>
                  <a:lnTo>
                    <a:pt x="0" y="47"/>
                  </a:lnTo>
                  <a:lnTo>
                    <a:pt x="14" y="23"/>
                  </a:lnTo>
                  <a:lnTo>
                    <a:pt x="26" y="0"/>
                  </a:lnTo>
                  <a:lnTo>
                    <a:pt x="40" y="23"/>
                  </a:lnTo>
                  <a:lnTo>
                    <a:pt x="54" y="47"/>
                  </a:lnTo>
                  <a:lnTo>
                    <a:pt x="26"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94" name="Freeform 52">
              <a:extLst>
                <a:ext uri="{FF2B5EF4-FFF2-40B4-BE49-F238E27FC236}">
                  <a16:creationId xmlns:a16="http://schemas.microsoft.com/office/drawing/2014/main" id="{3B97F1CE-FC95-78DF-2AA1-FF3F379B2D97}"/>
                </a:ext>
              </a:extLst>
            </p:cNvPr>
            <p:cNvSpPr>
              <a:spLocks/>
            </p:cNvSpPr>
            <p:nvPr/>
          </p:nvSpPr>
          <p:spPr bwMode="auto">
            <a:xfrm>
              <a:off x="7450138" y="8547101"/>
              <a:ext cx="87313" cy="74613"/>
            </a:xfrm>
            <a:custGeom>
              <a:avLst/>
              <a:gdLst>
                <a:gd name="T0" fmla="*/ 29 w 55"/>
                <a:gd name="T1" fmla="*/ 47 h 47"/>
                <a:gd name="T2" fmla="*/ 0 w 55"/>
                <a:gd name="T3" fmla="*/ 47 h 47"/>
                <a:gd name="T4" fmla="*/ 14 w 55"/>
                <a:gd name="T5" fmla="*/ 23 h 47"/>
                <a:gd name="T6" fmla="*/ 29 w 55"/>
                <a:gd name="T7" fmla="*/ 0 h 47"/>
                <a:gd name="T8" fmla="*/ 43 w 55"/>
                <a:gd name="T9" fmla="*/ 23 h 47"/>
                <a:gd name="T10" fmla="*/ 55 w 55"/>
                <a:gd name="T11" fmla="*/ 47 h 47"/>
                <a:gd name="T12" fmla="*/ 29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9" y="47"/>
                  </a:moveTo>
                  <a:lnTo>
                    <a:pt x="0" y="47"/>
                  </a:lnTo>
                  <a:lnTo>
                    <a:pt x="14" y="23"/>
                  </a:lnTo>
                  <a:lnTo>
                    <a:pt x="29" y="0"/>
                  </a:lnTo>
                  <a:lnTo>
                    <a:pt x="43" y="23"/>
                  </a:lnTo>
                  <a:lnTo>
                    <a:pt x="55" y="47"/>
                  </a:lnTo>
                  <a:lnTo>
                    <a:pt x="29"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95" name="Freeform 53">
              <a:extLst>
                <a:ext uri="{FF2B5EF4-FFF2-40B4-BE49-F238E27FC236}">
                  <a16:creationId xmlns:a16="http://schemas.microsoft.com/office/drawing/2014/main" id="{7F0B0999-AEEB-D8C7-41E7-6EC316BC32B7}"/>
                </a:ext>
              </a:extLst>
            </p:cNvPr>
            <p:cNvSpPr>
              <a:spLocks/>
            </p:cNvSpPr>
            <p:nvPr/>
          </p:nvSpPr>
          <p:spPr bwMode="auto">
            <a:xfrm>
              <a:off x="7450138" y="8569326"/>
              <a:ext cx="87313" cy="74613"/>
            </a:xfrm>
            <a:custGeom>
              <a:avLst/>
              <a:gdLst>
                <a:gd name="T0" fmla="*/ 29 w 55"/>
                <a:gd name="T1" fmla="*/ 47 h 47"/>
                <a:gd name="T2" fmla="*/ 0 w 55"/>
                <a:gd name="T3" fmla="*/ 47 h 47"/>
                <a:gd name="T4" fmla="*/ 14 w 55"/>
                <a:gd name="T5" fmla="*/ 24 h 47"/>
                <a:gd name="T6" fmla="*/ 29 w 55"/>
                <a:gd name="T7" fmla="*/ 0 h 47"/>
                <a:gd name="T8" fmla="*/ 43 w 55"/>
                <a:gd name="T9" fmla="*/ 24 h 47"/>
                <a:gd name="T10" fmla="*/ 55 w 55"/>
                <a:gd name="T11" fmla="*/ 47 h 47"/>
                <a:gd name="T12" fmla="*/ 29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9" y="47"/>
                  </a:moveTo>
                  <a:lnTo>
                    <a:pt x="0" y="47"/>
                  </a:lnTo>
                  <a:lnTo>
                    <a:pt x="14" y="24"/>
                  </a:lnTo>
                  <a:lnTo>
                    <a:pt x="29" y="0"/>
                  </a:lnTo>
                  <a:lnTo>
                    <a:pt x="43" y="24"/>
                  </a:lnTo>
                  <a:lnTo>
                    <a:pt x="55" y="47"/>
                  </a:lnTo>
                  <a:lnTo>
                    <a:pt x="29"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96" name="Freeform 54">
              <a:extLst>
                <a:ext uri="{FF2B5EF4-FFF2-40B4-BE49-F238E27FC236}">
                  <a16:creationId xmlns:a16="http://schemas.microsoft.com/office/drawing/2014/main" id="{A5EFE1D2-8F24-6DBF-3872-CE19AC4658F5}"/>
                </a:ext>
              </a:extLst>
            </p:cNvPr>
            <p:cNvSpPr>
              <a:spLocks/>
            </p:cNvSpPr>
            <p:nvPr/>
          </p:nvSpPr>
          <p:spPr bwMode="auto">
            <a:xfrm>
              <a:off x="7469188" y="8569326"/>
              <a:ext cx="82550" cy="74613"/>
            </a:xfrm>
            <a:custGeom>
              <a:avLst/>
              <a:gdLst>
                <a:gd name="T0" fmla="*/ 26 w 52"/>
                <a:gd name="T1" fmla="*/ 47 h 47"/>
                <a:gd name="T2" fmla="*/ 0 w 52"/>
                <a:gd name="T3" fmla="*/ 47 h 47"/>
                <a:gd name="T4" fmla="*/ 12 w 52"/>
                <a:gd name="T5" fmla="*/ 24 h 47"/>
                <a:gd name="T6" fmla="*/ 26 w 52"/>
                <a:gd name="T7" fmla="*/ 0 h 47"/>
                <a:gd name="T8" fmla="*/ 40 w 52"/>
                <a:gd name="T9" fmla="*/ 24 h 47"/>
                <a:gd name="T10" fmla="*/ 52 w 52"/>
                <a:gd name="T11" fmla="*/ 47 h 47"/>
                <a:gd name="T12" fmla="*/ 26 w 52"/>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2" h="47">
                  <a:moveTo>
                    <a:pt x="26" y="47"/>
                  </a:moveTo>
                  <a:lnTo>
                    <a:pt x="0" y="47"/>
                  </a:lnTo>
                  <a:lnTo>
                    <a:pt x="12" y="24"/>
                  </a:lnTo>
                  <a:lnTo>
                    <a:pt x="26" y="0"/>
                  </a:lnTo>
                  <a:lnTo>
                    <a:pt x="40" y="24"/>
                  </a:lnTo>
                  <a:lnTo>
                    <a:pt x="52" y="47"/>
                  </a:lnTo>
                  <a:lnTo>
                    <a:pt x="26"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97" name="Freeform 55">
              <a:extLst>
                <a:ext uri="{FF2B5EF4-FFF2-40B4-BE49-F238E27FC236}">
                  <a16:creationId xmlns:a16="http://schemas.microsoft.com/office/drawing/2014/main" id="{AB257704-8EB0-1E0B-49C9-BDF983B2EBB2}"/>
                </a:ext>
              </a:extLst>
            </p:cNvPr>
            <p:cNvSpPr>
              <a:spLocks/>
            </p:cNvSpPr>
            <p:nvPr/>
          </p:nvSpPr>
          <p:spPr bwMode="auto">
            <a:xfrm>
              <a:off x="7532688" y="8588376"/>
              <a:ext cx="82550" cy="71438"/>
            </a:xfrm>
            <a:custGeom>
              <a:avLst/>
              <a:gdLst>
                <a:gd name="T0" fmla="*/ 26 w 52"/>
                <a:gd name="T1" fmla="*/ 45 h 45"/>
                <a:gd name="T2" fmla="*/ 0 w 52"/>
                <a:gd name="T3" fmla="*/ 45 h 45"/>
                <a:gd name="T4" fmla="*/ 12 w 52"/>
                <a:gd name="T5" fmla="*/ 21 h 45"/>
                <a:gd name="T6" fmla="*/ 26 w 52"/>
                <a:gd name="T7" fmla="*/ 0 h 45"/>
                <a:gd name="T8" fmla="*/ 41 w 52"/>
                <a:gd name="T9" fmla="*/ 21 h 45"/>
                <a:gd name="T10" fmla="*/ 52 w 52"/>
                <a:gd name="T11" fmla="*/ 45 h 45"/>
                <a:gd name="T12" fmla="*/ 26 w 52"/>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2" h="45">
                  <a:moveTo>
                    <a:pt x="26" y="45"/>
                  </a:moveTo>
                  <a:lnTo>
                    <a:pt x="0" y="45"/>
                  </a:lnTo>
                  <a:lnTo>
                    <a:pt x="12" y="21"/>
                  </a:lnTo>
                  <a:lnTo>
                    <a:pt x="26" y="0"/>
                  </a:lnTo>
                  <a:lnTo>
                    <a:pt x="41" y="21"/>
                  </a:lnTo>
                  <a:lnTo>
                    <a:pt x="52"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98" name="Freeform 56">
              <a:extLst>
                <a:ext uri="{FF2B5EF4-FFF2-40B4-BE49-F238E27FC236}">
                  <a16:creationId xmlns:a16="http://schemas.microsoft.com/office/drawing/2014/main" id="{E4FDFDC9-859E-E25E-AC65-8AD12F44579F}"/>
                </a:ext>
              </a:extLst>
            </p:cNvPr>
            <p:cNvSpPr>
              <a:spLocks/>
            </p:cNvSpPr>
            <p:nvPr/>
          </p:nvSpPr>
          <p:spPr bwMode="auto">
            <a:xfrm>
              <a:off x="7573963" y="8588376"/>
              <a:ext cx="87313" cy="71438"/>
            </a:xfrm>
            <a:custGeom>
              <a:avLst/>
              <a:gdLst>
                <a:gd name="T0" fmla="*/ 29 w 55"/>
                <a:gd name="T1" fmla="*/ 45 h 45"/>
                <a:gd name="T2" fmla="*/ 0 w 55"/>
                <a:gd name="T3" fmla="*/ 45 h 45"/>
                <a:gd name="T4" fmla="*/ 15 w 55"/>
                <a:gd name="T5" fmla="*/ 21 h 45"/>
                <a:gd name="T6" fmla="*/ 29 w 55"/>
                <a:gd name="T7" fmla="*/ 0 h 45"/>
                <a:gd name="T8" fmla="*/ 41 w 55"/>
                <a:gd name="T9" fmla="*/ 21 h 45"/>
                <a:gd name="T10" fmla="*/ 55 w 55"/>
                <a:gd name="T11" fmla="*/ 45 h 45"/>
                <a:gd name="T12" fmla="*/ 29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9" y="45"/>
                  </a:moveTo>
                  <a:lnTo>
                    <a:pt x="0" y="45"/>
                  </a:lnTo>
                  <a:lnTo>
                    <a:pt x="15" y="21"/>
                  </a:lnTo>
                  <a:lnTo>
                    <a:pt x="29" y="0"/>
                  </a:lnTo>
                  <a:lnTo>
                    <a:pt x="41" y="21"/>
                  </a:lnTo>
                  <a:lnTo>
                    <a:pt x="55" y="45"/>
                  </a:lnTo>
                  <a:lnTo>
                    <a:pt x="29"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99" name="Freeform 57">
              <a:extLst>
                <a:ext uri="{FF2B5EF4-FFF2-40B4-BE49-F238E27FC236}">
                  <a16:creationId xmlns:a16="http://schemas.microsoft.com/office/drawing/2014/main" id="{5E87962E-59F4-9737-A706-8124BA193180}"/>
                </a:ext>
              </a:extLst>
            </p:cNvPr>
            <p:cNvSpPr>
              <a:spLocks/>
            </p:cNvSpPr>
            <p:nvPr/>
          </p:nvSpPr>
          <p:spPr bwMode="auto">
            <a:xfrm>
              <a:off x="7597776" y="8588376"/>
              <a:ext cx="85725" cy="71438"/>
            </a:xfrm>
            <a:custGeom>
              <a:avLst/>
              <a:gdLst>
                <a:gd name="T0" fmla="*/ 26 w 54"/>
                <a:gd name="T1" fmla="*/ 45 h 45"/>
                <a:gd name="T2" fmla="*/ 0 w 54"/>
                <a:gd name="T3" fmla="*/ 45 h 45"/>
                <a:gd name="T4" fmla="*/ 11 w 54"/>
                <a:gd name="T5" fmla="*/ 21 h 45"/>
                <a:gd name="T6" fmla="*/ 26 w 54"/>
                <a:gd name="T7" fmla="*/ 0 h 45"/>
                <a:gd name="T8" fmla="*/ 40 w 54"/>
                <a:gd name="T9" fmla="*/ 21 h 45"/>
                <a:gd name="T10" fmla="*/ 54 w 54"/>
                <a:gd name="T11" fmla="*/ 45 h 45"/>
                <a:gd name="T12" fmla="*/ 26 w 5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4" h="45">
                  <a:moveTo>
                    <a:pt x="26" y="45"/>
                  </a:moveTo>
                  <a:lnTo>
                    <a:pt x="0" y="45"/>
                  </a:lnTo>
                  <a:lnTo>
                    <a:pt x="11" y="21"/>
                  </a:lnTo>
                  <a:lnTo>
                    <a:pt x="26" y="0"/>
                  </a:lnTo>
                  <a:lnTo>
                    <a:pt x="40" y="21"/>
                  </a:lnTo>
                  <a:lnTo>
                    <a:pt x="54"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00" name="Freeform 58">
              <a:extLst>
                <a:ext uri="{FF2B5EF4-FFF2-40B4-BE49-F238E27FC236}">
                  <a16:creationId xmlns:a16="http://schemas.microsoft.com/office/drawing/2014/main" id="{CAFE71A1-581E-1989-6BCB-776299E6D29B}"/>
                </a:ext>
              </a:extLst>
            </p:cNvPr>
            <p:cNvSpPr>
              <a:spLocks/>
            </p:cNvSpPr>
            <p:nvPr/>
          </p:nvSpPr>
          <p:spPr bwMode="auto">
            <a:xfrm>
              <a:off x="7650163" y="8588376"/>
              <a:ext cx="85725" cy="71438"/>
            </a:xfrm>
            <a:custGeom>
              <a:avLst/>
              <a:gdLst>
                <a:gd name="T0" fmla="*/ 28 w 54"/>
                <a:gd name="T1" fmla="*/ 45 h 45"/>
                <a:gd name="T2" fmla="*/ 0 w 54"/>
                <a:gd name="T3" fmla="*/ 45 h 45"/>
                <a:gd name="T4" fmla="*/ 14 w 54"/>
                <a:gd name="T5" fmla="*/ 21 h 45"/>
                <a:gd name="T6" fmla="*/ 28 w 54"/>
                <a:gd name="T7" fmla="*/ 0 h 45"/>
                <a:gd name="T8" fmla="*/ 40 w 54"/>
                <a:gd name="T9" fmla="*/ 21 h 45"/>
                <a:gd name="T10" fmla="*/ 54 w 54"/>
                <a:gd name="T11" fmla="*/ 45 h 45"/>
                <a:gd name="T12" fmla="*/ 28 w 5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4" h="45">
                  <a:moveTo>
                    <a:pt x="28" y="45"/>
                  </a:moveTo>
                  <a:lnTo>
                    <a:pt x="0" y="45"/>
                  </a:lnTo>
                  <a:lnTo>
                    <a:pt x="14" y="21"/>
                  </a:lnTo>
                  <a:lnTo>
                    <a:pt x="28" y="0"/>
                  </a:lnTo>
                  <a:lnTo>
                    <a:pt x="40" y="21"/>
                  </a:lnTo>
                  <a:lnTo>
                    <a:pt x="54" y="45"/>
                  </a:lnTo>
                  <a:lnTo>
                    <a:pt x="28"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01" name="Freeform 59">
              <a:extLst>
                <a:ext uri="{FF2B5EF4-FFF2-40B4-BE49-F238E27FC236}">
                  <a16:creationId xmlns:a16="http://schemas.microsoft.com/office/drawing/2014/main" id="{0C7BE554-536D-B626-CDBF-50A56934AC41}"/>
                </a:ext>
              </a:extLst>
            </p:cNvPr>
            <p:cNvSpPr>
              <a:spLocks/>
            </p:cNvSpPr>
            <p:nvPr/>
          </p:nvSpPr>
          <p:spPr bwMode="auto">
            <a:xfrm>
              <a:off x="7732713" y="8588376"/>
              <a:ext cx="87313" cy="71438"/>
            </a:xfrm>
            <a:custGeom>
              <a:avLst/>
              <a:gdLst>
                <a:gd name="T0" fmla="*/ 29 w 55"/>
                <a:gd name="T1" fmla="*/ 45 h 45"/>
                <a:gd name="T2" fmla="*/ 0 w 55"/>
                <a:gd name="T3" fmla="*/ 45 h 45"/>
                <a:gd name="T4" fmla="*/ 14 w 55"/>
                <a:gd name="T5" fmla="*/ 21 h 45"/>
                <a:gd name="T6" fmla="*/ 29 w 55"/>
                <a:gd name="T7" fmla="*/ 0 h 45"/>
                <a:gd name="T8" fmla="*/ 40 w 55"/>
                <a:gd name="T9" fmla="*/ 21 h 45"/>
                <a:gd name="T10" fmla="*/ 55 w 55"/>
                <a:gd name="T11" fmla="*/ 45 h 45"/>
                <a:gd name="T12" fmla="*/ 29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9" y="45"/>
                  </a:moveTo>
                  <a:lnTo>
                    <a:pt x="0" y="45"/>
                  </a:lnTo>
                  <a:lnTo>
                    <a:pt x="14" y="21"/>
                  </a:lnTo>
                  <a:lnTo>
                    <a:pt x="29" y="0"/>
                  </a:lnTo>
                  <a:lnTo>
                    <a:pt x="40" y="21"/>
                  </a:lnTo>
                  <a:lnTo>
                    <a:pt x="55" y="45"/>
                  </a:lnTo>
                  <a:lnTo>
                    <a:pt x="29"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02" name="Freeform 60">
              <a:extLst>
                <a:ext uri="{FF2B5EF4-FFF2-40B4-BE49-F238E27FC236}">
                  <a16:creationId xmlns:a16="http://schemas.microsoft.com/office/drawing/2014/main" id="{9D83C7B3-53D5-9540-1130-375B338C2A66}"/>
                </a:ext>
              </a:extLst>
            </p:cNvPr>
            <p:cNvSpPr>
              <a:spLocks/>
            </p:cNvSpPr>
            <p:nvPr/>
          </p:nvSpPr>
          <p:spPr bwMode="auto">
            <a:xfrm>
              <a:off x="7743826" y="8588376"/>
              <a:ext cx="87313" cy="71438"/>
            </a:xfrm>
            <a:custGeom>
              <a:avLst/>
              <a:gdLst>
                <a:gd name="T0" fmla="*/ 29 w 55"/>
                <a:gd name="T1" fmla="*/ 45 h 45"/>
                <a:gd name="T2" fmla="*/ 0 w 55"/>
                <a:gd name="T3" fmla="*/ 45 h 45"/>
                <a:gd name="T4" fmla="*/ 14 w 55"/>
                <a:gd name="T5" fmla="*/ 21 h 45"/>
                <a:gd name="T6" fmla="*/ 29 w 55"/>
                <a:gd name="T7" fmla="*/ 0 h 45"/>
                <a:gd name="T8" fmla="*/ 41 w 55"/>
                <a:gd name="T9" fmla="*/ 21 h 45"/>
                <a:gd name="T10" fmla="*/ 55 w 55"/>
                <a:gd name="T11" fmla="*/ 45 h 45"/>
                <a:gd name="T12" fmla="*/ 29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9" y="45"/>
                  </a:moveTo>
                  <a:lnTo>
                    <a:pt x="0" y="45"/>
                  </a:lnTo>
                  <a:lnTo>
                    <a:pt x="14" y="21"/>
                  </a:lnTo>
                  <a:lnTo>
                    <a:pt x="29" y="0"/>
                  </a:lnTo>
                  <a:lnTo>
                    <a:pt x="41" y="21"/>
                  </a:lnTo>
                  <a:lnTo>
                    <a:pt x="55" y="45"/>
                  </a:lnTo>
                  <a:lnTo>
                    <a:pt x="29"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03" name="Freeform 61">
              <a:extLst>
                <a:ext uri="{FF2B5EF4-FFF2-40B4-BE49-F238E27FC236}">
                  <a16:creationId xmlns:a16="http://schemas.microsoft.com/office/drawing/2014/main" id="{245CAA12-C4CA-5FE8-97EC-8B13F630F4C1}"/>
                </a:ext>
              </a:extLst>
            </p:cNvPr>
            <p:cNvSpPr>
              <a:spLocks/>
            </p:cNvSpPr>
            <p:nvPr/>
          </p:nvSpPr>
          <p:spPr bwMode="auto">
            <a:xfrm>
              <a:off x="7785101" y="8588376"/>
              <a:ext cx="82550" cy="71438"/>
            </a:xfrm>
            <a:custGeom>
              <a:avLst/>
              <a:gdLst>
                <a:gd name="T0" fmla="*/ 26 w 52"/>
                <a:gd name="T1" fmla="*/ 45 h 45"/>
                <a:gd name="T2" fmla="*/ 0 w 52"/>
                <a:gd name="T3" fmla="*/ 45 h 45"/>
                <a:gd name="T4" fmla="*/ 12 w 52"/>
                <a:gd name="T5" fmla="*/ 21 h 45"/>
                <a:gd name="T6" fmla="*/ 26 w 52"/>
                <a:gd name="T7" fmla="*/ 0 h 45"/>
                <a:gd name="T8" fmla="*/ 41 w 52"/>
                <a:gd name="T9" fmla="*/ 21 h 45"/>
                <a:gd name="T10" fmla="*/ 52 w 52"/>
                <a:gd name="T11" fmla="*/ 45 h 45"/>
                <a:gd name="T12" fmla="*/ 26 w 52"/>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2" h="45">
                  <a:moveTo>
                    <a:pt x="26" y="45"/>
                  </a:moveTo>
                  <a:lnTo>
                    <a:pt x="0" y="45"/>
                  </a:lnTo>
                  <a:lnTo>
                    <a:pt x="12" y="21"/>
                  </a:lnTo>
                  <a:lnTo>
                    <a:pt x="26" y="0"/>
                  </a:lnTo>
                  <a:lnTo>
                    <a:pt x="41" y="21"/>
                  </a:lnTo>
                  <a:lnTo>
                    <a:pt x="52"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04" name="Freeform 62">
              <a:extLst>
                <a:ext uri="{FF2B5EF4-FFF2-40B4-BE49-F238E27FC236}">
                  <a16:creationId xmlns:a16="http://schemas.microsoft.com/office/drawing/2014/main" id="{254DEC73-FACF-6E50-E6E1-8F9F5A85FBE3}"/>
                </a:ext>
              </a:extLst>
            </p:cNvPr>
            <p:cNvSpPr>
              <a:spLocks/>
            </p:cNvSpPr>
            <p:nvPr/>
          </p:nvSpPr>
          <p:spPr bwMode="auto">
            <a:xfrm>
              <a:off x="7796213" y="8621713"/>
              <a:ext cx="87313" cy="76200"/>
            </a:xfrm>
            <a:custGeom>
              <a:avLst/>
              <a:gdLst>
                <a:gd name="T0" fmla="*/ 29 w 55"/>
                <a:gd name="T1" fmla="*/ 48 h 48"/>
                <a:gd name="T2" fmla="*/ 0 w 55"/>
                <a:gd name="T3" fmla="*/ 48 h 48"/>
                <a:gd name="T4" fmla="*/ 15 w 55"/>
                <a:gd name="T5" fmla="*/ 24 h 48"/>
                <a:gd name="T6" fmla="*/ 29 w 55"/>
                <a:gd name="T7" fmla="*/ 0 h 48"/>
                <a:gd name="T8" fmla="*/ 41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5" y="24"/>
                  </a:lnTo>
                  <a:lnTo>
                    <a:pt x="29" y="0"/>
                  </a:lnTo>
                  <a:lnTo>
                    <a:pt x="41"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05" name="Freeform 63">
              <a:extLst>
                <a:ext uri="{FF2B5EF4-FFF2-40B4-BE49-F238E27FC236}">
                  <a16:creationId xmlns:a16="http://schemas.microsoft.com/office/drawing/2014/main" id="{16F01ECC-8910-96D0-BE46-6264EB55F36B}"/>
                </a:ext>
              </a:extLst>
            </p:cNvPr>
            <p:cNvSpPr>
              <a:spLocks/>
            </p:cNvSpPr>
            <p:nvPr/>
          </p:nvSpPr>
          <p:spPr bwMode="auto">
            <a:xfrm>
              <a:off x="7856538" y="8643938"/>
              <a:ext cx="87313" cy="73025"/>
            </a:xfrm>
            <a:custGeom>
              <a:avLst/>
              <a:gdLst>
                <a:gd name="T0" fmla="*/ 26 w 55"/>
                <a:gd name="T1" fmla="*/ 46 h 46"/>
                <a:gd name="T2" fmla="*/ 0 w 55"/>
                <a:gd name="T3" fmla="*/ 46 h 46"/>
                <a:gd name="T4" fmla="*/ 15 w 55"/>
                <a:gd name="T5" fmla="*/ 22 h 46"/>
                <a:gd name="T6" fmla="*/ 26 w 55"/>
                <a:gd name="T7" fmla="*/ 0 h 46"/>
                <a:gd name="T8" fmla="*/ 41 w 55"/>
                <a:gd name="T9" fmla="*/ 22 h 46"/>
                <a:gd name="T10" fmla="*/ 55 w 55"/>
                <a:gd name="T11" fmla="*/ 46 h 46"/>
                <a:gd name="T12" fmla="*/ 26 w 55"/>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55" h="46">
                  <a:moveTo>
                    <a:pt x="26" y="46"/>
                  </a:moveTo>
                  <a:lnTo>
                    <a:pt x="0" y="46"/>
                  </a:lnTo>
                  <a:lnTo>
                    <a:pt x="15" y="22"/>
                  </a:lnTo>
                  <a:lnTo>
                    <a:pt x="26" y="0"/>
                  </a:lnTo>
                  <a:lnTo>
                    <a:pt x="41" y="22"/>
                  </a:lnTo>
                  <a:lnTo>
                    <a:pt x="55" y="46"/>
                  </a:lnTo>
                  <a:lnTo>
                    <a:pt x="26" y="46"/>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06" name="Freeform 64">
              <a:extLst>
                <a:ext uri="{FF2B5EF4-FFF2-40B4-BE49-F238E27FC236}">
                  <a16:creationId xmlns:a16="http://schemas.microsoft.com/office/drawing/2014/main" id="{B1D674A4-BB8C-9658-C320-383F99C9AD5D}"/>
                </a:ext>
              </a:extLst>
            </p:cNvPr>
            <p:cNvSpPr>
              <a:spLocks/>
            </p:cNvSpPr>
            <p:nvPr/>
          </p:nvSpPr>
          <p:spPr bwMode="auto">
            <a:xfrm>
              <a:off x="8018463" y="8693151"/>
              <a:ext cx="87313" cy="76200"/>
            </a:xfrm>
            <a:custGeom>
              <a:avLst/>
              <a:gdLst>
                <a:gd name="T0" fmla="*/ 29 w 55"/>
                <a:gd name="T1" fmla="*/ 48 h 48"/>
                <a:gd name="T2" fmla="*/ 0 w 55"/>
                <a:gd name="T3" fmla="*/ 48 h 48"/>
                <a:gd name="T4" fmla="*/ 15 w 55"/>
                <a:gd name="T5" fmla="*/ 24 h 48"/>
                <a:gd name="T6" fmla="*/ 29 w 55"/>
                <a:gd name="T7" fmla="*/ 0 h 48"/>
                <a:gd name="T8" fmla="*/ 41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5" y="24"/>
                  </a:lnTo>
                  <a:lnTo>
                    <a:pt x="29" y="0"/>
                  </a:lnTo>
                  <a:lnTo>
                    <a:pt x="41"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07" name="Freeform 65">
              <a:extLst>
                <a:ext uri="{FF2B5EF4-FFF2-40B4-BE49-F238E27FC236}">
                  <a16:creationId xmlns:a16="http://schemas.microsoft.com/office/drawing/2014/main" id="{9AD31ADA-546C-D868-5DAD-E676CA471D69}"/>
                </a:ext>
              </a:extLst>
            </p:cNvPr>
            <p:cNvSpPr>
              <a:spLocks/>
            </p:cNvSpPr>
            <p:nvPr/>
          </p:nvSpPr>
          <p:spPr bwMode="auto">
            <a:xfrm>
              <a:off x="8034338" y="8693151"/>
              <a:ext cx="85725" cy="76200"/>
            </a:xfrm>
            <a:custGeom>
              <a:avLst/>
              <a:gdLst>
                <a:gd name="T0" fmla="*/ 28 w 54"/>
                <a:gd name="T1" fmla="*/ 48 h 48"/>
                <a:gd name="T2" fmla="*/ 0 w 54"/>
                <a:gd name="T3" fmla="*/ 48 h 48"/>
                <a:gd name="T4" fmla="*/ 14 w 54"/>
                <a:gd name="T5" fmla="*/ 24 h 48"/>
                <a:gd name="T6" fmla="*/ 28 w 54"/>
                <a:gd name="T7" fmla="*/ 0 h 48"/>
                <a:gd name="T8" fmla="*/ 40 w 54"/>
                <a:gd name="T9" fmla="*/ 24 h 48"/>
                <a:gd name="T10" fmla="*/ 54 w 54"/>
                <a:gd name="T11" fmla="*/ 48 h 48"/>
                <a:gd name="T12" fmla="*/ 28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8" y="48"/>
                  </a:moveTo>
                  <a:lnTo>
                    <a:pt x="0" y="48"/>
                  </a:lnTo>
                  <a:lnTo>
                    <a:pt x="14" y="24"/>
                  </a:lnTo>
                  <a:lnTo>
                    <a:pt x="28" y="0"/>
                  </a:lnTo>
                  <a:lnTo>
                    <a:pt x="40" y="24"/>
                  </a:lnTo>
                  <a:lnTo>
                    <a:pt x="54"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08" name="Freeform 66">
              <a:extLst>
                <a:ext uri="{FF2B5EF4-FFF2-40B4-BE49-F238E27FC236}">
                  <a16:creationId xmlns:a16="http://schemas.microsoft.com/office/drawing/2014/main" id="{BBAFE333-5931-58D6-6B32-3C020769808E}"/>
                </a:ext>
              </a:extLst>
            </p:cNvPr>
            <p:cNvSpPr>
              <a:spLocks/>
            </p:cNvSpPr>
            <p:nvPr/>
          </p:nvSpPr>
          <p:spPr bwMode="auto">
            <a:xfrm>
              <a:off x="8053388" y="8693151"/>
              <a:ext cx="82550" cy="76200"/>
            </a:xfrm>
            <a:custGeom>
              <a:avLst/>
              <a:gdLst>
                <a:gd name="T0" fmla="*/ 26 w 52"/>
                <a:gd name="T1" fmla="*/ 48 h 48"/>
                <a:gd name="T2" fmla="*/ 0 w 52"/>
                <a:gd name="T3" fmla="*/ 48 h 48"/>
                <a:gd name="T4" fmla="*/ 12 w 52"/>
                <a:gd name="T5" fmla="*/ 24 h 48"/>
                <a:gd name="T6" fmla="*/ 26 w 52"/>
                <a:gd name="T7" fmla="*/ 0 h 48"/>
                <a:gd name="T8" fmla="*/ 40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0"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09" name="Freeform 67">
              <a:extLst>
                <a:ext uri="{FF2B5EF4-FFF2-40B4-BE49-F238E27FC236}">
                  <a16:creationId xmlns:a16="http://schemas.microsoft.com/office/drawing/2014/main" id="{1E896E1D-72F8-0A23-D46B-4D20510D87CC}"/>
                </a:ext>
              </a:extLst>
            </p:cNvPr>
            <p:cNvSpPr>
              <a:spLocks/>
            </p:cNvSpPr>
            <p:nvPr/>
          </p:nvSpPr>
          <p:spPr bwMode="auto">
            <a:xfrm>
              <a:off x="8067676" y="8693151"/>
              <a:ext cx="82550" cy="76200"/>
            </a:xfrm>
            <a:custGeom>
              <a:avLst/>
              <a:gdLst>
                <a:gd name="T0" fmla="*/ 26 w 52"/>
                <a:gd name="T1" fmla="*/ 48 h 48"/>
                <a:gd name="T2" fmla="*/ 0 w 52"/>
                <a:gd name="T3" fmla="*/ 48 h 48"/>
                <a:gd name="T4" fmla="*/ 12 w 52"/>
                <a:gd name="T5" fmla="*/ 24 h 48"/>
                <a:gd name="T6" fmla="*/ 26 w 52"/>
                <a:gd name="T7" fmla="*/ 0 h 48"/>
                <a:gd name="T8" fmla="*/ 41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1"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10" name="Freeform 68">
              <a:extLst>
                <a:ext uri="{FF2B5EF4-FFF2-40B4-BE49-F238E27FC236}">
                  <a16:creationId xmlns:a16="http://schemas.microsoft.com/office/drawing/2014/main" id="{3A9AD67C-D254-26E2-1E75-A03EF3F97EB5}"/>
                </a:ext>
              </a:extLst>
            </p:cNvPr>
            <p:cNvSpPr>
              <a:spLocks/>
            </p:cNvSpPr>
            <p:nvPr/>
          </p:nvSpPr>
          <p:spPr bwMode="auto">
            <a:xfrm>
              <a:off x="8086726" y="8709026"/>
              <a:ext cx="87313" cy="71438"/>
            </a:xfrm>
            <a:custGeom>
              <a:avLst/>
              <a:gdLst>
                <a:gd name="T0" fmla="*/ 29 w 55"/>
                <a:gd name="T1" fmla="*/ 45 h 45"/>
                <a:gd name="T2" fmla="*/ 0 w 55"/>
                <a:gd name="T3" fmla="*/ 45 h 45"/>
                <a:gd name="T4" fmla="*/ 14 w 55"/>
                <a:gd name="T5" fmla="*/ 21 h 45"/>
                <a:gd name="T6" fmla="*/ 29 w 55"/>
                <a:gd name="T7" fmla="*/ 0 h 45"/>
                <a:gd name="T8" fmla="*/ 40 w 55"/>
                <a:gd name="T9" fmla="*/ 21 h 45"/>
                <a:gd name="T10" fmla="*/ 55 w 55"/>
                <a:gd name="T11" fmla="*/ 45 h 45"/>
                <a:gd name="T12" fmla="*/ 29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9" y="45"/>
                  </a:moveTo>
                  <a:lnTo>
                    <a:pt x="0" y="45"/>
                  </a:lnTo>
                  <a:lnTo>
                    <a:pt x="14" y="21"/>
                  </a:lnTo>
                  <a:lnTo>
                    <a:pt x="29" y="0"/>
                  </a:lnTo>
                  <a:lnTo>
                    <a:pt x="40" y="21"/>
                  </a:lnTo>
                  <a:lnTo>
                    <a:pt x="55" y="45"/>
                  </a:lnTo>
                  <a:lnTo>
                    <a:pt x="29"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11" name="Freeform 69">
              <a:extLst>
                <a:ext uri="{FF2B5EF4-FFF2-40B4-BE49-F238E27FC236}">
                  <a16:creationId xmlns:a16="http://schemas.microsoft.com/office/drawing/2014/main" id="{ACDF8445-86E7-26D1-D4B1-501472C95986}"/>
                </a:ext>
              </a:extLst>
            </p:cNvPr>
            <p:cNvSpPr>
              <a:spLocks/>
            </p:cNvSpPr>
            <p:nvPr/>
          </p:nvSpPr>
          <p:spPr bwMode="auto">
            <a:xfrm>
              <a:off x="8120063" y="8709026"/>
              <a:ext cx="87313" cy="71438"/>
            </a:xfrm>
            <a:custGeom>
              <a:avLst/>
              <a:gdLst>
                <a:gd name="T0" fmla="*/ 29 w 55"/>
                <a:gd name="T1" fmla="*/ 45 h 45"/>
                <a:gd name="T2" fmla="*/ 0 w 55"/>
                <a:gd name="T3" fmla="*/ 45 h 45"/>
                <a:gd name="T4" fmla="*/ 15 w 55"/>
                <a:gd name="T5" fmla="*/ 21 h 45"/>
                <a:gd name="T6" fmla="*/ 29 w 55"/>
                <a:gd name="T7" fmla="*/ 0 h 45"/>
                <a:gd name="T8" fmla="*/ 41 w 55"/>
                <a:gd name="T9" fmla="*/ 21 h 45"/>
                <a:gd name="T10" fmla="*/ 55 w 55"/>
                <a:gd name="T11" fmla="*/ 45 h 45"/>
                <a:gd name="T12" fmla="*/ 29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9" y="45"/>
                  </a:moveTo>
                  <a:lnTo>
                    <a:pt x="0" y="45"/>
                  </a:lnTo>
                  <a:lnTo>
                    <a:pt x="15" y="21"/>
                  </a:lnTo>
                  <a:lnTo>
                    <a:pt x="29" y="0"/>
                  </a:lnTo>
                  <a:lnTo>
                    <a:pt x="41" y="21"/>
                  </a:lnTo>
                  <a:lnTo>
                    <a:pt x="55" y="45"/>
                  </a:lnTo>
                  <a:lnTo>
                    <a:pt x="29"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12" name="Freeform 70">
              <a:extLst>
                <a:ext uri="{FF2B5EF4-FFF2-40B4-BE49-F238E27FC236}">
                  <a16:creationId xmlns:a16="http://schemas.microsoft.com/office/drawing/2014/main" id="{A0E47182-24A0-1877-0DC9-2D1284C639E4}"/>
                </a:ext>
              </a:extLst>
            </p:cNvPr>
            <p:cNvSpPr>
              <a:spLocks/>
            </p:cNvSpPr>
            <p:nvPr/>
          </p:nvSpPr>
          <p:spPr bwMode="auto">
            <a:xfrm>
              <a:off x="8196263" y="8716963"/>
              <a:ext cx="85725" cy="71438"/>
            </a:xfrm>
            <a:custGeom>
              <a:avLst/>
              <a:gdLst>
                <a:gd name="T0" fmla="*/ 28 w 54"/>
                <a:gd name="T1" fmla="*/ 45 h 45"/>
                <a:gd name="T2" fmla="*/ 0 w 54"/>
                <a:gd name="T3" fmla="*/ 45 h 45"/>
                <a:gd name="T4" fmla="*/ 14 w 54"/>
                <a:gd name="T5" fmla="*/ 21 h 45"/>
                <a:gd name="T6" fmla="*/ 28 w 54"/>
                <a:gd name="T7" fmla="*/ 0 h 45"/>
                <a:gd name="T8" fmla="*/ 43 w 54"/>
                <a:gd name="T9" fmla="*/ 21 h 45"/>
                <a:gd name="T10" fmla="*/ 54 w 54"/>
                <a:gd name="T11" fmla="*/ 45 h 45"/>
                <a:gd name="T12" fmla="*/ 28 w 5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4" h="45">
                  <a:moveTo>
                    <a:pt x="28" y="45"/>
                  </a:moveTo>
                  <a:lnTo>
                    <a:pt x="0" y="45"/>
                  </a:lnTo>
                  <a:lnTo>
                    <a:pt x="14" y="21"/>
                  </a:lnTo>
                  <a:lnTo>
                    <a:pt x="28" y="0"/>
                  </a:lnTo>
                  <a:lnTo>
                    <a:pt x="43" y="21"/>
                  </a:lnTo>
                  <a:lnTo>
                    <a:pt x="54" y="45"/>
                  </a:lnTo>
                  <a:lnTo>
                    <a:pt x="28"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13" name="Freeform 71">
              <a:extLst>
                <a:ext uri="{FF2B5EF4-FFF2-40B4-BE49-F238E27FC236}">
                  <a16:creationId xmlns:a16="http://schemas.microsoft.com/office/drawing/2014/main" id="{03AB893E-28A2-022B-558A-86BE7B269BF6}"/>
                </a:ext>
              </a:extLst>
            </p:cNvPr>
            <p:cNvSpPr>
              <a:spLocks/>
            </p:cNvSpPr>
            <p:nvPr/>
          </p:nvSpPr>
          <p:spPr bwMode="auto">
            <a:xfrm>
              <a:off x="8264526" y="8716963"/>
              <a:ext cx="82550" cy="71438"/>
            </a:xfrm>
            <a:custGeom>
              <a:avLst/>
              <a:gdLst>
                <a:gd name="T0" fmla="*/ 26 w 52"/>
                <a:gd name="T1" fmla="*/ 45 h 45"/>
                <a:gd name="T2" fmla="*/ 0 w 52"/>
                <a:gd name="T3" fmla="*/ 45 h 45"/>
                <a:gd name="T4" fmla="*/ 11 w 52"/>
                <a:gd name="T5" fmla="*/ 21 h 45"/>
                <a:gd name="T6" fmla="*/ 26 w 52"/>
                <a:gd name="T7" fmla="*/ 0 h 45"/>
                <a:gd name="T8" fmla="*/ 40 w 52"/>
                <a:gd name="T9" fmla="*/ 21 h 45"/>
                <a:gd name="T10" fmla="*/ 52 w 52"/>
                <a:gd name="T11" fmla="*/ 45 h 45"/>
                <a:gd name="T12" fmla="*/ 26 w 52"/>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2" h="45">
                  <a:moveTo>
                    <a:pt x="26" y="45"/>
                  </a:moveTo>
                  <a:lnTo>
                    <a:pt x="0" y="45"/>
                  </a:lnTo>
                  <a:lnTo>
                    <a:pt x="11" y="21"/>
                  </a:lnTo>
                  <a:lnTo>
                    <a:pt x="26" y="0"/>
                  </a:lnTo>
                  <a:lnTo>
                    <a:pt x="40" y="21"/>
                  </a:lnTo>
                  <a:lnTo>
                    <a:pt x="52"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14" name="Freeform 72">
              <a:extLst>
                <a:ext uri="{FF2B5EF4-FFF2-40B4-BE49-F238E27FC236}">
                  <a16:creationId xmlns:a16="http://schemas.microsoft.com/office/drawing/2014/main" id="{1B1E0427-53E8-1448-BEDA-501BE29DDABF}"/>
                </a:ext>
              </a:extLst>
            </p:cNvPr>
            <p:cNvSpPr>
              <a:spLocks/>
            </p:cNvSpPr>
            <p:nvPr/>
          </p:nvSpPr>
          <p:spPr bwMode="auto">
            <a:xfrm>
              <a:off x="8347076" y="8716963"/>
              <a:ext cx="85725" cy="71438"/>
            </a:xfrm>
            <a:custGeom>
              <a:avLst/>
              <a:gdLst>
                <a:gd name="T0" fmla="*/ 26 w 54"/>
                <a:gd name="T1" fmla="*/ 45 h 45"/>
                <a:gd name="T2" fmla="*/ 0 w 54"/>
                <a:gd name="T3" fmla="*/ 45 h 45"/>
                <a:gd name="T4" fmla="*/ 14 w 54"/>
                <a:gd name="T5" fmla="*/ 21 h 45"/>
                <a:gd name="T6" fmla="*/ 26 w 54"/>
                <a:gd name="T7" fmla="*/ 0 h 45"/>
                <a:gd name="T8" fmla="*/ 40 w 54"/>
                <a:gd name="T9" fmla="*/ 21 h 45"/>
                <a:gd name="T10" fmla="*/ 54 w 54"/>
                <a:gd name="T11" fmla="*/ 45 h 45"/>
                <a:gd name="T12" fmla="*/ 26 w 5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4" h="45">
                  <a:moveTo>
                    <a:pt x="26" y="45"/>
                  </a:moveTo>
                  <a:lnTo>
                    <a:pt x="0" y="45"/>
                  </a:lnTo>
                  <a:lnTo>
                    <a:pt x="14" y="21"/>
                  </a:lnTo>
                  <a:lnTo>
                    <a:pt x="26" y="0"/>
                  </a:lnTo>
                  <a:lnTo>
                    <a:pt x="40" y="21"/>
                  </a:lnTo>
                  <a:lnTo>
                    <a:pt x="54" y="45"/>
                  </a:lnTo>
                  <a:lnTo>
                    <a:pt x="26"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15" name="Freeform 73">
              <a:extLst>
                <a:ext uri="{FF2B5EF4-FFF2-40B4-BE49-F238E27FC236}">
                  <a16:creationId xmlns:a16="http://schemas.microsoft.com/office/drawing/2014/main" id="{8755A0E9-A959-DA1C-8BDC-0F03F4AC1E41}"/>
                </a:ext>
              </a:extLst>
            </p:cNvPr>
            <p:cNvSpPr>
              <a:spLocks/>
            </p:cNvSpPr>
            <p:nvPr/>
          </p:nvSpPr>
          <p:spPr bwMode="auto">
            <a:xfrm>
              <a:off x="8361363" y="8716963"/>
              <a:ext cx="87313" cy="71438"/>
            </a:xfrm>
            <a:custGeom>
              <a:avLst/>
              <a:gdLst>
                <a:gd name="T0" fmla="*/ 29 w 55"/>
                <a:gd name="T1" fmla="*/ 45 h 45"/>
                <a:gd name="T2" fmla="*/ 0 w 55"/>
                <a:gd name="T3" fmla="*/ 45 h 45"/>
                <a:gd name="T4" fmla="*/ 15 w 55"/>
                <a:gd name="T5" fmla="*/ 21 h 45"/>
                <a:gd name="T6" fmla="*/ 29 w 55"/>
                <a:gd name="T7" fmla="*/ 0 h 45"/>
                <a:gd name="T8" fmla="*/ 43 w 55"/>
                <a:gd name="T9" fmla="*/ 21 h 45"/>
                <a:gd name="T10" fmla="*/ 55 w 55"/>
                <a:gd name="T11" fmla="*/ 45 h 45"/>
                <a:gd name="T12" fmla="*/ 29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9" y="45"/>
                  </a:moveTo>
                  <a:lnTo>
                    <a:pt x="0" y="45"/>
                  </a:lnTo>
                  <a:lnTo>
                    <a:pt x="15" y="21"/>
                  </a:lnTo>
                  <a:lnTo>
                    <a:pt x="29" y="0"/>
                  </a:lnTo>
                  <a:lnTo>
                    <a:pt x="43" y="21"/>
                  </a:lnTo>
                  <a:lnTo>
                    <a:pt x="55" y="45"/>
                  </a:lnTo>
                  <a:lnTo>
                    <a:pt x="29"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16" name="Freeform 74">
              <a:extLst>
                <a:ext uri="{FF2B5EF4-FFF2-40B4-BE49-F238E27FC236}">
                  <a16:creationId xmlns:a16="http://schemas.microsoft.com/office/drawing/2014/main" id="{EFE73ACC-C34F-AEE8-9CC2-2D9E7F249652}"/>
                </a:ext>
              </a:extLst>
            </p:cNvPr>
            <p:cNvSpPr>
              <a:spLocks/>
            </p:cNvSpPr>
            <p:nvPr/>
          </p:nvSpPr>
          <p:spPr bwMode="auto">
            <a:xfrm>
              <a:off x="8380413" y="8716963"/>
              <a:ext cx="87313" cy="71438"/>
            </a:xfrm>
            <a:custGeom>
              <a:avLst/>
              <a:gdLst>
                <a:gd name="T0" fmla="*/ 29 w 55"/>
                <a:gd name="T1" fmla="*/ 45 h 45"/>
                <a:gd name="T2" fmla="*/ 0 w 55"/>
                <a:gd name="T3" fmla="*/ 45 h 45"/>
                <a:gd name="T4" fmla="*/ 14 w 55"/>
                <a:gd name="T5" fmla="*/ 21 h 45"/>
                <a:gd name="T6" fmla="*/ 29 w 55"/>
                <a:gd name="T7" fmla="*/ 0 h 45"/>
                <a:gd name="T8" fmla="*/ 41 w 55"/>
                <a:gd name="T9" fmla="*/ 21 h 45"/>
                <a:gd name="T10" fmla="*/ 55 w 55"/>
                <a:gd name="T11" fmla="*/ 45 h 45"/>
                <a:gd name="T12" fmla="*/ 29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9" y="45"/>
                  </a:moveTo>
                  <a:lnTo>
                    <a:pt x="0" y="45"/>
                  </a:lnTo>
                  <a:lnTo>
                    <a:pt x="14" y="21"/>
                  </a:lnTo>
                  <a:lnTo>
                    <a:pt x="29" y="0"/>
                  </a:lnTo>
                  <a:lnTo>
                    <a:pt x="41" y="21"/>
                  </a:lnTo>
                  <a:lnTo>
                    <a:pt x="55" y="45"/>
                  </a:lnTo>
                  <a:lnTo>
                    <a:pt x="29"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17" name="Freeform 75">
              <a:extLst>
                <a:ext uri="{FF2B5EF4-FFF2-40B4-BE49-F238E27FC236}">
                  <a16:creationId xmlns:a16="http://schemas.microsoft.com/office/drawing/2014/main" id="{9DF50F3A-9206-BF11-B5E4-46EF5238E1AF}"/>
                </a:ext>
              </a:extLst>
            </p:cNvPr>
            <p:cNvSpPr>
              <a:spLocks/>
            </p:cNvSpPr>
            <p:nvPr/>
          </p:nvSpPr>
          <p:spPr bwMode="auto">
            <a:xfrm>
              <a:off x="8632826" y="8753476"/>
              <a:ext cx="87313" cy="76200"/>
            </a:xfrm>
            <a:custGeom>
              <a:avLst/>
              <a:gdLst>
                <a:gd name="T0" fmla="*/ 29 w 55"/>
                <a:gd name="T1" fmla="*/ 48 h 48"/>
                <a:gd name="T2" fmla="*/ 0 w 55"/>
                <a:gd name="T3" fmla="*/ 48 h 48"/>
                <a:gd name="T4" fmla="*/ 14 w 55"/>
                <a:gd name="T5" fmla="*/ 24 h 48"/>
                <a:gd name="T6" fmla="*/ 29 w 55"/>
                <a:gd name="T7" fmla="*/ 0 h 48"/>
                <a:gd name="T8" fmla="*/ 43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4" y="24"/>
                  </a:lnTo>
                  <a:lnTo>
                    <a:pt x="29" y="0"/>
                  </a:lnTo>
                  <a:lnTo>
                    <a:pt x="43"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18" name="Freeform 76">
              <a:extLst>
                <a:ext uri="{FF2B5EF4-FFF2-40B4-BE49-F238E27FC236}">
                  <a16:creationId xmlns:a16="http://schemas.microsoft.com/office/drawing/2014/main" id="{7AD2664A-0896-4121-6533-9F9B5BA922BF}"/>
                </a:ext>
              </a:extLst>
            </p:cNvPr>
            <p:cNvSpPr>
              <a:spLocks/>
            </p:cNvSpPr>
            <p:nvPr/>
          </p:nvSpPr>
          <p:spPr bwMode="auto">
            <a:xfrm>
              <a:off x="8648701" y="8753476"/>
              <a:ext cx="82550" cy="76200"/>
            </a:xfrm>
            <a:custGeom>
              <a:avLst/>
              <a:gdLst>
                <a:gd name="T0" fmla="*/ 26 w 52"/>
                <a:gd name="T1" fmla="*/ 48 h 48"/>
                <a:gd name="T2" fmla="*/ 0 w 52"/>
                <a:gd name="T3" fmla="*/ 48 h 48"/>
                <a:gd name="T4" fmla="*/ 12 w 52"/>
                <a:gd name="T5" fmla="*/ 24 h 48"/>
                <a:gd name="T6" fmla="*/ 26 w 52"/>
                <a:gd name="T7" fmla="*/ 0 h 48"/>
                <a:gd name="T8" fmla="*/ 40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0"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19" name="Freeform 77">
              <a:extLst>
                <a:ext uri="{FF2B5EF4-FFF2-40B4-BE49-F238E27FC236}">
                  <a16:creationId xmlns:a16="http://schemas.microsoft.com/office/drawing/2014/main" id="{C97D208F-DD83-B27F-3B67-1D56C444A291}"/>
                </a:ext>
              </a:extLst>
            </p:cNvPr>
            <p:cNvSpPr>
              <a:spLocks/>
            </p:cNvSpPr>
            <p:nvPr/>
          </p:nvSpPr>
          <p:spPr bwMode="auto">
            <a:xfrm>
              <a:off x="8662988" y="8753476"/>
              <a:ext cx="82550" cy="76200"/>
            </a:xfrm>
            <a:custGeom>
              <a:avLst/>
              <a:gdLst>
                <a:gd name="T0" fmla="*/ 26 w 52"/>
                <a:gd name="T1" fmla="*/ 48 h 48"/>
                <a:gd name="T2" fmla="*/ 0 w 52"/>
                <a:gd name="T3" fmla="*/ 48 h 48"/>
                <a:gd name="T4" fmla="*/ 12 w 52"/>
                <a:gd name="T5" fmla="*/ 24 h 48"/>
                <a:gd name="T6" fmla="*/ 26 w 52"/>
                <a:gd name="T7" fmla="*/ 0 h 48"/>
                <a:gd name="T8" fmla="*/ 40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0"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20" name="Freeform 78">
              <a:extLst>
                <a:ext uri="{FF2B5EF4-FFF2-40B4-BE49-F238E27FC236}">
                  <a16:creationId xmlns:a16="http://schemas.microsoft.com/office/drawing/2014/main" id="{6661954F-8F6B-41E1-E28E-CEE36C6FAB81}"/>
                </a:ext>
              </a:extLst>
            </p:cNvPr>
            <p:cNvSpPr>
              <a:spLocks/>
            </p:cNvSpPr>
            <p:nvPr/>
          </p:nvSpPr>
          <p:spPr bwMode="auto">
            <a:xfrm>
              <a:off x="8662988" y="8777288"/>
              <a:ext cx="82550" cy="74613"/>
            </a:xfrm>
            <a:custGeom>
              <a:avLst/>
              <a:gdLst>
                <a:gd name="T0" fmla="*/ 26 w 52"/>
                <a:gd name="T1" fmla="*/ 47 h 47"/>
                <a:gd name="T2" fmla="*/ 0 w 52"/>
                <a:gd name="T3" fmla="*/ 47 h 47"/>
                <a:gd name="T4" fmla="*/ 12 w 52"/>
                <a:gd name="T5" fmla="*/ 23 h 47"/>
                <a:gd name="T6" fmla="*/ 26 w 52"/>
                <a:gd name="T7" fmla="*/ 0 h 47"/>
                <a:gd name="T8" fmla="*/ 40 w 52"/>
                <a:gd name="T9" fmla="*/ 23 h 47"/>
                <a:gd name="T10" fmla="*/ 52 w 52"/>
                <a:gd name="T11" fmla="*/ 47 h 47"/>
                <a:gd name="T12" fmla="*/ 26 w 52"/>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2" h="47">
                  <a:moveTo>
                    <a:pt x="26" y="47"/>
                  </a:moveTo>
                  <a:lnTo>
                    <a:pt x="0" y="47"/>
                  </a:lnTo>
                  <a:lnTo>
                    <a:pt x="12" y="23"/>
                  </a:lnTo>
                  <a:lnTo>
                    <a:pt x="26" y="0"/>
                  </a:lnTo>
                  <a:lnTo>
                    <a:pt x="40" y="23"/>
                  </a:lnTo>
                  <a:lnTo>
                    <a:pt x="52" y="47"/>
                  </a:lnTo>
                  <a:lnTo>
                    <a:pt x="26"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21" name="Freeform 79">
              <a:extLst>
                <a:ext uri="{FF2B5EF4-FFF2-40B4-BE49-F238E27FC236}">
                  <a16:creationId xmlns:a16="http://schemas.microsoft.com/office/drawing/2014/main" id="{8DF1C27B-133B-CAAF-1311-F97754154796}"/>
                </a:ext>
              </a:extLst>
            </p:cNvPr>
            <p:cNvSpPr>
              <a:spLocks/>
            </p:cNvSpPr>
            <p:nvPr/>
          </p:nvSpPr>
          <p:spPr bwMode="auto">
            <a:xfrm>
              <a:off x="8689976" y="8796338"/>
              <a:ext cx="85725" cy="74613"/>
            </a:xfrm>
            <a:custGeom>
              <a:avLst/>
              <a:gdLst>
                <a:gd name="T0" fmla="*/ 28 w 54"/>
                <a:gd name="T1" fmla="*/ 47 h 47"/>
                <a:gd name="T2" fmla="*/ 0 w 54"/>
                <a:gd name="T3" fmla="*/ 47 h 47"/>
                <a:gd name="T4" fmla="*/ 14 w 54"/>
                <a:gd name="T5" fmla="*/ 23 h 47"/>
                <a:gd name="T6" fmla="*/ 28 w 54"/>
                <a:gd name="T7" fmla="*/ 0 h 47"/>
                <a:gd name="T8" fmla="*/ 42 w 54"/>
                <a:gd name="T9" fmla="*/ 23 h 47"/>
                <a:gd name="T10" fmla="*/ 54 w 54"/>
                <a:gd name="T11" fmla="*/ 47 h 47"/>
                <a:gd name="T12" fmla="*/ 28 w 54"/>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4" h="47">
                  <a:moveTo>
                    <a:pt x="28" y="47"/>
                  </a:moveTo>
                  <a:lnTo>
                    <a:pt x="0" y="47"/>
                  </a:lnTo>
                  <a:lnTo>
                    <a:pt x="14" y="23"/>
                  </a:lnTo>
                  <a:lnTo>
                    <a:pt x="28" y="0"/>
                  </a:lnTo>
                  <a:lnTo>
                    <a:pt x="42" y="23"/>
                  </a:lnTo>
                  <a:lnTo>
                    <a:pt x="54" y="47"/>
                  </a:lnTo>
                  <a:lnTo>
                    <a:pt x="28"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22" name="Freeform 80">
              <a:extLst>
                <a:ext uri="{FF2B5EF4-FFF2-40B4-BE49-F238E27FC236}">
                  <a16:creationId xmlns:a16="http://schemas.microsoft.com/office/drawing/2014/main" id="{0A73432F-8B8C-1A6A-1AE7-0EFD2DF3FC7D}"/>
                </a:ext>
              </a:extLst>
            </p:cNvPr>
            <p:cNvSpPr>
              <a:spLocks/>
            </p:cNvSpPr>
            <p:nvPr/>
          </p:nvSpPr>
          <p:spPr bwMode="auto">
            <a:xfrm>
              <a:off x="8783638" y="8796338"/>
              <a:ext cx="87313" cy="74613"/>
            </a:xfrm>
            <a:custGeom>
              <a:avLst/>
              <a:gdLst>
                <a:gd name="T0" fmla="*/ 29 w 55"/>
                <a:gd name="T1" fmla="*/ 47 h 47"/>
                <a:gd name="T2" fmla="*/ 0 w 55"/>
                <a:gd name="T3" fmla="*/ 47 h 47"/>
                <a:gd name="T4" fmla="*/ 14 w 55"/>
                <a:gd name="T5" fmla="*/ 23 h 47"/>
                <a:gd name="T6" fmla="*/ 29 w 55"/>
                <a:gd name="T7" fmla="*/ 0 h 47"/>
                <a:gd name="T8" fmla="*/ 43 w 55"/>
                <a:gd name="T9" fmla="*/ 23 h 47"/>
                <a:gd name="T10" fmla="*/ 55 w 55"/>
                <a:gd name="T11" fmla="*/ 47 h 47"/>
                <a:gd name="T12" fmla="*/ 29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9" y="47"/>
                  </a:moveTo>
                  <a:lnTo>
                    <a:pt x="0" y="47"/>
                  </a:lnTo>
                  <a:lnTo>
                    <a:pt x="14" y="23"/>
                  </a:lnTo>
                  <a:lnTo>
                    <a:pt x="29" y="0"/>
                  </a:lnTo>
                  <a:lnTo>
                    <a:pt x="43" y="23"/>
                  </a:lnTo>
                  <a:lnTo>
                    <a:pt x="55" y="47"/>
                  </a:lnTo>
                  <a:lnTo>
                    <a:pt x="29"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23" name="Freeform 81">
              <a:extLst>
                <a:ext uri="{FF2B5EF4-FFF2-40B4-BE49-F238E27FC236}">
                  <a16:creationId xmlns:a16="http://schemas.microsoft.com/office/drawing/2014/main" id="{3F8155D2-68E5-4AB2-40F3-65C2F645DB10}"/>
                </a:ext>
              </a:extLst>
            </p:cNvPr>
            <p:cNvSpPr>
              <a:spLocks/>
            </p:cNvSpPr>
            <p:nvPr/>
          </p:nvSpPr>
          <p:spPr bwMode="auto">
            <a:xfrm>
              <a:off x="8923338" y="8826501"/>
              <a:ext cx="85725" cy="74613"/>
            </a:xfrm>
            <a:custGeom>
              <a:avLst/>
              <a:gdLst>
                <a:gd name="T0" fmla="*/ 28 w 54"/>
                <a:gd name="T1" fmla="*/ 47 h 47"/>
                <a:gd name="T2" fmla="*/ 0 w 54"/>
                <a:gd name="T3" fmla="*/ 47 h 47"/>
                <a:gd name="T4" fmla="*/ 14 w 54"/>
                <a:gd name="T5" fmla="*/ 23 h 47"/>
                <a:gd name="T6" fmla="*/ 28 w 54"/>
                <a:gd name="T7" fmla="*/ 0 h 47"/>
                <a:gd name="T8" fmla="*/ 43 w 54"/>
                <a:gd name="T9" fmla="*/ 23 h 47"/>
                <a:gd name="T10" fmla="*/ 54 w 54"/>
                <a:gd name="T11" fmla="*/ 47 h 47"/>
                <a:gd name="T12" fmla="*/ 28 w 54"/>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4" h="47">
                  <a:moveTo>
                    <a:pt x="28" y="47"/>
                  </a:moveTo>
                  <a:lnTo>
                    <a:pt x="0" y="47"/>
                  </a:lnTo>
                  <a:lnTo>
                    <a:pt x="14" y="23"/>
                  </a:lnTo>
                  <a:lnTo>
                    <a:pt x="28" y="0"/>
                  </a:lnTo>
                  <a:lnTo>
                    <a:pt x="43" y="23"/>
                  </a:lnTo>
                  <a:lnTo>
                    <a:pt x="54" y="47"/>
                  </a:lnTo>
                  <a:lnTo>
                    <a:pt x="28"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24" name="Freeform 82">
              <a:extLst>
                <a:ext uri="{FF2B5EF4-FFF2-40B4-BE49-F238E27FC236}">
                  <a16:creationId xmlns:a16="http://schemas.microsoft.com/office/drawing/2014/main" id="{166730BA-F5BF-5F7D-4AD9-F58A2C1B1EE4}"/>
                </a:ext>
              </a:extLst>
            </p:cNvPr>
            <p:cNvSpPr>
              <a:spLocks/>
            </p:cNvSpPr>
            <p:nvPr/>
          </p:nvSpPr>
          <p:spPr bwMode="auto">
            <a:xfrm>
              <a:off x="8956676" y="8826501"/>
              <a:ext cx="87313" cy="74613"/>
            </a:xfrm>
            <a:custGeom>
              <a:avLst/>
              <a:gdLst>
                <a:gd name="T0" fmla="*/ 29 w 55"/>
                <a:gd name="T1" fmla="*/ 47 h 47"/>
                <a:gd name="T2" fmla="*/ 0 w 55"/>
                <a:gd name="T3" fmla="*/ 47 h 47"/>
                <a:gd name="T4" fmla="*/ 14 w 55"/>
                <a:gd name="T5" fmla="*/ 23 h 47"/>
                <a:gd name="T6" fmla="*/ 29 w 55"/>
                <a:gd name="T7" fmla="*/ 0 h 47"/>
                <a:gd name="T8" fmla="*/ 41 w 55"/>
                <a:gd name="T9" fmla="*/ 23 h 47"/>
                <a:gd name="T10" fmla="*/ 55 w 55"/>
                <a:gd name="T11" fmla="*/ 47 h 47"/>
                <a:gd name="T12" fmla="*/ 29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9" y="47"/>
                  </a:moveTo>
                  <a:lnTo>
                    <a:pt x="0" y="47"/>
                  </a:lnTo>
                  <a:lnTo>
                    <a:pt x="14" y="23"/>
                  </a:lnTo>
                  <a:lnTo>
                    <a:pt x="29" y="0"/>
                  </a:lnTo>
                  <a:lnTo>
                    <a:pt x="41" y="23"/>
                  </a:lnTo>
                  <a:lnTo>
                    <a:pt x="55" y="47"/>
                  </a:lnTo>
                  <a:lnTo>
                    <a:pt x="29"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25" name="Freeform 83">
              <a:extLst>
                <a:ext uri="{FF2B5EF4-FFF2-40B4-BE49-F238E27FC236}">
                  <a16:creationId xmlns:a16="http://schemas.microsoft.com/office/drawing/2014/main" id="{C55A611E-54A3-98C6-EB09-0B9EFA5EA68C}"/>
                </a:ext>
              </a:extLst>
            </p:cNvPr>
            <p:cNvSpPr>
              <a:spLocks/>
            </p:cNvSpPr>
            <p:nvPr/>
          </p:nvSpPr>
          <p:spPr bwMode="auto">
            <a:xfrm>
              <a:off x="8967788" y="8826501"/>
              <a:ext cx="87313" cy="74613"/>
            </a:xfrm>
            <a:custGeom>
              <a:avLst/>
              <a:gdLst>
                <a:gd name="T0" fmla="*/ 29 w 55"/>
                <a:gd name="T1" fmla="*/ 47 h 47"/>
                <a:gd name="T2" fmla="*/ 0 w 55"/>
                <a:gd name="T3" fmla="*/ 47 h 47"/>
                <a:gd name="T4" fmla="*/ 15 w 55"/>
                <a:gd name="T5" fmla="*/ 23 h 47"/>
                <a:gd name="T6" fmla="*/ 29 w 55"/>
                <a:gd name="T7" fmla="*/ 0 h 47"/>
                <a:gd name="T8" fmla="*/ 43 w 55"/>
                <a:gd name="T9" fmla="*/ 23 h 47"/>
                <a:gd name="T10" fmla="*/ 55 w 55"/>
                <a:gd name="T11" fmla="*/ 47 h 47"/>
                <a:gd name="T12" fmla="*/ 29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9" y="47"/>
                  </a:moveTo>
                  <a:lnTo>
                    <a:pt x="0" y="47"/>
                  </a:lnTo>
                  <a:lnTo>
                    <a:pt x="15" y="23"/>
                  </a:lnTo>
                  <a:lnTo>
                    <a:pt x="29" y="0"/>
                  </a:lnTo>
                  <a:lnTo>
                    <a:pt x="43" y="23"/>
                  </a:lnTo>
                  <a:lnTo>
                    <a:pt x="55" y="47"/>
                  </a:lnTo>
                  <a:lnTo>
                    <a:pt x="29"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26" name="Freeform 84">
              <a:extLst>
                <a:ext uri="{FF2B5EF4-FFF2-40B4-BE49-F238E27FC236}">
                  <a16:creationId xmlns:a16="http://schemas.microsoft.com/office/drawing/2014/main" id="{6D5C57F7-55B0-31E3-AB60-DBD9D60F70C1}"/>
                </a:ext>
              </a:extLst>
            </p:cNvPr>
            <p:cNvSpPr>
              <a:spLocks/>
            </p:cNvSpPr>
            <p:nvPr/>
          </p:nvSpPr>
          <p:spPr bwMode="auto">
            <a:xfrm>
              <a:off x="9009063" y="8826501"/>
              <a:ext cx="87313" cy="74613"/>
            </a:xfrm>
            <a:custGeom>
              <a:avLst/>
              <a:gdLst>
                <a:gd name="T0" fmla="*/ 27 w 55"/>
                <a:gd name="T1" fmla="*/ 47 h 47"/>
                <a:gd name="T2" fmla="*/ 0 w 55"/>
                <a:gd name="T3" fmla="*/ 47 h 47"/>
                <a:gd name="T4" fmla="*/ 15 w 55"/>
                <a:gd name="T5" fmla="*/ 23 h 47"/>
                <a:gd name="T6" fmla="*/ 27 w 55"/>
                <a:gd name="T7" fmla="*/ 0 h 47"/>
                <a:gd name="T8" fmla="*/ 41 w 55"/>
                <a:gd name="T9" fmla="*/ 23 h 47"/>
                <a:gd name="T10" fmla="*/ 55 w 55"/>
                <a:gd name="T11" fmla="*/ 47 h 47"/>
                <a:gd name="T12" fmla="*/ 27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7" y="47"/>
                  </a:moveTo>
                  <a:lnTo>
                    <a:pt x="0" y="47"/>
                  </a:lnTo>
                  <a:lnTo>
                    <a:pt x="15" y="23"/>
                  </a:lnTo>
                  <a:lnTo>
                    <a:pt x="27" y="0"/>
                  </a:lnTo>
                  <a:lnTo>
                    <a:pt x="41" y="23"/>
                  </a:lnTo>
                  <a:lnTo>
                    <a:pt x="55" y="47"/>
                  </a:lnTo>
                  <a:lnTo>
                    <a:pt x="27"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27" name="Freeform 85">
              <a:extLst>
                <a:ext uri="{FF2B5EF4-FFF2-40B4-BE49-F238E27FC236}">
                  <a16:creationId xmlns:a16="http://schemas.microsoft.com/office/drawing/2014/main" id="{B0B04857-8331-06FD-2E66-8056A2B5C80F}"/>
                </a:ext>
              </a:extLst>
            </p:cNvPr>
            <p:cNvSpPr>
              <a:spLocks/>
            </p:cNvSpPr>
            <p:nvPr/>
          </p:nvSpPr>
          <p:spPr bwMode="auto">
            <a:xfrm>
              <a:off x="9039226" y="8826501"/>
              <a:ext cx="87313" cy="74613"/>
            </a:xfrm>
            <a:custGeom>
              <a:avLst/>
              <a:gdLst>
                <a:gd name="T0" fmla="*/ 29 w 55"/>
                <a:gd name="T1" fmla="*/ 47 h 47"/>
                <a:gd name="T2" fmla="*/ 0 w 55"/>
                <a:gd name="T3" fmla="*/ 47 h 47"/>
                <a:gd name="T4" fmla="*/ 15 w 55"/>
                <a:gd name="T5" fmla="*/ 23 h 47"/>
                <a:gd name="T6" fmla="*/ 29 w 55"/>
                <a:gd name="T7" fmla="*/ 0 h 47"/>
                <a:gd name="T8" fmla="*/ 43 w 55"/>
                <a:gd name="T9" fmla="*/ 23 h 47"/>
                <a:gd name="T10" fmla="*/ 55 w 55"/>
                <a:gd name="T11" fmla="*/ 47 h 47"/>
                <a:gd name="T12" fmla="*/ 29 w 5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29" y="47"/>
                  </a:moveTo>
                  <a:lnTo>
                    <a:pt x="0" y="47"/>
                  </a:lnTo>
                  <a:lnTo>
                    <a:pt x="15" y="23"/>
                  </a:lnTo>
                  <a:lnTo>
                    <a:pt x="29" y="0"/>
                  </a:lnTo>
                  <a:lnTo>
                    <a:pt x="43" y="23"/>
                  </a:lnTo>
                  <a:lnTo>
                    <a:pt x="55" y="47"/>
                  </a:lnTo>
                  <a:lnTo>
                    <a:pt x="29"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28" name="Freeform 86">
              <a:extLst>
                <a:ext uri="{FF2B5EF4-FFF2-40B4-BE49-F238E27FC236}">
                  <a16:creationId xmlns:a16="http://schemas.microsoft.com/office/drawing/2014/main" id="{D824CCBF-2CA2-2597-7016-0C50B926782A}"/>
                </a:ext>
              </a:extLst>
            </p:cNvPr>
            <p:cNvSpPr>
              <a:spLocks/>
            </p:cNvSpPr>
            <p:nvPr/>
          </p:nvSpPr>
          <p:spPr bwMode="auto">
            <a:xfrm>
              <a:off x="9082088" y="8826501"/>
              <a:ext cx="85725" cy="74613"/>
            </a:xfrm>
            <a:custGeom>
              <a:avLst/>
              <a:gdLst>
                <a:gd name="T0" fmla="*/ 28 w 54"/>
                <a:gd name="T1" fmla="*/ 47 h 47"/>
                <a:gd name="T2" fmla="*/ 0 w 54"/>
                <a:gd name="T3" fmla="*/ 47 h 47"/>
                <a:gd name="T4" fmla="*/ 14 w 54"/>
                <a:gd name="T5" fmla="*/ 23 h 47"/>
                <a:gd name="T6" fmla="*/ 28 w 54"/>
                <a:gd name="T7" fmla="*/ 0 h 47"/>
                <a:gd name="T8" fmla="*/ 40 w 54"/>
                <a:gd name="T9" fmla="*/ 23 h 47"/>
                <a:gd name="T10" fmla="*/ 54 w 54"/>
                <a:gd name="T11" fmla="*/ 47 h 47"/>
                <a:gd name="T12" fmla="*/ 28 w 54"/>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54" h="47">
                  <a:moveTo>
                    <a:pt x="28" y="47"/>
                  </a:moveTo>
                  <a:lnTo>
                    <a:pt x="0" y="47"/>
                  </a:lnTo>
                  <a:lnTo>
                    <a:pt x="14" y="23"/>
                  </a:lnTo>
                  <a:lnTo>
                    <a:pt x="28" y="0"/>
                  </a:lnTo>
                  <a:lnTo>
                    <a:pt x="40" y="23"/>
                  </a:lnTo>
                  <a:lnTo>
                    <a:pt x="54" y="47"/>
                  </a:lnTo>
                  <a:lnTo>
                    <a:pt x="28" y="47"/>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29" name="Freeform 87">
              <a:extLst>
                <a:ext uri="{FF2B5EF4-FFF2-40B4-BE49-F238E27FC236}">
                  <a16:creationId xmlns:a16="http://schemas.microsoft.com/office/drawing/2014/main" id="{FD640D78-98EA-6B68-B814-E92CCC25A141}"/>
                </a:ext>
              </a:extLst>
            </p:cNvPr>
            <p:cNvSpPr>
              <a:spLocks/>
            </p:cNvSpPr>
            <p:nvPr/>
          </p:nvSpPr>
          <p:spPr bwMode="auto">
            <a:xfrm>
              <a:off x="9244013" y="8870951"/>
              <a:ext cx="85725" cy="71438"/>
            </a:xfrm>
            <a:custGeom>
              <a:avLst/>
              <a:gdLst>
                <a:gd name="T0" fmla="*/ 28 w 54"/>
                <a:gd name="T1" fmla="*/ 45 h 45"/>
                <a:gd name="T2" fmla="*/ 0 w 54"/>
                <a:gd name="T3" fmla="*/ 45 h 45"/>
                <a:gd name="T4" fmla="*/ 14 w 54"/>
                <a:gd name="T5" fmla="*/ 24 h 45"/>
                <a:gd name="T6" fmla="*/ 28 w 54"/>
                <a:gd name="T7" fmla="*/ 0 h 45"/>
                <a:gd name="T8" fmla="*/ 42 w 54"/>
                <a:gd name="T9" fmla="*/ 24 h 45"/>
                <a:gd name="T10" fmla="*/ 54 w 54"/>
                <a:gd name="T11" fmla="*/ 45 h 45"/>
                <a:gd name="T12" fmla="*/ 28 w 5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4" h="45">
                  <a:moveTo>
                    <a:pt x="28" y="45"/>
                  </a:moveTo>
                  <a:lnTo>
                    <a:pt x="0" y="45"/>
                  </a:lnTo>
                  <a:lnTo>
                    <a:pt x="14" y="24"/>
                  </a:lnTo>
                  <a:lnTo>
                    <a:pt x="28" y="0"/>
                  </a:lnTo>
                  <a:lnTo>
                    <a:pt x="42" y="24"/>
                  </a:lnTo>
                  <a:lnTo>
                    <a:pt x="54" y="45"/>
                  </a:lnTo>
                  <a:lnTo>
                    <a:pt x="28"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30" name="Freeform 88">
              <a:extLst>
                <a:ext uri="{FF2B5EF4-FFF2-40B4-BE49-F238E27FC236}">
                  <a16:creationId xmlns:a16="http://schemas.microsoft.com/office/drawing/2014/main" id="{67E5F4C9-0B09-A581-EF71-B69A4948780C}"/>
                </a:ext>
              </a:extLst>
            </p:cNvPr>
            <p:cNvSpPr>
              <a:spLocks/>
            </p:cNvSpPr>
            <p:nvPr/>
          </p:nvSpPr>
          <p:spPr bwMode="auto">
            <a:xfrm>
              <a:off x="9261476" y="8870951"/>
              <a:ext cx="87313" cy="71438"/>
            </a:xfrm>
            <a:custGeom>
              <a:avLst/>
              <a:gdLst>
                <a:gd name="T0" fmla="*/ 29 w 55"/>
                <a:gd name="T1" fmla="*/ 45 h 45"/>
                <a:gd name="T2" fmla="*/ 0 w 55"/>
                <a:gd name="T3" fmla="*/ 45 h 45"/>
                <a:gd name="T4" fmla="*/ 15 w 55"/>
                <a:gd name="T5" fmla="*/ 24 h 45"/>
                <a:gd name="T6" fmla="*/ 29 w 55"/>
                <a:gd name="T7" fmla="*/ 0 h 45"/>
                <a:gd name="T8" fmla="*/ 41 w 55"/>
                <a:gd name="T9" fmla="*/ 24 h 45"/>
                <a:gd name="T10" fmla="*/ 55 w 55"/>
                <a:gd name="T11" fmla="*/ 45 h 45"/>
                <a:gd name="T12" fmla="*/ 29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9" y="45"/>
                  </a:moveTo>
                  <a:lnTo>
                    <a:pt x="0" y="45"/>
                  </a:lnTo>
                  <a:lnTo>
                    <a:pt x="15" y="24"/>
                  </a:lnTo>
                  <a:lnTo>
                    <a:pt x="29" y="0"/>
                  </a:lnTo>
                  <a:lnTo>
                    <a:pt x="41" y="24"/>
                  </a:lnTo>
                  <a:lnTo>
                    <a:pt x="55" y="45"/>
                  </a:lnTo>
                  <a:lnTo>
                    <a:pt x="29"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31" name="Freeform 89">
              <a:extLst>
                <a:ext uri="{FF2B5EF4-FFF2-40B4-BE49-F238E27FC236}">
                  <a16:creationId xmlns:a16="http://schemas.microsoft.com/office/drawing/2014/main" id="{6930AE57-6A90-AE22-FF83-C14C3B7A313C}"/>
                </a:ext>
              </a:extLst>
            </p:cNvPr>
            <p:cNvSpPr>
              <a:spLocks/>
            </p:cNvSpPr>
            <p:nvPr/>
          </p:nvSpPr>
          <p:spPr bwMode="auto">
            <a:xfrm>
              <a:off x="9277351" y="8870951"/>
              <a:ext cx="85725" cy="71438"/>
            </a:xfrm>
            <a:custGeom>
              <a:avLst/>
              <a:gdLst>
                <a:gd name="T0" fmla="*/ 28 w 54"/>
                <a:gd name="T1" fmla="*/ 45 h 45"/>
                <a:gd name="T2" fmla="*/ 0 w 54"/>
                <a:gd name="T3" fmla="*/ 45 h 45"/>
                <a:gd name="T4" fmla="*/ 14 w 54"/>
                <a:gd name="T5" fmla="*/ 24 h 45"/>
                <a:gd name="T6" fmla="*/ 28 w 54"/>
                <a:gd name="T7" fmla="*/ 0 h 45"/>
                <a:gd name="T8" fmla="*/ 40 w 54"/>
                <a:gd name="T9" fmla="*/ 24 h 45"/>
                <a:gd name="T10" fmla="*/ 54 w 54"/>
                <a:gd name="T11" fmla="*/ 45 h 45"/>
                <a:gd name="T12" fmla="*/ 28 w 5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4" h="45">
                  <a:moveTo>
                    <a:pt x="28" y="45"/>
                  </a:moveTo>
                  <a:lnTo>
                    <a:pt x="0" y="45"/>
                  </a:lnTo>
                  <a:lnTo>
                    <a:pt x="14" y="24"/>
                  </a:lnTo>
                  <a:lnTo>
                    <a:pt x="28" y="0"/>
                  </a:lnTo>
                  <a:lnTo>
                    <a:pt x="40" y="24"/>
                  </a:lnTo>
                  <a:lnTo>
                    <a:pt x="54" y="45"/>
                  </a:lnTo>
                  <a:lnTo>
                    <a:pt x="28"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32" name="Freeform 90">
              <a:extLst>
                <a:ext uri="{FF2B5EF4-FFF2-40B4-BE49-F238E27FC236}">
                  <a16:creationId xmlns:a16="http://schemas.microsoft.com/office/drawing/2014/main" id="{C87FF59E-F2FC-B7F2-152B-1915ABFA7035}"/>
                </a:ext>
              </a:extLst>
            </p:cNvPr>
            <p:cNvSpPr>
              <a:spLocks/>
            </p:cNvSpPr>
            <p:nvPr/>
          </p:nvSpPr>
          <p:spPr bwMode="auto">
            <a:xfrm>
              <a:off x="9288463" y="8936038"/>
              <a:ext cx="87313" cy="71438"/>
            </a:xfrm>
            <a:custGeom>
              <a:avLst/>
              <a:gdLst>
                <a:gd name="T0" fmla="*/ 29 w 55"/>
                <a:gd name="T1" fmla="*/ 45 h 45"/>
                <a:gd name="T2" fmla="*/ 0 w 55"/>
                <a:gd name="T3" fmla="*/ 45 h 45"/>
                <a:gd name="T4" fmla="*/ 14 w 55"/>
                <a:gd name="T5" fmla="*/ 23 h 45"/>
                <a:gd name="T6" fmla="*/ 29 w 55"/>
                <a:gd name="T7" fmla="*/ 0 h 45"/>
                <a:gd name="T8" fmla="*/ 43 w 55"/>
                <a:gd name="T9" fmla="*/ 23 h 45"/>
                <a:gd name="T10" fmla="*/ 55 w 55"/>
                <a:gd name="T11" fmla="*/ 45 h 45"/>
                <a:gd name="T12" fmla="*/ 29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9" y="45"/>
                  </a:moveTo>
                  <a:lnTo>
                    <a:pt x="0" y="45"/>
                  </a:lnTo>
                  <a:lnTo>
                    <a:pt x="14" y="23"/>
                  </a:lnTo>
                  <a:lnTo>
                    <a:pt x="29" y="0"/>
                  </a:lnTo>
                  <a:lnTo>
                    <a:pt x="43" y="23"/>
                  </a:lnTo>
                  <a:lnTo>
                    <a:pt x="55" y="45"/>
                  </a:lnTo>
                  <a:lnTo>
                    <a:pt x="29"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33" name="Freeform 91">
              <a:extLst>
                <a:ext uri="{FF2B5EF4-FFF2-40B4-BE49-F238E27FC236}">
                  <a16:creationId xmlns:a16="http://schemas.microsoft.com/office/drawing/2014/main" id="{F8172345-E540-A5FE-4993-8ADC56968028}"/>
                </a:ext>
              </a:extLst>
            </p:cNvPr>
            <p:cNvSpPr>
              <a:spLocks/>
            </p:cNvSpPr>
            <p:nvPr/>
          </p:nvSpPr>
          <p:spPr bwMode="auto">
            <a:xfrm>
              <a:off x="9318626" y="8977313"/>
              <a:ext cx="87313" cy="71438"/>
            </a:xfrm>
            <a:custGeom>
              <a:avLst/>
              <a:gdLst>
                <a:gd name="T0" fmla="*/ 28 w 55"/>
                <a:gd name="T1" fmla="*/ 45 h 45"/>
                <a:gd name="T2" fmla="*/ 0 w 55"/>
                <a:gd name="T3" fmla="*/ 45 h 45"/>
                <a:gd name="T4" fmla="*/ 14 w 55"/>
                <a:gd name="T5" fmla="*/ 21 h 45"/>
                <a:gd name="T6" fmla="*/ 28 w 55"/>
                <a:gd name="T7" fmla="*/ 0 h 45"/>
                <a:gd name="T8" fmla="*/ 40 w 55"/>
                <a:gd name="T9" fmla="*/ 21 h 45"/>
                <a:gd name="T10" fmla="*/ 55 w 55"/>
                <a:gd name="T11" fmla="*/ 45 h 45"/>
                <a:gd name="T12" fmla="*/ 28 w 5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28" y="45"/>
                  </a:moveTo>
                  <a:lnTo>
                    <a:pt x="0" y="45"/>
                  </a:lnTo>
                  <a:lnTo>
                    <a:pt x="14" y="21"/>
                  </a:lnTo>
                  <a:lnTo>
                    <a:pt x="28" y="0"/>
                  </a:lnTo>
                  <a:lnTo>
                    <a:pt x="40" y="21"/>
                  </a:lnTo>
                  <a:lnTo>
                    <a:pt x="55" y="45"/>
                  </a:lnTo>
                  <a:lnTo>
                    <a:pt x="28" y="45"/>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34" name="Freeform 92">
              <a:extLst>
                <a:ext uri="{FF2B5EF4-FFF2-40B4-BE49-F238E27FC236}">
                  <a16:creationId xmlns:a16="http://schemas.microsoft.com/office/drawing/2014/main" id="{33533588-AA36-5E7B-748A-421627E59EE9}"/>
                </a:ext>
              </a:extLst>
            </p:cNvPr>
            <p:cNvSpPr>
              <a:spLocks/>
            </p:cNvSpPr>
            <p:nvPr/>
          </p:nvSpPr>
          <p:spPr bwMode="auto">
            <a:xfrm>
              <a:off x="9585326" y="9029701"/>
              <a:ext cx="84138" cy="76200"/>
            </a:xfrm>
            <a:custGeom>
              <a:avLst/>
              <a:gdLst>
                <a:gd name="T0" fmla="*/ 27 w 53"/>
                <a:gd name="T1" fmla="*/ 48 h 48"/>
                <a:gd name="T2" fmla="*/ 0 w 53"/>
                <a:gd name="T3" fmla="*/ 48 h 48"/>
                <a:gd name="T4" fmla="*/ 12 w 53"/>
                <a:gd name="T5" fmla="*/ 24 h 48"/>
                <a:gd name="T6" fmla="*/ 27 w 53"/>
                <a:gd name="T7" fmla="*/ 0 h 48"/>
                <a:gd name="T8" fmla="*/ 41 w 53"/>
                <a:gd name="T9" fmla="*/ 24 h 48"/>
                <a:gd name="T10" fmla="*/ 53 w 53"/>
                <a:gd name="T11" fmla="*/ 48 h 48"/>
                <a:gd name="T12" fmla="*/ 27 w 53"/>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3" h="48">
                  <a:moveTo>
                    <a:pt x="27" y="48"/>
                  </a:moveTo>
                  <a:lnTo>
                    <a:pt x="0" y="48"/>
                  </a:lnTo>
                  <a:lnTo>
                    <a:pt x="12" y="24"/>
                  </a:lnTo>
                  <a:lnTo>
                    <a:pt x="27" y="0"/>
                  </a:lnTo>
                  <a:lnTo>
                    <a:pt x="41" y="24"/>
                  </a:lnTo>
                  <a:lnTo>
                    <a:pt x="53" y="48"/>
                  </a:lnTo>
                  <a:lnTo>
                    <a:pt x="27"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35" name="Freeform 93">
              <a:extLst>
                <a:ext uri="{FF2B5EF4-FFF2-40B4-BE49-F238E27FC236}">
                  <a16:creationId xmlns:a16="http://schemas.microsoft.com/office/drawing/2014/main" id="{FC606263-3A3B-1387-313B-B94550A3F336}"/>
                </a:ext>
              </a:extLst>
            </p:cNvPr>
            <p:cNvSpPr>
              <a:spLocks/>
            </p:cNvSpPr>
            <p:nvPr/>
          </p:nvSpPr>
          <p:spPr bwMode="auto">
            <a:xfrm>
              <a:off x="9593263" y="9029701"/>
              <a:ext cx="87313" cy="76200"/>
            </a:xfrm>
            <a:custGeom>
              <a:avLst/>
              <a:gdLst>
                <a:gd name="T0" fmla="*/ 26 w 55"/>
                <a:gd name="T1" fmla="*/ 48 h 48"/>
                <a:gd name="T2" fmla="*/ 0 w 55"/>
                <a:gd name="T3" fmla="*/ 48 h 48"/>
                <a:gd name="T4" fmla="*/ 14 w 55"/>
                <a:gd name="T5" fmla="*/ 24 h 48"/>
                <a:gd name="T6" fmla="*/ 26 w 55"/>
                <a:gd name="T7" fmla="*/ 0 h 48"/>
                <a:gd name="T8" fmla="*/ 41 w 55"/>
                <a:gd name="T9" fmla="*/ 24 h 48"/>
                <a:gd name="T10" fmla="*/ 55 w 55"/>
                <a:gd name="T11" fmla="*/ 48 h 48"/>
                <a:gd name="T12" fmla="*/ 26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6" y="48"/>
                  </a:moveTo>
                  <a:lnTo>
                    <a:pt x="0" y="48"/>
                  </a:lnTo>
                  <a:lnTo>
                    <a:pt x="14" y="24"/>
                  </a:lnTo>
                  <a:lnTo>
                    <a:pt x="26" y="0"/>
                  </a:lnTo>
                  <a:lnTo>
                    <a:pt x="41" y="24"/>
                  </a:lnTo>
                  <a:lnTo>
                    <a:pt x="55"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36" name="Freeform 94">
              <a:extLst>
                <a:ext uri="{FF2B5EF4-FFF2-40B4-BE49-F238E27FC236}">
                  <a16:creationId xmlns:a16="http://schemas.microsoft.com/office/drawing/2014/main" id="{A1CD4209-21D1-4930-8E91-75EC2354C288}"/>
                </a:ext>
              </a:extLst>
            </p:cNvPr>
            <p:cNvSpPr>
              <a:spLocks/>
            </p:cNvSpPr>
            <p:nvPr/>
          </p:nvSpPr>
          <p:spPr bwMode="auto">
            <a:xfrm>
              <a:off x="9612313" y="9029701"/>
              <a:ext cx="87313" cy="76200"/>
            </a:xfrm>
            <a:custGeom>
              <a:avLst/>
              <a:gdLst>
                <a:gd name="T0" fmla="*/ 29 w 55"/>
                <a:gd name="T1" fmla="*/ 48 h 48"/>
                <a:gd name="T2" fmla="*/ 0 w 55"/>
                <a:gd name="T3" fmla="*/ 48 h 48"/>
                <a:gd name="T4" fmla="*/ 14 w 55"/>
                <a:gd name="T5" fmla="*/ 24 h 48"/>
                <a:gd name="T6" fmla="*/ 29 w 55"/>
                <a:gd name="T7" fmla="*/ 0 h 48"/>
                <a:gd name="T8" fmla="*/ 43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4" y="24"/>
                  </a:lnTo>
                  <a:lnTo>
                    <a:pt x="29" y="0"/>
                  </a:lnTo>
                  <a:lnTo>
                    <a:pt x="43"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37" name="Freeform 95">
              <a:extLst>
                <a:ext uri="{FF2B5EF4-FFF2-40B4-BE49-F238E27FC236}">
                  <a16:creationId xmlns:a16="http://schemas.microsoft.com/office/drawing/2014/main" id="{58FA0323-B18A-A099-8249-CB68311CC4B3}"/>
                </a:ext>
              </a:extLst>
            </p:cNvPr>
            <p:cNvSpPr>
              <a:spLocks/>
            </p:cNvSpPr>
            <p:nvPr/>
          </p:nvSpPr>
          <p:spPr bwMode="auto">
            <a:xfrm>
              <a:off x="9642476" y="9029701"/>
              <a:ext cx="87313" cy="76200"/>
            </a:xfrm>
            <a:custGeom>
              <a:avLst/>
              <a:gdLst>
                <a:gd name="T0" fmla="*/ 29 w 55"/>
                <a:gd name="T1" fmla="*/ 48 h 48"/>
                <a:gd name="T2" fmla="*/ 0 w 55"/>
                <a:gd name="T3" fmla="*/ 48 h 48"/>
                <a:gd name="T4" fmla="*/ 14 w 55"/>
                <a:gd name="T5" fmla="*/ 24 h 48"/>
                <a:gd name="T6" fmla="*/ 29 w 55"/>
                <a:gd name="T7" fmla="*/ 0 h 48"/>
                <a:gd name="T8" fmla="*/ 40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4" y="24"/>
                  </a:lnTo>
                  <a:lnTo>
                    <a:pt x="29" y="0"/>
                  </a:lnTo>
                  <a:lnTo>
                    <a:pt x="40"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38" name="Freeform 96">
              <a:extLst>
                <a:ext uri="{FF2B5EF4-FFF2-40B4-BE49-F238E27FC236}">
                  <a16:creationId xmlns:a16="http://schemas.microsoft.com/office/drawing/2014/main" id="{64E65E84-5A99-0AAA-E671-95C0D3CEC99D}"/>
                </a:ext>
              </a:extLst>
            </p:cNvPr>
            <p:cNvSpPr>
              <a:spLocks/>
            </p:cNvSpPr>
            <p:nvPr/>
          </p:nvSpPr>
          <p:spPr bwMode="auto">
            <a:xfrm>
              <a:off x="9864726" y="9029701"/>
              <a:ext cx="87313" cy="76200"/>
            </a:xfrm>
            <a:custGeom>
              <a:avLst/>
              <a:gdLst>
                <a:gd name="T0" fmla="*/ 29 w 55"/>
                <a:gd name="T1" fmla="*/ 48 h 48"/>
                <a:gd name="T2" fmla="*/ 0 w 55"/>
                <a:gd name="T3" fmla="*/ 48 h 48"/>
                <a:gd name="T4" fmla="*/ 14 w 55"/>
                <a:gd name="T5" fmla="*/ 24 h 48"/>
                <a:gd name="T6" fmla="*/ 29 w 55"/>
                <a:gd name="T7" fmla="*/ 0 h 48"/>
                <a:gd name="T8" fmla="*/ 43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4" y="24"/>
                  </a:lnTo>
                  <a:lnTo>
                    <a:pt x="29" y="0"/>
                  </a:lnTo>
                  <a:lnTo>
                    <a:pt x="43"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39" name="Freeform 97">
              <a:extLst>
                <a:ext uri="{FF2B5EF4-FFF2-40B4-BE49-F238E27FC236}">
                  <a16:creationId xmlns:a16="http://schemas.microsoft.com/office/drawing/2014/main" id="{58C4AABF-BF6E-EF7F-8C00-DD1B3C81C5E9}"/>
                </a:ext>
              </a:extLst>
            </p:cNvPr>
            <p:cNvSpPr>
              <a:spLocks/>
            </p:cNvSpPr>
            <p:nvPr/>
          </p:nvSpPr>
          <p:spPr bwMode="auto">
            <a:xfrm>
              <a:off x="9886951" y="9029701"/>
              <a:ext cx="87313" cy="76200"/>
            </a:xfrm>
            <a:custGeom>
              <a:avLst/>
              <a:gdLst>
                <a:gd name="T0" fmla="*/ 29 w 55"/>
                <a:gd name="T1" fmla="*/ 48 h 48"/>
                <a:gd name="T2" fmla="*/ 0 w 55"/>
                <a:gd name="T3" fmla="*/ 48 h 48"/>
                <a:gd name="T4" fmla="*/ 15 w 55"/>
                <a:gd name="T5" fmla="*/ 24 h 48"/>
                <a:gd name="T6" fmla="*/ 29 w 55"/>
                <a:gd name="T7" fmla="*/ 0 h 48"/>
                <a:gd name="T8" fmla="*/ 43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5" y="24"/>
                  </a:lnTo>
                  <a:lnTo>
                    <a:pt x="29" y="0"/>
                  </a:lnTo>
                  <a:lnTo>
                    <a:pt x="43"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40" name="Freeform 98">
              <a:extLst>
                <a:ext uri="{FF2B5EF4-FFF2-40B4-BE49-F238E27FC236}">
                  <a16:creationId xmlns:a16="http://schemas.microsoft.com/office/drawing/2014/main" id="{7279CCFD-B90A-7A34-E908-A63649C0D6A1}"/>
                </a:ext>
              </a:extLst>
            </p:cNvPr>
            <p:cNvSpPr>
              <a:spLocks/>
            </p:cNvSpPr>
            <p:nvPr/>
          </p:nvSpPr>
          <p:spPr bwMode="auto">
            <a:xfrm>
              <a:off x="9910763" y="9029701"/>
              <a:ext cx="85725" cy="76200"/>
            </a:xfrm>
            <a:custGeom>
              <a:avLst/>
              <a:gdLst>
                <a:gd name="T0" fmla="*/ 26 w 54"/>
                <a:gd name="T1" fmla="*/ 48 h 48"/>
                <a:gd name="T2" fmla="*/ 0 w 54"/>
                <a:gd name="T3" fmla="*/ 48 h 48"/>
                <a:gd name="T4" fmla="*/ 14 w 54"/>
                <a:gd name="T5" fmla="*/ 24 h 48"/>
                <a:gd name="T6" fmla="*/ 26 w 54"/>
                <a:gd name="T7" fmla="*/ 0 h 48"/>
                <a:gd name="T8" fmla="*/ 40 w 54"/>
                <a:gd name="T9" fmla="*/ 24 h 48"/>
                <a:gd name="T10" fmla="*/ 54 w 54"/>
                <a:gd name="T11" fmla="*/ 48 h 48"/>
                <a:gd name="T12" fmla="*/ 26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6" y="48"/>
                  </a:moveTo>
                  <a:lnTo>
                    <a:pt x="0" y="48"/>
                  </a:lnTo>
                  <a:lnTo>
                    <a:pt x="14" y="24"/>
                  </a:lnTo>
                  <a:lnTo>
                    <a:pt x="26" y="0"/>
                  </a:lnTo>
                  <a:lnTo>
                    <a:pt x="40" y="24"/>
                  </a:lnTo>
                  <a:lnTo>
                    <a:pt x="54"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41" name="Freeform 99">
              <a:extLst>
                <a:ext uri="{FF2B5EF4-FFF2-40B4-BE49-F238E27FC236}">
                  <a16:creationId xmlns:a16="http://schemas.microsoft.com/office/drawing/2014/main" id="{0900C155-B1AD-2C0E-A9DD-71D9D0164263}"/>
                </a:ext>
              </a:extLst>
            </p:cNvPr>
            <p:cNvSpPr>
              <a:spLocks/>
            </p:cNvSpPr>
            <p:nvPr/>
          </p:nvSpPr>
          <p:spPr bwMode="auto">
            <a:xfrm>
              <a:off x="10037763" y="9029701"/>
              <a:ext cx="87313" cy="76200"/>
            </a:xfrm>
            <a:custGeom>
              <a:avLst/>
              <a:gdLst>
                <a:gd name="T0" fmla="*/ 26 w 55"/>
                <a:gd name="T1" fmla="*/ 48 h 48"/>
                <a:gd name="T2" fmla="*/ 0 w 55"/>
                <a:gd name="T3" fmla="*/ 48 h 48"/>
                <a:gd name="T4" fmla="*/ 12 w 55"/>
                <a:gd name="T5" fmla="*/ 24 h 48"/>
                <a:gd name="T6" fmla="*/ 26 w 55"/>
                <a:gd name="T7" fmla="*/ 0 h 48"/>
                <a:gd name="T8" fmla="*/ 41 w 55"/>
                <a:gd name="T9" fmla="*/ 24 h 48"/>
                <a:gd name="T10" fmla="*/ 55 w 55"/>
                <a:gd name="T11" fmla="*/ 48 h 48"/>
                <a:gd name="T12" fmla="*/ 26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6" y="48"/>
                  </a:moveTo>
                  <a:lnTo>
                    <a:pt x="0" y="48"/>
                  </a:lnTo>
                  <a:lnTo>
                    <a:pt x="12" y="24"/>
                  </a:lnTo>
                  <a:lnTo>
                    <a:pt x="26" y="0"/>
                  </a:lnTo>
                  <a:lnTo>
                    <a:pt x="41" y="24"/>
                  </a:lnTo>
                  <a:lnTo>
                    <a:pt x="55"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42" name="Freeform 100">
              <a:extLst>
                <a:ext uri="{FF2B5EF4-FFF2-40B4-BE49-F238E27FC236}">
                  <a16:creationId xmlns:a16="http://schemas.microsoft.com/office/drawing/2014/main" id="{CD891557-E416-A757-08F4-0C7D0254A7F6}"/>
                </a:ext>
              </a:extLst>
            </p:cNvPr>
            <p:cNvSpPr>
              <a:spLocks/>
            </p:cNvSpPr>
            <p:nvPr/>
          </p:nvSpPr>
          <p:spPr bwMode="auto">
            <a:xfrm>
              <a:off x="10166351" y="9029701"/>
              <a:ext cx="85725" cy="76200"/>
            </a:xfrm>
            <a:custGeom>
              <a:avLst/>
              <a:gdLst>
                <a:gd name="T0" fmla="*/ 28 w 54"/>
                <a:gd name="T1" fmla="*/ 48 h 48"/>
                <a:gd name="T2" fmla="*/ 0 w 54"/>
                <a:gd name="T3" fmla="*/ 48 h 48"/>
                <a:gd name="T4" fmla="*/ 14 w 54"/>
                <a:gd name="T5" fmla="*/ 24 h 48"/>
                <a:gd name="T6" fmla="*/ 28 w 54"/>
                <a:gd name="T7" fmla="*/ 0 h 48"/>
                <a:gd name="T8" fmla="*/ 40 w 54"/>
                <a:gd name="T9" fmla="*/ 24 h 48"/>
                <a:gd name="T10" fmla="*/ 54 w 54"/>
                <a:gd name="T11" fmla="*/ 48 h 48"/>
                <a:gd name="T12" fmla="*/ 28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8" y="48"/>
                  </a:moveTo>
                  <a:lnTo>
                    <a:pt x="0" y="48"/>
                  </a:lnTo>
                  <a:lnTo>
                    <a:pt x="14" y="24"/>
                  </a:lnTo>
                  <a:lnTo>
                    <a:pt x="28" y="0"/>
                  </a:lnTo>
                  <a:lnTo>
                    <a:pt x="40" y="24"/>
                  </a:lnTo>
                  <a:lnTo>
                    <a:pt x="54"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43" name="Freeform 101">
              <a:extLst>
                <a:ext uri="{FF2B5EF4-FFF2-40B4-BE49-F238E27FC236}">
                  <a16:creationId xmlns:a16="http://schemas.microsoft.com/office/drawing/2014/main" id="{F64DE4FA-64BB-F24B-CE91-FA328DAB2360}"/>
                </a:ext>
              </a:extLst>
            </p:cNvPr>
            <p:cNvSpPr>
              <a:spLocks/>
            </p:cNvSpPr>
            <p:nvPr/>
          </p:nvSpPr>
          <p:spPr bwMode="auto">
            <a:xfrm>
              <a:off x="10188576" y="9029701"/>
              <a:ext cx="87313" cy="76200"/>
            </a:xfrm>
            <a:custGeom>
              <a:avLst/>
              <a:gdLst>
                <a:gd name="T0" fmla="*/ 29 w 55"/>
                <a:gd name="T1" fmla="*/ 48 h 48"/>
                <a:gd name="T2" fmla="*/ 0 w 55"/>
                <a:gd name="T3" fmla="*/ 48 h 48"/>
                <a:gd name="T4" fmla="*/ 14 w 55"/>
                <a:gd name="T5" fmla="*/ 24 h 48"/>
                <a:gd name="T6" fmla="*/ 29 w 55"/>
                <a:gd name="T7" fmla="*/ 0 h 48"/>
                <a:gd name="T8" fmla="*/ 43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4" y="24"/>
                  </a:lnTo>
                  <a:lnTo>
                    <a:pt x="29" y="0"/>
                  </a:lnTo>
                  <a:lnTo>
                    <a:pt x="43"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44" name="Freeform 102">
              <a:extLst>
                <a:ext uri="{FF2B5EF4-FFF2-40B4-BE49-F238E27FC236}">
                  <a16:creationId xmlns:a16="http://schemas.microsoft.com/office/drawing/2014/main" id="{756BF70E-1B55-3D1C-BAD7-611E575E3C5E}"/>
                </a:ext>
              </a:extLst>
            </p:cNvPr>
            <p:cNvSpPr>
              <a:spLocks/>
            </p:cNvSpPr>
            <p:nvPr/>
          </p:nvSpPr>
          <p:spPr bwMode="auto">
            <a:xfrm>
              <a:off x="10210801" y="9029701"/>
              <a:ext cx="87313" cy="76200"/>
            </a:xfrm>
            <a:custGeom>
              <a:avLst/>
              <a:gdLst>
                <a:gd name="T0" fmla="*/ 29 w 55"/>
                <a:gd name="T1" fmla="*/ 48 h 48"/>
                <a:gd name="T2" fmla="*/ 0 w 55"/>
                <a:gd name="T3" fmla="*/ 48 h 48"/>
                <a:gd name="T4" fmla="*/ 15 w 55"/>
                <a:gd name="T5" fmla="*/ 24 h 48"/>
                <a:gd name="T6" fmla="*/ 29 w 55"/>
                <a:gd name="T7" fmla="*/ 0 h 48"/>
                <a:gd name="T8" fmla="*/ 43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5" y="24"/>
                  </a:lnTo>
                  <a:lnTo>
                    <a:pt x="29" y="0"/>
                  </a:lnTo>
                  <a:lnTo>
                    <a:pt x="43"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45" name="Freeform 103">
              <a:extLst>
                <a:ext uri="{FF2B5EF4-FFF2-40B4-BE49-F238E27FC236}">
                  <a16:creationId xmlns:a16="http://schemas.microsoft.com/office/drawing/2014/main" id="{AB30C0C2-19D3-0D9B-63B7-B9B3BAEF2A69}"/>
                </a:ext>
              </a:extLst>
            </p:cNvPr>
            <p:cNvSpPr>
              <a:spLocks/>
            </p:cNvSpPr>
            <p:nvPr/>
          </p:nvSpPr>
          <p:spPr bwMode="auto">
            <a:xfrm>
              <a:off x="10490201" y="9213851"/>
              <a:ext cx="82550" cy="76200"/>
            </a:xfrm>
            <a:custGeom>
              <a:avLst/>
              <a:gdLst>
                <a:gd name="T0" fmla="*/ 26 w 52"/>
                <a:gd name="T1" fmla="*/ 48 h 48"/>
                <a:gd name="T2" fmla="*/ 0 w 52"/>
                <a:gd name="T3" fmla="*/ 48 h 48"/>
                <a:gd name="T4" fmla="*/ 12 w 52"/>
                <a:gd name="T5" fmla="*/ 24 h 48"/>
                <a:gd name="T6" fmla="*/ 26 w 52"/>
                <a:gd name="T7" fmla="*/ 0 h 48"/>
                <a:gd name="T8" fmla="*/ 40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0"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46" name="Freeform 104">
              <a:extLst>
                <a:ext uri="{FF2B5EF4-FFF2-40B4-BE49-F238E27FC236}">
                  <a16:creationId xmlns:a16="http://schemas.microsoft.com/office/drawing/2014/main" id="{E796EE37-7D23-F233-AE88-02EAA642635E}"/>
                </a:ext>
              </a:extLst>
            </p:cNvPr>
            <p:cNvSpPr>
              <a:spLocks/>
            </p:cNvSpPr>
            <p:nvPr/>
          </p:nvSpPr>
          <p:spPr bwMode="auto">
            <a:xfrm>
              <a:off x="10580688" y="9451976"/>
              <a:ext cx="85725" cy="76200"/>
            </a:xfrm>
            <a:custGeom>
              <a:avLst/>
              <a:gdLst>
                <a:gd name="T0" fmla="*/ 28 w 54"/>
                <a:gd name="T1" fmla="*/ 48 h 48"/>
                <a:gd name="T2" fmla="*/ 0 w 54"/>
                <a:gd name="T3" fmla="*/ 48 h 48"/>
                <a:gd name="T4" fmla="*/ 14 w 54"/>
                <a:gd name="T5" fmla="*/ 24 h 48"/>
                <a:gd name="T6" fmla="*/ 28 w 54"/>
                <a:gd name="T7" fmla="*/ 0 h 48"/>
                <a:gd name="T8" fmla="*/ 40 w 54"/>
                <a:gd name="T9" fmla="*/ 24 h 48"/>
                <a:gd name="T10" fmla="*/ 54 w 54"/>
                <a:gd name="T11" fmla="*/ 48 h 48"/>
                <a:gd name="T12" fmla="*/ 28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8" y="48"/>
                  </a:moveTo>
                  <a:lnTo>
                    <a:pt x="0" y="48"/>
                  </a:lnTo>
                  <a:lnTo>
                    <a:pt x="14" y="24"/>
                  </a:lnTo>
                  <a:lnTo>
                    <a:pt x="28" y="0"/>
                  </a:lnTo>
                  <a:lnTo>
                    <a:pt x="40" y="24"/>
                  </a:lnTo>
                  <a:lnTo>
                    <a:pt x="54"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47" name="Freeform 105">
              <a:extLst>
                <a:ext uri="{FF2B5EF4-FFF2-40B4-BE49-F238E27FC236}">
                  <a16:creationId xmlns:a16="http://schemas.microsoft.com/office/drawing/2014/main" id="{E6372838-7B10-BA3A-5045-DB64C225AF7D}"/>
                </a:ext>
              </a:extLst>
            </p:cNvPr>
            <p:cNvSpPr>
              <a:spLocks/>
            </p:cNvSpPr>
            <p:nvPr/>
          </p:nvSpPr>
          <p:spPr bwMode="auto">
            <a:xfrm>
              <a:off x="10787063" y="9451976"/>
              <a:ext cx="87313" cy="76200"/>
            </a:xfrm>
            <a:custGeom>
              <a:avLst/>
              <a:gdLst>
                <a:gd name="T0" fmla="*/ 27 w 55"/>
                <a:gd name="T1" fmla="*/ 48 h 48"/>
                <a:gd name="T2" fmla="*/ 0 w 55"/>
                <a:gd name="T3" fmla="*/ 48 h 48"/>
                <a:gd name="T4" fmla="*/ 15 w 55"/>
                <a:gd name="T5" fmla="*/ 24 h 48"/>
                <a:gd name="T6" fmla="*/ 27 w 55"/>
                <a:gd name="T7" fmla="*/ 0 h 48"/>
                <a:gd name="T8" fmla="*/ 41 w 55"/>
                <a:gd name="T9" fmla="*/ 24 h 48"/>
                <a:gd name="T10" fmla="*/ 55 w 55"/>
                <a:gd name="T11" fmla="*/ 48 h 48"/>
                <a:gd name="T12" fmla="*/ 27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7" y="48"/>
                  </a:moveTo>
                  <a:lnTo>
                    <a:pt x="0" y="48"/>
                  </a:lnTo>
                  <a:lnTo>
                    <a:pt x="15" y="24"/>
                  </a:lnTo>
                  <a:lnTo>
                    <a:pt x="27" y="0"/>
                  </a:lnTo>
                  <a:lnTo>
                    <a:pt x="41" y="24"/>
                  </a:lnTo>
                  <a:lnTo>
                    <a:pt x="55" y="48"/>
                  </a:lnTo>
                  <a:lnTo>
                    <a:pt x="27"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48" name="Freeform 106">
              <a:extLst>
                <a:ext uri="{FF2B5EF4-FFF2-40B4-BE49-F238E27FC236}">
                  <a16:creationId xmlns:a16="http://schemas.microsoft.com/office/drawing/2014/main" id="{42ACD4A8-E356-819D-F375-1542213FFA1C}"/>
                </a:ext>
              </a:extLst>
            </p:cNvPr>
            <p:cNvSpPr>
              <a:spLocks/>
            </p:cNvSpPr>
            <p:nvPr/>
          </p:nvSpPr>
          <p:spPr bwMode="auto">
            <a:xfrm>
              <a:off x="11104563" y="9451976"/>
              <a:ext cx="85725" cy="76200"/>
            </a:xfrm>
            <a:custGeom>
              <a:avLst/>
              <a:gdLst>
                <a:gd name="T0" fmla="*/ 28 w 54"/>
                <a:gd name="T1" fmla="*/ 48 h 48"/>
                <a:gd name="T2" fmla="*/ 0 w 54"/>
                <a:gd name="T3" fmla="*/ 48 h 48"/>
                <a:gd name="T4" fmla="*/ 14 w 54"/>
                <a:gd name="T5" fmla="*/ 24 h 48"/>
                <a:gd name="T6" fmla="*/ 28 w 54"/>
                <a:gd name="T7" fmla="*/ 0 h 48"/>
                <a:gd name="T8" fmla="*/ 42 w 54"/>
                <a:gd name="T9" fmla="*/ 24 h 48"/>
                <a:gd name="T10" fmla="*/ 54 w 54"/>
                <a:gd name="T11" fmla="*/ 48 h 48"/>
                <a:gd name="T12" fmla="*/ 28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8" y="48"/>
                  </a:moveTo>
                  <a:lnTo>
                    <a:pt x="0" y="48"/>
                  </a:lnTo>
                  <a:lnTo>
                    <a:pt x="14" y="24"/>
                  </a:lnTo>
                  <a:lnTo>
                    <a:pt x="28" y="0"/>
                  </a:lnTo>
                  <a:lnTo>
                    <a:pt x="42" y="24"/>
                  </a:lnTo>
                  <a:lnTo>
                    <a:pt x="54"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49" name="Freeform 107">
              <a:extLst>
                <a:ext uri="{FF2B5EF4-FFF2-40B4-BE49-F238E27FC236}">
                  <a16:creationId xmlns:a16="http://schemas.microsoft.com/office/drawing/2014/main" id="{C421BEE4-7302-0B24-8312-E319C3941ED8}"/>
                </a:ext>
              </a:extLst>
            </p:cNvPr>
            <p:cNvSpPr>
              <a:spLocks/>
            </p:cNvSpPr>
            <p:nvPr/>
          </p:nvSpPr>
          <p:spPr bwMode="auto">
            <a:xfrm>
              <a:off x="11115676" y="9451976"/>
              <a:ext cx="85725" cy="76200"/>
            </a:xfrm>
            <a:custGeom>
              <a:avLst/>
              <a:gdLst>
                <a:gd name="T0" fmla="*/ 28 w 54"/>
                <a:gd name="T1" fmla="*/ 48 h 48"/>
                <a:gd name="T2" fmla="*/ 0 w 54"/>
                <a:gd name="T3" fmla="*/ 48 h 48"/>
                <a:gd name="T4" fmla="*/ 14 w 54"/>
                <a:gd name="T5" fmla="*/ 24 h 48"/>
                <a:gd name="T6" fmla="*/ 28 w 54"/>
                <a:gd name="T7" fmla="*/ 0 h 48"/>
                <a:gd name="T8" fmla="*/ 43 w 54"/>
                <a:gd name="T9" fmla="*/ 24 h 48"/>
                <a:gd name="T10" fmla="*/ 54 w 54"/>
                <a:gd name="T11" fmla="*/ 48 h 48"/>
                <a:gd name="T12" fmla="*/ 28 w 5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4" h="48">
                  <a:moveTo>
                    <a:pt x="28" y="48"/>
                  </a:moveTo>
                  <a:lnTo>
                    <a:pt x="0" y="48"/>
                  </a:lnTo>
                  <a:lnTo>
                    <a:pt x="14" y="24"/>
                  </a:lnTo>
                  <a:lnTo>
                    <a:pt x="28" y="0"/>
                  </a:lnTo>
                  <a:lnTo>
                    <a:pt x="43" y="24"/>
                  </a:lnTo>
                  <a:lnTo>
                    <a:pt x="54" y="48"/>
                  </a:lnTo>
                  <a:lnTo>
                    <a:pt x="28"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850" name="Freeform 108">
              <a:extLst>
                <a:ext uri="{FF2B5EF4-FFF2-40B4-BE49-F238E27FC236}">
                  <a16:creationId xmlns:a16="http://schemas.microsoft.com/office/drawing/2014/main" id="{E09ACA26-E644-AF6E-46AA-858A16BD7A98}"/>
                </a:ext>
              </a:extLst>
            </p:cNvPr>
            <p:cNvSpPr>
              <a:spLocks/>
            </p:cNvSpPr>
            <p:nvPr/>
          </p:nvSpPr>
          <p:spPr bwMode="auto">
            <a:xfrm>
              <a:off x="11401426" y="9451976"/>
              <a:ext cx="87313" cy="76200"/>
            </a:xfrm>
            <a:custGeom>
              <a:avLst/>
              <a:gdLst>
                <a:gd name="T0" fmla="*/ 29 w 55"/>
                <a:gd name="T1" fmla="*/ 48 h 48"/>
                <a:gd name="T2" fmla="*/ 0 w 55"/>
                <a:gd name="T3" fmla="*/ 48 h 48"/>
                <a:gd name="T4" fmla="*/ 14 w 55"/>
                <a:gd name="T5" fmla="*/ 24 h 48"/>
                <a:gd name="T6" fmla="*/ 29 w 55"/>
                <a:gd name="T7" fmla="*/ 0 h 48"/>
                <a:gd name="T8" fmla="*/ 43 w 55"/>
                <a:gd name="T9" fmla="*/ 24 h 48"/>
                <a:gd name="T10" fmla="*/ 55 w 55"/>
                <a:gd name="T11" fmla="*/ 48 h 48"/>
                <a:gd name="T12" fmla="*/ 29 w 5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29" y="48"/>
                  </a:moveTo>
                  <a:lnTo>
                    <a:pt x="0" y="48"/>
                  </a:lnTo>
                  <a:lnTo>
                    <a:pt x="14" y="24"/>
                  </a:lnTo>
                  <a:lnTo>
                    <a:pt x="29" y="0"/>
                  </a:lnTo>
                  <a:lnTo>
                    <a:pt x="43" y="24"/>
                  </a:lnTo>
                  <a:lnTo>
                    <a:pt x="55" y="48"/>
                  </a:lnTo>
                  <a:lnTo>
                    <a:pt x="29"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grpSp>
      <p:grpSp>
        <p:nvGrpSpPr>
          <p:cNvPr id="621" name="Group 620">
            <a:extLst>
              <a:ext uri="{FF2B5EF4-FFF2-40B4-BE49-F238E27FC236}">
                <a16:creationId xmlns:a16="http://schemas.microsoft.com/office/drawing/2014/main" id="{F68ADE87-A03E-0694-0107-12F9A9E71AE3}"/>
              </a:ext>
            </a:extLst>
          </p:cNvPr>
          <p:cNvGrpSpPr/>
          <p:nvPr/>
        </p:nvGrpSpPr>
        <p:grpSpPr>
          <a:xfrm>
            <a:off x="999948" y="2268734"/>
            <a:ext cx="7284538" cy="594378"/>
            <a:chOff x="2116537" y="1468073"/>
            <a:chExt cx="8961547" cy="731213"/>
          </a:xfrm>
        </p:grpSpPr>
        <p:sp>
          <p:nvSpPr>
            <p:cNvPr id="628" name="Freeform 109">
              <a:extLst>
                <a:ext uri="{FF2B5EF4-FFF2-40B4-BE49-F238E27FC236}">
                  <a16:creationId xmlns:a16="http://schemas.microsoft.com/office/drawing/2014/main" id="{354267A6-942E-9CF0-4464-E4C331024D4A}"/>
                </a:ext>
              </a:extLst>
            </p:cNvPr>
            <p:cNvSpPr>
              <a:spLocks/>
            </p:cNvSpPr>
            <p:nvPr/>
          </p:nvSpPr>
          <p:spPr bwMode="auto">
            <a:xfrm>
              <a:off x="2151334" y="1502769"/>
              <a:ext cx="8926750" cy="663215"/>
            </a:xfrm>
            <a:custGeom>
              <a:avLst/>
              <a:gdLst>
                <a:gd name="T0" fmla="*/ 190 w 6670"/>
                <a:gd name="T1" fmla="*/ 0 h 497"/>
                <a:gd name="T2" fmla="*/ 409 w 6670"/>
                <a:gd name="T3" fmla="*/ 17 h 497"/>
                <a:gd name="T4" fmla="*/ 515 w 6670"/>
                <a:gd name="T5" fmla="*/ 26 h 497"/>
                <a:gd name="T6" fmla="*/ 615 w 6670"/>
                <a:gd name="T7" fmla="*/ 33 h 497"/>
                <a:gd name="T8" fmla="*/ 1230 w 6670"/>
                <a:gd name="T9" fmla="*/ 45 h 497"/>
                <a:gd name="T10" fmla="*/ 1398 w 6670"/>
                <a:gd name="T11" fmla="*/ 60 h 497"/>
                <a:gd name="T12" fmla="*/ 1547 w 6670"/>
                <a:gd name="T13" fmla="*/ 74 h 497"/>
                <a:gd name="T14" fmla="*/ 1600 w 6670"/>
                <a:gd name="T15" fmla="*/ 91 h 497"/>
                <a:gd name="T16" fmla="*/ 1619 w 6670"/>
                <a:gd name="T17" fmla="*/ 100 h 497"/>
                <a:gd name="T18" fmla="*/ 1678 w 6670"/>
                <a:gd name="T19" fmla="*/ 105 h 497"/>
                <a:gd name="T20" fmla="*/ 1735 w 6670"/>
                <a:gd name="T21" fmla="*/ 110 h 497"/>
                <a:gd name="T22" fmla="*/ 1825 w 6670"/>
                <a:gd name="T23" fmla="*/ 124 h 497"/>
                <a:gd name="T24" fmla="*/ 1918 w 6670"/>
                <a:gd name="T25" fmla="*/ 138 h 497"/>
                <a:gd name="T26" fmla="*/ 1946 w 6670"/>
                <a:gd name="T27" fmla="*/ 152 h 497"/>
                <a:gd name="T28" fmla="*/ 2148 w 6670"/>
                <a:gd name="T29" fmla="*/ 164 h 497"/>
                <a:gd name="T30" fmla="*/ 2259 w 6670"/>
                <a:gd name="T31" fmla="*/ 169 h 497"/>
                <a:gd name="T32" fmla="*/ 2304 w 6670"/>
                <a:gd name="T33" fmla="*/ 174 h 497"/>
                <a:gd name="T34" fmla="*/ 2506 w 6670"/>
                <a:gd name="T35" fmla="*/ 186 h 497"/>
                <a:gd name="T36" fmla="*/ 2758 w 6670"/>
                <a:gd name="T37" fmla="*/ 202 h 497"/>
                <a:gd name="T38" fmla="*/ 3019 w 6670"/>
                <a:gd name="T39" fmla="*/ 212 h 497"/>
                <a:gd name="T40" fmla="*/ 3099 w 6670"/>
                <a:gd name="T41" fmla="*/ 219 h 497"/>
                <a:gd name="T42" fmla="*/ 3161 w 6670"/>
                <a:gd name="T43" fmla="*/ 236 h 497"/>
                <a:gd name="T44" fmla="*/ 3185 w 6670"/>
                <a:gd name="T45" fmla="*/ 247 h 497"/>
                <a:gd name="T46" fmla="*/ 3420 w 6670"/>
                <a:gd name="T47" fmla="*/ 255 h 497"/>
                <a:gd name="T48" fmla="*/ 3474 w 6670"/>
                <a:gd name="T49" fmla="*/ 266 h 497"/>
                <a:gd name="T50" fmla="*/ 3486 w 6670"/>
                <a:gd name="T51" fmla="*/ 278 h 497"/>
                <a:gd name="T52" fmla="*/ 3598 w 6670"/>
                <a:gd name="T53" fmla="*/ 283 h 497"/>
                <a:gd name="T54" fmla="*/ 3652 w 6670"/>
                <a:gd name="T55" fmla="*/ 290 h 497"/>
                <a:gd name="T56" fmla="*/ 3745 w 6670"/>
                <a:gd name="T57" fmla="*/ 312 h 497"/>
                <a:gd name="T58" fmla="*/ 3851 w 6670"/>
                <a:gd name="T59" fmla="*/ 321 h 497"/>
                <a:gd name="T60" fmla="*/ 4022 w 6670"/>
                <a:gd name="T61" fmla="*/ 338 h 497"/>
                <a:gd name="T62" fmla="*/ 4110 w 6670"/>
                <a:gd name="T63" fmla="*/ 357 h 497"/>
                <a:gd name="T64" fmla="*/ 4167 w 6670"/>
                <a:gd name="T65" fmla="*/ 378 h 497"/>
                <a:gd name="T66" fmla="*/ 4454 w 6670"/>
                <a:gd name="T67" fmla="*/ 385 h 497"/>
                <a:gd name="T68" fmla="*/ 4613 w 6670"/>
                <a:gd name="T69" fmla="*/ 402 h 497"/>
                <a:gd name="T70" fmla="*/ 4623 w 6670"/>
                <a:gd name="T71" fmla="*/ 411 h 497"/>
                <a:gd name="T72" fmla="*/ 5168 w 6670"/>
                <a:gd name="T73" fmla="*/ 428 h 497"/>
                <a:gd name="T74" fmla="*/ 5491 w 6670"/>
                <a:gd name="T75" fmla="*/ 452 h 497"/>
                <a:gd name="T76" fmla="*/ 6670 w 6670"/>
                <a:gd name="T77" fmla="*/ 49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70" h="497">
                  <a:moveTo>
                    <a:pt x="0" y="0"/>
                  </a:moveTo>
                  <a:lnTo>
                    <a:pt x="190" y="0"/>
                  </a:lnTo>
                  <a:lnTo>
                    <a:pt x="190" y="17"/>
                  </a:lnTo>
                  <a:lnTo>
                    <a:pt x="409" y="17"/>
                  </a:lnTo>
                  <a:lnTo>
                    <a:pt x="409" y="26"/>
                  </a:lnTo>
                  <a:lnTo>
                    <a:pt x="515" y="26"/>
                  </a:lnTo>
                  <a:lnTo>
                    <a:pt x="515" y="33"/>
                  </a:lnTo>
                  <a:lnTo>
                    <a:pt x="615" y="33"/>
                  </a:lnTo>
                  <a:lnTo>
                    <a:pt x="615" y="45"/>
                  </a:lnTo>
                  <a:lnTo>
                    <a:pt x="1230" y="45"/>
                  </a:lnTo>
                  <a:lnTo>
                    <a:pt x="1230" y="60"/>
                  </a:lnTo>
                  <a:lnTo>
                    <a:pt x="1398" y="60"/>
                  </a:lnTo>
                  <a:lnTo>
                    <a:pt x="1398" y="74"/>
                  </a:lnTo>
                  <a:lnTo>
                    <a:pt x="1547" y="74"/>
                  </a:lnTo>
                  <a:lnTo>
                    <a:pt x="1547" y="91"/>
                  </a:lnTo>
                  <a:lnTo>
                    <a:pt x="1600" y="91"/>
                  </a:lnTo>
                  <a:lnTo>
                    <a:pt x="1600" y="100"/>
                  </a:lnTo>
                  <a:lnTo>
                    <a:pt x="1619" y="100"/>
                  </a:lnTo>
                  <a:lnTo>
                    <a:pt x="1619" y="105"/>
                  </a:lnTo>
                  <a:lnTo>
                    <a:pt x="1678" y="105"/>
                  </a:lnTo>
                  <a:lnTo>
                    <a:pt x="1678" y="110"/>
                  </a:lnTo>
                  <a:lnTo>
                    <a:pt x="1735" y="110"/>
                  </a:lnTo>
                  <a:lnTo>
                    <a:pt x="1735" y="124"/>
                  </a:lnTo>
                  <a:lnTo>
                    <a:pt x="1825" y="124"/>
                  </a:lnTo>
                  <a:lnTo>
                    <a:pt x="1825" y="138"/>
                  </a:lnTo>
                  <a:lnTo>
                    <a:pt x="1918" y="138"/>
                  </a:lnTo>
                  <a:lnTo>
                    <a:pt x="1918" y="152"/>
                  </a:lnTo>
                  <a:lnTo>
                    <a:pt x="1946" y="152"/>
                  </a:lnTo>
                  <a:lnTo>
                    <a:pt x="1946" y="164"/>
                  </a:lnTo>
                  <a:lnTo>
                    <a:pt x="2148" y="164"/>
                  </a:lnTo>
                  <a:lnTo>
                    <a:pt x="2148" y="169"/>
                  </a:lnTo>
                  <a:lnTo>
                    <a:pt x="2259" y="169"/>
                  </a:lnTo>
                  <a:lnTo>
                    <a:pt x="2259" y="174"/>
                  </a:lnTo>
                  <a:lnTo>
                    <a:pt x="2304" y="174"/>
                  </a:lnTo>
                  <a:lnTo>
                    <a:pt x="2304" y="186"/>
                  </a:lnTo>
                  <a:lnTo>
                    <a:pt x="2506" y="186"/>
                  </a:lnTo>
                  <a:lnTo>
                    <a:pt x="2506" y="202"/>
                  </a:lnTo>
                  <a:lnTo>
                    <a:pt x="2758" y="202"/>
                  </a:lnTo>
                  <a:lnTo>
                    <a:pt x="2758" y="212"/>
                  </a:lnTo>
                  <a:lnTo>
                    <a:pt x="3019" y="212"/>
                  </a:lnTo>
                  <a:lnTo>
                    <a:pt x="3019" y="219"/>
                  </a:lnTo>
                  <a:lnTo>
                    <a:pt x="3099" y="219"/>
                  </a:lnTo>
                  <a:lnTo>
                    <a:pt x="3099" y="236"/>
                  </a:lnTo>
                  <a:lnTo>
                    <a:pt x="3161" y="236"/>
                  </a:lnTo>
                  <a:lnTo>
                    <a:pt x="3161" y="247"/>
                  </a:lnTo>
                  <a:lnTo>
                    <a:pt x="3185" y="247"/>
                  </a:lnTo>
                  <a:lnTo>
                    <a:pt x="3185" y="255"/>
                  </a:lnTo>
                  <a:lnTo>
                    <a:pt x="3420" y="255"/>
                  </a:lnTo>
                  <a:lnTo>
                    <a:pt x="3420" y="266"/>
                  </a:lnTo>
                  <a:lnTo>
                    <a:pt x="3474" y="266"/>
                  </a:lnTo>
                  <a:lnTo>
                    <a:pt x="3474" y="278"/>
                  </a:lnTo>
                  <a:lnTo>
                    <a:pt x="3486" y="278"/>
                  </a:lnTo>
                  <a:lnTo>
                    <a:pt x="3486" y="283"/>
                  </a:lnTo>
                  <a:lnTo>
                    <a:pt x="3598" y="283"/>
                  </a:lnTo>
                  <a:lnTo>
                    <a:pt x="3598" y="290"/>
                  </a:lnTo>
                  <a:lnTo>
                    <a:pt x="3652" y="290"/>
                  </a:lnTo>
                  <a:lnTo>
                    <a:pt x="3652" y="312"/>
                  </a:lnTo>
                  <a:lnTo>
                    <a:pt x="3745" y="312"/>
                  </a:lnTo>
                  <a:lnTo>
                    <a:pt x="3745" y="321"/>
                  </a:lnTo>
                  <a:lnTo>
                    <a:pt x="3851" y="321"/>
                  </a:lnTo>
                  <a:lnTo>
                    <a:pt x="3851" y="338"/>
                  </a:lnTo>
                  <a:lnTo>
                    <a:pt x="4022" y="338"/>
                  </a:lnTo>
                  <a:lnTo>
                    <a:pt x="4022" y="357"/>
                  </a:lnTo>
                  <a:lnTo>
                    <a:pt x="4110" y="357"/>
                  </a:lnTo>
                  <a:lnTo>
                    <a:pt x="4110" y="378"/>
                  </a:lnTo>
                  <a:lnTo>
                    <a:pt x="4167" y="378"/>
                  </a:lnTo>
                  <a:lnTo>
                    <a:pt x="4167" y="385"/>
                  </a:lnTo>
                  <a:lnTo>
                    <a:pt x="4454" y="385"/>
                  </a:lnTo>
                  <a:lnTo>
                    <a:pt x="4454" y="402"/>
                  </a:lnTo>
                  <a:lnTo>
                    <a:pt x="4613" y="402"/>
                  </a:lnTo>
                  <a:lnTo>
                    <a:pt x="4613" y="411"/>
                  </a:lnTo>
                  <a:lnTo>
                    <a:pt x="4623" y="411"/>
                  </a:lnTo>
                  <a:lnTo>
                    <a:pt x="4623" y="428"/>
                  </a:lnTo>
                  <a:lnTo>
                    <a:pt x="5168" y="428"/>
                  </a:lnTo>
                  <a:lnTo>
                    <a:pt x="5168" y="452"/>
                  </a:lnTo>
                  <a:lnTo>
                    <a:pt x="5491" y="452"/>
                  </a:lnTo>
                  <a:lnTo>
                    <a:pt x="5491" y="497"/>
                  </a:lnTo>
                  <a:lnTo>
                    <a:pt x="6670" y="497"/>
                  </a:lnTo>
                </a:path>
              </a:pathLst>
            </a:custGeom>
            <a:noFill/>
            <a:ln w="190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29" name="Rectangle 110">
              <a:extLst>
                <a:ext uri="{FF2B5EF4-FFF2-40B4-BE49-F238E27FC236}">
                  <a16:creationId xmlns:a16="http://schemas.microsoft.com/office/drawing/2014/main" id="{AC5C1F16-C73B-1F40-8E3C-842D582640E0}"/>
                </a:ext>
              </a:extLst>
            </p:cNvPr>
            <p:cNvSpPr>
              <a:spLocks noChangeArrowheads="1"/>
            </p:cNvSpPr>
            <p:nvPr/>
          </p:nvSpPr>
          <p:spPr bwMode="auto">
            <a:xfrm>
              <a:off x="2116537" y="1468073"/>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30" name="Rectangle 111">
              <a:extLst>
                <a:ext uri="{FF2B5EF4-FFF2-40B4-BE49-F238E27FC236}">
                  <a16:creationId xmlns:a16="http://schemas.microsoft.com/office/drawing/2014/main" id="{94D2187D-883B-A86F-9AD9-B73E9F9CD47E}"/>
                </a:ext>
              </a:extLst>
            </p:cNvPr>
            <p:cNvSpPr>
              <a:spLocks noChangeArrowheads="1"/>
            </p:cNvSpPr>
            <p:nvPr/>
          </p:nvSpPr>
          <p:spPr bwMode="auto">
            <a:xfrm>
              <a:off x="2141966" y="1468073"/>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31" name="Rectangle 112">
              <a:extLst>
                <a:ext uri="{FF2B5EF4-FFF2-40B4-BE49-F238E27FC236}">
                  <a16:creationId xmlns:a16="http://schemas.microsoft.com/office/drawing/2014/main" id="{3DB0394E-F80A-5B34-4FF9-75152503ACC2}"/>
                </a:ext>
              </a:extLst>
            </p:cNvPr>
            <p:cNvSpPr>
              <a:spLocks noChangeArrowheads="1"/>
            </p:cNvSpPr>
            <p:nvPr/>
          </p:nvSpPr>
          <p:spPr bwMode="auto">
            <a:xfrm>
              <a:off x="2393574" y="148675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32" name="Rectangle 113">
              <a:extLst>
                <a:ext uri="{FF2B5EF4-FFF2-40B4-BE49-F238E27FC236}">
                  <a16:creationId xmlns:a16="http://schemas.microsoft.com/office/drawing/2014/main" id="{7C5C20A9-4111-63FF-2BF1-F27EABC584A4}"/>
                </a:ext>
              </a:extLst>
            </p:cNvPr>
            <p:cNvSpPr>
              <a:spLocks noChangeArrowheads="1"/>
            </p:cNvSpPr>
            <p:nvPr/>
          </p:nvSpPr>
          <p:spPr bwMode="auto">
            <a:xfrm>
              <a:off x="2431048" y="148675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33" name="Rectangle 114">
              <a:extLst>
                <a:ext uri="{FF2B5EF4-FFF2-40B4-BE49-F238E27FC236}">
                  <a16:creationId xmlns:a16="http://schemas.microsoft.com/office/drawing/2014/main" id="{A54D27E1-51F7-44AB-9330-0E7E7B352E23}"/>
                </a:ext>
              </a:extLst>
            </p:cNvPr>
            <p:cNvSpPr>
              <a:spLocks noChangeArrowheads="1"/>
            </p:cNvSpPr>
            <p:nvPr/>
          </p:nvSpPr>
          <p:spPr bwMode="auto">
            <a:xfrm>
              <a:off x="2548822" y="148675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34" name="Rectangle 115">
              <a:extLst>
                <a:ext uri="{FF2B5EF4-FFF2-40B4-BE49-F238E27FC236}">
                  <a16:creationId xmlns:a16="http://schemas.microsoft.com/office/drawing/2014/main" id="{0A4C9F22-A542-5040-ABEC-116464440B26}"/>
                </a:ext>
              </a:extLst>
            </p:cNvPr>
            <p:cNvSpPr>
              <a:spLocks noChangeArrowheads="1"/>
            </p:cNvSpPr>
            <p:nvPr/>
          </p:nvSpPr>
          <p:spPr bwMode="auto">
            <a:xfrm>
              <a:off x="2627783" y="148675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35" name="Rectangle 116">
              <a:extLst>
                <a:ext uri="{FF2B5EF4-FFF2-40B4-BE49-F238E27FC236}">
                  <a16:creationId xmlns:a16="http://schemas.microsoft.com/office/drawing/2014/main" id="{751174D8-909A-3E11-03F7-784912CAC17B}"/>
                </a:ext>
              </a:extLst>
            </p:cNvPr>
            <p:cNvSpPr>
              <a:spLocks noChangeArrowheads="1"/>
            </p:cNvSpPr>
            <p:nvPr/>
          </p:nvSpPr>
          <p:spPr bwMode="auto">
            <a:xfrm>
              <a:off x="2659904" y="148675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36" name="Rectangle 117">
              <a:extLst>
                <a:ext uri="{FF2B5EF4-FFF2-40B4-BE49-F238E27FC236}">
                  <a16:creationId xmlns:a16="http://schemas.microsoft.com/office/drawing/2014/main" id="{CF4A1A60-CCF5-7C22-B23A-B3779DADDDE2}"/>
                </a:ext>
              </a:extLst>
            </p:cNvPr>
            <p:cNvSpPr>
              <a:spLocks noChangeArrowheads="1"/>
            </p:cNvSpPr>
            <p:nvPr/>
          </p:nvSpPr>
          <p:spPr bwMode="auto">
            <a:xfrm>
              <a:off x="2742882" y="1502769"/>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37" name="Rectangle 118">
              <a:extLst>
                <a:ext uri="{FF2B5EF4-FFF2-40B4-BE49-F238E27FC236}">
                  <a16:creationId xmlns:a16="http://schemas.microsoft.com/office/drawing/2014/main" id="{0B254B14-1A34-C90F-DFD9-4F63D0C7CD4D}"/>
                </a:ext>
              </a:extLst>
            </p:cNvPr>
            <p:cNvSpPr>
              <a:spLocks noChangeArrowheads="1"/>
            </p:cNvSpPr>
            <p:nvPr/>
          </p:nvSpPr>
          <p:spPr bwMode="auto">
            <a:xfrm>
              <a:off x="2977092" y="1528124"/>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38" name="Rectangle 119">
              <a:extLst>
                <a:ext uri="{FF2B5EF4-FFF2-40B4-BE49-F238E27FC236}">
                  <a16:creationId xmlns:a16="http://schemas.microsoft.com/office/drawing/2014/main" id="{E404C578-E49C-D0D7-03C6-B547C09B52BF}"/>
                </a:ext>
              </a:extLst>
            </p:cNvPr>
            <p:cNvSpPr>
              <a:spLocks noChangeArrowheads="1"/>
            </p:cNvSpPr>
            <p:nvPr/>
          </p:nvSpPr>
          <p:spPr bwMode="auto">
            <a:xfrm>
              <a:off x="3148400" y="1528124"/>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39" name="Rectangle 120">
              <a:extLst>
                <a:ext uri="{FF2B5EF4-FFF2-40B4-BE49-F238E27FC236}">
                  <a16:creationId xmlns:a16="http://schemas.microsoft.com/office/drawing/2014/main" id="{C76F77CD-28AA-7759-DB7F-8568F99FEAD3}"/>
                </a:ext>
              </a:extLst>
            </p:cNvPr>
            <p:cNvSpPr>
              <a:spLocks noChangeArrowheads="1"/>
            </p:cNvSpPr>
            <p:nvPr/>
          </p:nvSpPr>
          <p:spPr bwMode="auto">
            <a:xfrm>
              <a:off x="3215317" y="1528124"/>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40" name="Rectangle 121">
              <a:extLst>
                <a:ext uri="{FF2B5EF4-FFF2-40B4-BE49-F238E27FC236}">
                  <a16:creationId xmlns:a16="http://schemas.microsoft.com/office/drawing/2014/main" id="{BE07F2A8-F3AA-68F6-D8AC-5C2ABE5B62CE}"/>
                </a:ext>
              </a:extLst>
            </p:cNvPr>
            <p:cNvSpPr>
              <a:spLocks noChangeArrowheads="1"/>
            </p:cNvSpPr>
            <p:nvPr/>
          </p:nvSpPr>
          <p:spPr bwMode="auto">
            <a:xfrm>
              <a:off x="3377256" y="1528124"/>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41" name="Rectangle 122">
              <a:extLst>
                <a:ext uri="{FF2B5EF4-FFF2-40B4-BE49-F238E27FC236}">
                  <a16:creationId xmlns:a16="http://schemas.microsoft.com/office/drawing/2014/main" id="{4A511FC2-6945-4158-315C-126765C90A85}"/>
                </a:ext>
              </a:extLst>
            </p:cNvPr>
            <p:cNvSpPr>
              <a:spLocks noChangeArrowheads="1"/>
            </p:cNvSpPr>
            <p:nvPr/>
          </p:nvSpPr>
          <p:spPr bwMode="auto">
            <a:xfrm>
              <a:off x="3400009" y="1528124"/>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42" name="Rectangle 123">
              <a:extLst>
                <a:ext uri="{FF2B5EF4-FFF2-40B4-BE49-F238E27FC236}">
                  <a16:creationId xmlns:a16="http://schemas.microsoft.com/office/drawing/2014/main" id="{A9073157-F77B-16BF-04FA-C92C364845F0}"/>
                </a:ext>
              </a:extLst>
            </p:cNvPr>
            <p:cNvSpPr>
              <a:spLocks noChangeArrowheads="1"/>
            </p:cNvSpPr>
            <p:nvPr/>
          </p:nvSpPr>
          <p:spPr bwMode="auto">
            <a:xfrm>
              <a:off x="3412053" y="1528124"/>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43" name="Rectangle 124">
              <a:extLst>
                <a:ext uri="{FF2B5EF4-FFF2-40B4-BE49-F238E27FC236}">
                  <a16:creationId xmlns:a16="http://schemas.microsoft.com/office/drawing/2014/main" id="{E7F2C75C-A9DD-CC70-5E51-84C5B508EF27}"/>
                </a:ext>
              </a:extLst>
            </p:cNvPr>
            <p:cNvSpPr>
              <a:spLocks noChangeArrowheads="1"/>
            </p:cNvSpPr>
            <p:nvPr/>
          </p:nvSpPr>
          <p:spPr bwMode="auto">
            <a:xfrm>
              <a:off x="3656971" y="1528124"/>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44" name="Rectangle 125">
              <a:extLst>
                <a:ext uri="{FF2B5EF4-FFF2-40B4-BE49-F238E27FC236}">
                  <a16:creationId xmlns:a16="http://schemas.microsoft.com/office/drawing/2014/main" id="{F2B57D12-9B3D-1B52-5ED7-73EDDB02A02F}"/>
                </a:ext>
              </a:extLst>
            </p:cNvPr>
            <p:cNvSpPr>
              <a:spLocks noChangeArrowheads="1"/>
            </p:cNvSpPr>
            <p:nvPr/>
          </p:nvSpPr>
          <p:spPr bwMode="auto">
            <a:xfrm>
              <a:off x="3917947" y="154680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45" name="Rectangle 126">
              <a:extLst>
                <a:ext uri="{FF2B5EF4-FFF2-40B4-BE49-F238E27FC236}">
                  <a16:creationId xmlns:a16="http://schemas.microsoft.com/office/drawing/2014/main" id="{0F917F71-FF9E-4B4A-3F2F-00B59D4A5220}"/>
                </a:ext>
              </a:extLst>
            </p:cNvPr>
            <p:cNvSpPr>
              <a:spLocks noChangeArrowheads="1"/>
            </p:cNvSpPr>
            <p:nvPr/>
          </p:nvSpPr>
          <p:spPr bwMode="auto">
            <a:xfrm>
              <a:off x="4219075" y="1588173"/>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46" name="Rectangle 127">
              <a:extLst>
                <a:ext uri="{FF2B5EF4-FFF2-40B4-BE49-F238E27FC236}">
                  <a16:creationId xmlns:a16="http://schemas.microsoft.com/office/drawing/2014/main" id="{23DDFAAB-4BB6-D2D5-BF95-7153B66000B4}"/>
                </a:ext>
              </a:extLst>
            </p:cNvPr>
            <p:cNvSpPr>
              <a:spLocks noChangeArrowheads="1"/>
            </p:cNvSpPr>
            <p:nvPr/>
          </p:nvSpPr>
          <p:spPr bwMode="auto">
            <a:xfrm>
              <a:off x="4434548" y="1633543"/>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47" name="Rectangle 128">
              <a:extLst>
                <a:ext uri="{FF2B5EF4-FFF2-40B4-BE49-F238E27FC236}">
                  <a16:creationId xmlns:a16="http://schemas.microsoft.com/office/drawing/2014/main" id="{392A2434-4704-7706-70EF-4C79EABECC48}"/>
                </a:ext>
              </a:extLst>
            </p:cNvPr>
            <p:cNvSpPr>
              <a:spLocks noChangeArrowheads="1"/>
            </p:cNvSpPr>
            <p:nvPr/>
          </p:nvSpPr>
          <p:spPr bwMode="auto">
            <a:xfrm>
              <a:off x="4683480" y="1670908"/>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48" name="Rectangle 129">
              <a:extLst>
                <a:ext uri="{FF2B5EF4-FFF2-40B4-BE49-F238E27FC236}">
                  <a16:creationId xmlns:a16="http://schemas.microsoft.com/office/drawing/2014/main" id="{8C5B1EF9-2B3A-9B3C-16EA-172CF17AC3A7}"/>
                </a:ext>
              </a:extLst>
            </p:cNvPr>
            <p:cNvSpPr>
              <a:spLocks noChangeArrowheads="1"/>
            </p:cNvSpPr>
            <p:nvPr/>
          </p:nvSpPr>
          <p:spPr bwMode="auto">
            <a:xfrm>
              <a:off x="4771810" y="1684253"/>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49" name="Rectangle 130">
              <a:extLst>
                <a:ext uri="{FF2B5EF4-FFF2-40B4-BE49-F238E27FC236}">
                  <a16:creationId xmlns:a16="http://schemas.microsoft.com/office/drawing/2014/main" id="{450CB10F-6FB2-4E42-8C89-8347F35E8376}"/>
                </a:ext>
              </a:extLst>
            </p:cNvPr>
            <p:cNvSpPr>
              <a:spLocks noChangeArrowheads="1"/>
            </p:cNvSpPr>
            <p:nvPr/>
          </p:nvSpPr>
          <p:spPr bwMode="auto">
            <a:xfrm>
              <a:off x="4787870" y="1684253"/>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50" name="Rectangle 131">
              <a:extLst>
                <a:ext uri="{FF2B5EF4-FFF2-40B4-BE49-F238E27FC236}">
                  <a16:creationId xmlns:a16="http://schemas.microsoft.com/office/drawing/2014/main" id="{10035B0A-6490-26C7-02EA-AC1E57DF4B2C}"/>
                </a:ext>
              </a:extLst>
            </p:cNvPr>
            <p:cNvSpPr>
              <a:spLocks noChangeArrowheads="1"/>
            </p:cNvSpPr>
            <p:nvPr/>
          </p:nvSpPr>
          <p:spPr bwMode="auto">
            <a:xfrm>
              <a:off x="4803930" y="1684253"/>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51" name="Rectangle 132">
              <a:extLst>
                <a:ext uri="{FF2B5EF4-FFF2-40B4-BE49-F238E27FC236}">
                  <a16:creationId xmlns:a16="http://schemas.microsoft.com/office/drawing/2014/main" id="{CDE06EEA-CD77-0976-9976-B63D0ED3A1C3}"/>
                </a:ext>
              </a:extLst>
            </p:cNvPr>
            <p:cNvSpPr>
              <a:spLocks noChangeArrowheads="1"/>
            </p:cNvSpPr>
            <p:nvPr/>
          </p:nvSpPr>
          <p:spPr bwMode="auto">
            <a:xfrm>
              <a:off x="4956502" y="1684253"/>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52" name="Rectangle 133">
              <a:extLst>
                <a:ext uri="{FF2B5EF4-FFF2-40B4-BE49-F238E27FC236}">
                  <a16:creationId xmlns:a16="http://schemas.microsoft.com/office/drawing/2014/main" id="{5B2160F2-E290-F2AD-765B-8FCD79AAE672}"/>
                </a:ext>
              </a:extLst>
            </p:cNvPr>
            <p:cNvSpPr>
              <a:spLocks noChangeArrowheads="1"/>
            </p:cNvSpPr>
            <p:nvPr/>
          </p:nvSpPr>
          <p:spPr bwMode="auto">
            <a:xfrm>
              <a:off x="5035464" y="1689590"/>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53" name="Rectangle 134">
              <a:extLst>
                <a:ext uri="{FF2B5EF4-FFF2-40B4-BE49-F238E27FC236}">
                  <a16:creationId xmlns:a16="http://schemas.microsoft.com/office/drawing/2014/main" id="{2A91027D-31E4-5D51-9126-3653259263BB}"/>
                </a:ext>
              </a:extLst>
            </p:cNvPr>
            <p:cNvSpPr>
              <a:spLocks noChangeArrowheads="1"/>
            </p:cNvSpPr>
            <p:nvPr/>
          </p:nvSpPr>
          <p:spPr bwMode="auto">
            <a:xfrm>
              <a:off x="5114426" y="1689590"/>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54" name="Rectangle 135">
              <a:extLst>
                <a:ext uri="{FF2B5EF4-FFF2-40B4-BE49-F238E27FC236}">
                  <a16:creationId xmlns:a16="http://schemas.microsoft.com/office/drawing/2014/main" id="{6D03CCD1-6F18-A16D-4E8C-E95587AA9901}"/>
                </a:ext>
              </a:extLst>
            </p:cNvPr>
            <p:cNvSpPr>
              <a:spLocks noChangeArrowheads="1"/>
            </p:cNvSpPr>
            <p:nvPr/>
          </p:nvSpPr>
          <p:spPr bwMode="auto">
            <a:xfrm>
              <a:off x="5200080" y="1714945"/>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55" name="Rectangle 136">
              <a:extLst>
                <a:ext uri="{FF2B5EF4-FFF2-40B4-BE49-F238E27FC236}">
                  <a16:creationId xmlns:a16="http://schemas.microsoft.com/office/drawing/2014/main" id="{79F7D64B-1968-2D74-5F6E-36F812BD40E2}"/>
                </a:ext>
              </a:extLst>
            </p:cNvPr>
            <p:cNvSpPr>
              <a:spLocks noChangeArrowheads="1"/>
            </p:cNvSpPr>
            <p:nvPr/>
          </p:nvSpPr>
          <p:spPr bwMode="auto">
            <a:xfrm>
              <a:off x="5299117" y="1714945"/>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56" name="Rectangle 137">
              <a:extLst>
                <a:ext uri="{FF2B5EF4-FFF2-40B4-BE49-F238E27FC236}">
                  <a16:creationId xmlns:a16="http://schemas.microsoft.com/office/drawing/2014/main" id="{7360F37B-4FAF-576D-9AAD-640F9344D2C2}"/>
                </a:ext>
              </a:extLst>
            </p:cNvPr>
            <p:cNvSpPr>
              <a:spLocks noChangeArrowheads="1"/>
            </p:cNvSpPr>
            <p:nvPr/>
          </p:nvSpPr>
          <p:spPr bwMode="auto">
            <a:xfrm>
              <a:off x="5447674" y="1714945"/>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57" name="Rectangle 138">
              <a:extLst>
                <a:ext uri="{FF2B5EF4-FFF2-40B4-BE49-F238E27FC236}">
                  <a16:creationId xmlns:a16="http://schemas.microsoft.com/office/drawing/2014/main" id="{1516B998-27A4-4F08-86BC-F64964C1F50F}"/>
                </a:ext>
              </a:extLst>
            </p:cNvPr>
            <p:cNvSpPr>
              <a:spLocks noChangeArrowheads="1"/>
            </p:cNvSpPr>
            <p:nvPr/>
          </p:nvSpPr>
          <p:spPr bwMode="auto">
            <a:xfrm>
              <a:off x="5518606" y="1734961"/>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58" name="Rectangle 139">
              <a:extLst>
                <a:ext uri="{FF2B5EF4-FFF2-40B4-BE49-F238E27FC236}">
                  <a16:creationId xmlns:a16="http://schemas.microsoft.com/office/drawing/2014/main" id="{A2070664-9DD3-E21C-13CD-A8C268F450F5}"/>
                </a:ext>
              </a:extLst>
            </p:cNvPr>
            <p:cNvSpPr>
              <a:spLocks noChangeArrowheads="1"/>
            </p:cNvSpPr>
            <p:nvPr/>
          </p:nvSpPr>
          <p:spPr bwMode="auto">
            <a:xfrm>
              <a:off x="5676530" y="1734961"/>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59" name="Rectangle 140">
              <a:extLst>
                <a:ext uri="{FF2B5EF4-FFF2-40B4-BE49-F238E27FC236}">
                  <a16:creationId xmlns:a16="http://schemas.microsoft.com/office/drawing/2014/main" id="{983FECC6-C1D0-887A-EF5B-DB9399CCF07E}"/>
                </a:ext>
              </a:extLst>
            </p:cNvPr>
            <p:cNvSpPr>
              <a:spLocks noChangeArrowheads="1"/>
            </p:cNvSpPr>
            <p:nvPr/>
          </p:nvSpPr>
          <p:spPr bwMode="auto">
            <a:xfrm>
              <a:off x="5695267" y="1734961"/>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60" name="Rectangle 141">
              <a:extLst>
                <a:ext uri="{FF2B5EF4-FFF2-40B4-BE49-F238E27FC236}">
                  <a16:creationId xmlns:a16="http://schemas.microsoft.com/office/drawing/2014/main" id="{3FA35F8C-583F-9216-A9AA-99E7D8482C26}"/>
                </a:ext>
              </a:extLst>
            </p:cNvPr>
            <p:cNvSpPr>
              <a:spLocks noChangeArrowheads="1"/>
            </p:cNvSpPr>
            <p:nvPr/>
          </p:nvSpPr>
          <p:spPr bwMode="auto">
            <a:xfrm>
              <a:off x="5718019" y="1734961"/>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61" name="Rectangle 142">
              <a:extLst>
                <a:ext uri="{FF2B5EF4-FFF2-40B4-BE49-F238E27FC236}">
                  <a16:creationId xmlns:a16="http://schemas.microsoft.com/office/drawing/2014/main" id="{BC54CB4C-F9D0-E200-921C-A681B218CFF2}"/>
                </a:ext>
              </a:extLst>
            </p:cNvPr>
            <p:cNvSpPr>
              <a:spLocks noChangeArrowheads="1"/>
            </p:cNvSpPr>
            <p:nvPr/>
          </p:nvSpPr>
          <p:spPr bwMode="auto">
            <a:xfrm>
              <a:off x="5829101" y="1750975"/>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62" name="Rectangle 143">
              <a:extLst>
                <a:ext uri="{FF2B5EF4-FFF2-40B4-BE49-F238E27FC236}">
                  <a16:creationId xmlns:a16="http://schemas.microsoft.com/office/drawing/2014/main" id="{B570FC6B-14BD-F16E-4B60-A690CA7EF49E}"/>
                </a:ext>
              </a:extLst>
            </p:cNvPr>
            <p:cNvSpPr>
              <a:spLocks noChangeArrowheads="1"/>
            </p:cNvSpPr>
            <p:nvPr/>
          </p:nvSpPr>
          <p:spPr bwMode="auto">
            <a:xfrm>
              <a:off x="5978996" y="1750975"/>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63" name="Rectangle 144">
              <a:extLst>
                <a:ext uri="{FF2B5EF4-FFF2-40B4-BE49-F238E27FC236}">
                  <a16:creationId xmlns:a16="http://schemas.microsoft.com/office/drawing/2014/main" id="{D49B69B1-D1B1-FE9E-F97D-73ABC85421D7}"/>
                </a:ext>
              </a:extLst>
            </p:cNvPr>
            <p:cNvSpPr>
              <a:spLocks noChangeArrowheads="1"/>
            </p:cNvSpPr>
            <p:nvPr/>
          </p:nvSpPr>
          <p:spPr bwMode="auto">
            <a:xfrm>
              <a:off x="6226590" y="1760315"/>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64" name="Rectangle 145">
              <a:extLst>
                <a:ext uri="{FF2B5EF4-FFF2-40B4-BE49-F238E27FC236}">
                  <a16:creationId xmlns:a16="http://schemas.microsoft.com/office/drawing/2014/main" id="{6F2E7BB6-F1B6-0E51-D128-66EAFB69C5D6}"/>
                </a:ext>
              </a:extLst>
            </p:cNvPr>
            <p:cNvSpPr>
              <a:spLocks noChangeArrowheads="1"/>
            </p:cNvSpPr>
            <p:nvPr/>
          </p:nvSpPr>
          <p:spPr bwMode="auto">
            <a:xfrm>
              <a:off x="6261387" y="1769657"/>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65" name="Rectangle 146">
              <a:extLst>
                <a:ext uri="{FF2B5EF4-FFF2-40B4-BE49-F238E27FC236}">
                  <a16:creationId xmlns:a16="http://schemas.microsoft.com/office/drawing/2014/main" id="{D262E33B-1F78-006B-8459-E21BA5F2A0D1}"/>
                </a:ext>
              </a:extLst>
            </p:cNvPr>
            <p:cNvSpPr>
              <a:spLocks noChangeArrowheads="1"/>
            </p:cNvSpPr>
            <p:nvPr/>
          </p:nvSpPr>
          <p:spPr bwMode="auto">
            <a:xfrm>
              <a:off x="6467492" y="1804352"/>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66" name="Rectangle 147">
              <a:extLst>
                <a:ext uri="{FF2B5EF4-FFF2-40B4-BE49-F238E27FC236}">
                  <a16:creationId xmlns:a16="http://schemas.microsoft.com/office/drawing/2014/main" id="{B977883D-67F4-56C4-1355-D2DAB6D35E14}"/>
                </a:ext>
              </a:extLst>
            </p:cNvPr>
            <p:cNvSpPr>
              <a:spLocks noChangeArrowheads="1"/>
            </p:cNvSpPr>
            <p:nvPr/>
          </p:nvSpPr>
          <p:spPr bwMode="auto">
            <a:xfrm>
              <a:off x="6483552" y="1804352"/>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67" name="Rectangle 148">
              <a:extLst>
                <a:ext uri="{FF2B5EF4-FFF2-40B4-BE49-F238E27FC236}">
                  <a16:creationId xmlns:a16="http://schemas.microsoft.com/office/drawing/2014/main" id="{F0DAEBA6-277D-48C2-E5B4-F47FBB2F5376}"/>
                </a:ext>
              </a:extLst>
            </p:cNvPr>
            <p:cNvSpPr>
              <a:spLocks noChangeArrowheads="1"/>
            </p:cNvSpPr>
            <p:nvPr/>
          </p:nvSpPr>
          <p:spPr bwMode="auto">
            <a:xfrm>
              <a:off x="6499612" y="1804352"/>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68" name="Rectangle 149">
              <a:extLst>
                <a:ext uri="{FF2B5EF4-FFF2-40B4-BE49-F238E27FC236}">
                  <a16:creationId xmlns:a16="http://schemas.microsoft.com/office/drawing/2014/main" id="{8B988690-F59F-E625-3182-CE319DC4EFCC}"/>
                </a:ext>
              </a:extLst>
            </p:cNvPr>
            <p:cNvSpPr>
              <a:spLocks noChangeArrowheads="1"/>
            </p:cNvSpPr>
            <p:nvPr/>
          </p:nvSpPr>
          <p:spPr bwMode="auto">
            <a:xfrm>
              <a:off x="6788694" y="1845720"/>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69" name="Rectangle 150">
              <a:extLst>
                <a:ext uri="{FF2B5EF4-FFF2-40B4-BE49-F238E27FC236}">
                  <a16:creationId xmlns:a16="http://schemas.microsoft.com/office/drawing/2014/main" id="{51EB8F33-E1A5-278D-0089-27FFB8786AE6}"/>
                </a:ext>
              </a:extLst>
            </p:cNvPr>
            <p:cNvSpPr>
              <a:spLocks noChangeArrowheads="1"/>
            </p:cNvSpPr>
            <p:nvPr/>
          </p:nvSpPr>
          <p:spPr bwMode="auto">
            <a:xfrm>
              <a:off x="6953310" y="1855060"/>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70" name="Rectangle 151">
              <a:extLst>
                <a:ext uri="{FF2B5EF4-FFF2-40B4-BE49-F238E27FC236}">
                  <a16:creationId xmlns:a16="http://schemas.microsoft.com/office/drawing/2014/main" id="{13C3DC9E-DA06-5E20-67A7-2CEDA8356B82}"/>
                </a:ext>
              </a:extLst>
            </p:cNvPr>
            <p:cNvSpPr>
              <a:spLocks noChangeArrowheads="1"/>
            </p:cNvSpPr>
            <p:nvPr/>
          </p:nvSpPr>
          <p:spPr bwMode="auto">
            <a:xfrm>
              <a:off x="6969370" y="1855060"/>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71" name="Rectangle 152">
              <a:extLst>
                <a:ext uri="{FF2B5EF4-FFF2-40B4-BE49-F238E27FC236}">
                  <a16:creationId xmlns:a16="http://schemas.microsoft.com/office/drawing/2014/main" id="{F5B3F990-392C-94A0-5211-C87D0CB5EE76}"/>
                </a:ext>
              </a:extLst>
            </p:cNvPr>
            <p:cNvSpPr>
              <a:spLocks noChangeArrowheads="1"/>
            </p:cNvSpPr>
            <p:nvPr/>
          </p:nvSpPr>
          <p:spPr bwMode="auto">
            <a:xfrm>
              <a:off x="6988107" y="1855060"/>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72" name="Rectangle 153">
              <a:extLst>
                <a:ext uri="{FF2B5EF4-FFF2-40B4-BE49-F238E27FC236}">
                  <a16:creationId xmlns:a16="http://schemas.microsoft.com/office/drawing/2014/main" id="{2756D285-D9E2-0DEF-60C2-3466CCB884F3}"/>
                </a:ext>
              </a:extLst>
            </p:cNvPr>
            <p:cNvSpPr>
              <a:spLocks noChangeArrowheads="1"/>
            </p:cNvSpPr>
            <p:nvPr/>
          </p:nvSpPr>
          <p:spPr bwMode="auto">
            <a:xfrm>
              <a:off x="7001490" y="1855060"/>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73" name="Rectangle 154">
              <a:extLst>
                <a:ext uri="{FF2B5EF4-FFF2-40B4-BE49-F238E27FC236}">
                  <a16:creationId xmlns:a16="http://schemas.microsoft.com/office/drawing/2014/main" id="{963162B2-02B7-CFDF-A169-4D41C348ABAB}"/>
                </a:ext>
              </a:extLst>
            </p:cNvPr>
            <p:cNvSpPr>
              <a:spLocks noChangeArrowheads="1"/>
            </p:cNvSpPr>
            <p:nvPr/>
          </p:nvSpPr>
          <p:spPr bwMode="auto">
            <a:xfrm>
              <a:off x="7001490" y="1883084"/>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74" name="Rectangle 155">
              <a:extLst>
                <a:ext uri="{FF2B5EF4-FFF2-40B4-BE49-F238E27FC236}">
                  <a16:creationId xmlns:a16="http://schemas.microsoft.com/office/drawing/2014/main" id="{6E3194A8-7507-CC7A-331C-0AF457BE6ED8}"/>
                </a:ext>
              </a:extLst>
            </p:cNvPr>
            <p:cNvSpPr>
              <a:spLocks noChangeArrowheads="1"/>
            </p:cNvSpPr>
            <p:nvPr/>
          </p:nvSpPr>
          <p:spPr bwMode="auto">
            <a:xfrm>
              <a:off x="7022904" y="1883084"/>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75" name="Rectangle 156">
              <a:extLst>
                <a:ext uri="{FF2B5EF4-FFF2-40B4-BE49-F238E27FC236}">
                  <a16:creationId xmlns:a16="http://schemas.microsoft.com/office/drawing/2014/main" id="{ACF63E5F-5AF3-2A9A-0D01-7E509F92A62B}"/>
                </a:ext>
              </a:extLst>
            </p:cNvPr>
            <p:cNvSpPr>
              <a:spLocks noChangeArrowheads="1"/>
            </p:cNvSpPr>
            <p:nvPr/>
          </p:nvSpPr>
          <p:spPr bwMode="auto">
            <a:xfrm>
              <a:off x="7214287" y="1893760"/>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76" name="Rectangle 157">
              <a:extLst>
                <a:ext uri="{FF2B5EF4-FFF2-40B4-BE49-F238E27FC236}">
                  <a16:creationId xmlns:a16="http://schemas.microsoft.com/office/drawing/2014/main" id="{F988FB8F-9506-25DA-C9A7-A6E36F3D0237}"/>
                </a:ext>
              </a:extLst>
            </p:cNvPr>
            <p:cNvSpPr>
              <a:spLocks noChangeArrowheads="1"/>
            </p:cNvSpPr>
            <p:nvPr/>
          </p:nvSpPr>
          <p:spPr bwMode="auto">
            <a:xfrm>
              <a:off x="7233024" y="1893760"/>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77" name="Rectangle 158">
              <a:extLst>
                <a:ext uri="{FF2B5EF4-FFF2-40B4-BE49-F238E27FC236}">
                  <a16:creationId xmlns:a16="http://schemas.microsoft.com/office/drawing/2014/main" id="{A815475D-5E52-B89A-373A-16E8471480B1}"/>
                </a:ext>
              </a:extLst>
            </p:cNvPr>
            <p:cNvSpPr>
              <a:spLocks noChangeArrowheads="1"/>
            </p:cNvSpPr>
            <p:nvPr/>
          </p:nvSpPr>
          <p:spPr bwMode="auto">
            <a:xfrm>
              <a:off x="7255775" y="1893760"/>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78" name="Rectangle 159">
              <a:extLst>
                <a:ext uri="{FF2B5EF4-FFF2-40B4-BE49-F238E27FC236}">
                  <a16:creationId xmlns:a16="http://schemas.microsoft.com/office/drawing/2014/main" id="{52463576-10FA-189E-7D3B-565FC10DBDC5}"/>
                </a:ext>
              </a:extLst>
            </p:cNvPr>
            <p:cNvSpPr>
              <a:spLocks noChangeArrowheads="1"/>
            </p:cNvSpPr>
            <p:nvPr/>
          </p:nvSpPr>
          <p:spPr bwMode="auto">
            <a:xfrm>
              <a:off x="7270498" y="1893760"/>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79" name="Rectangle 160">
              <a:extLst>
                <a:ext uri="{FF2B5EF4-FFF2-40B4-BE49-F238E27FC236}">
                  <a16:creationId xmlns:a16="http://schemas.microsoft.com/office/drawing/2014/main" id="{3871B262-AB7F-01D0-8DFB-17BC4DB55154}"/>
                </a:ext>
              </a:extLst>
            </p:cNvPr>
            <p:cNvSpPr>
              <a:spLocks noChangeArrowheads="1"/>
            </p:cNvSpPr>
            <p:nvPr/>
          </p:nvSpPr>
          <p:spPr bwMode="auto">
            <a:xfrm>
              <a:off x="7270498" y="1919113"/>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80" name="Rectangle 161">
              <a:extLst>
                <a:ext uri="{FF2B5EF4-FFF2-40B4-BE49-F238E27FC236}">
                  <a16:creationId xmlns:a16="http://schemas.microsoft.com/office/drawing/2014/main" id="{7EDBAC2A-4832-79DE-2C4A-6E6A3DF09C26}"/>
                </a:ext>
              </a:extLst>
            </p:cNvPr>
            <p:cNvSpPr>
              <a:spLocks noChangeArrowheads="1"/>
            </p:cNvSpPr>
            <p:nvPr/>
          </p:nvSpPr>
          <p:spPr bwMode="auto">
            <a:xfrm>
              <a:off x="7305295" y="1919113"/>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81" name="Rectangle 162">
              <a:extLst>
                <a:ext uri="{FF2B5EF4-FFF2-40B4-BE49-F238E27FC236}">
                  <a16:creationId xmlns:a16="http://schemas.microsoft.com/office/drawing/2014/main" id="{0FFE8853-0395-EB67-F003-9CCBDB3EE357}"/>
                </a:ext>
              </a:extLst>
            </p:cNvPr>
            <p:cNvSpPr>
              <a:spLocks noChangeArrowheads="1"/>
            </p:cNvSpPr>
            <p:nvPr/>
          </p:nvSpPr>
          <p:spPr bwMode="auto">
            <a:xfrm>
              <a:off x="7328046" y="1919113"/>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82" name="Rectangle 163">
              <a:extLst>
                <a:ext uri="{FF2B5EF4-FFF2-40B4-BE49-F238E27FC236}">
                  <a16:creationId xmlns:a16="http://schemas.microsoft.com/office/drawing/2014/main" id="{E4A377C3-E703-111E-ECCA-469D04FB8A9C}"/>
                </a:ext>
              </a:extLst>
            </p:cNvPr>
            <p:cNvSpPr>
              <a:spLocks noChangeArrowheads="1"/>
            </p:cNvSpPr>
            <p:nvPr/>
          </p:nvSpPr>
          <p:spPr bwMode="auto">
            <a:xfrm>
              <a:off x="7455189" y="1919113"/>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83" name="Rectangle 164">
              <a:extLst>
                <a:ext uri="{FF2B5EF4-FFF2-40B4-BE49-F238E27FC236}">
                  <a16:creationId xmlns:a16="http://schemas.microsoft.com/office/drawing/2014/main" id="{E1E9A3BD-6620-B91D-7E30-C4480840E929}"/>
                </a:ext>
              </a:extLst>
            </p:cNvPr>
            <p:cNvSpPr>
              <a:spLocks noChangeArrowheads="1"/>
            </p:cNvSpPr>
            <p:nvPr/>
          </p:nvSpPr>
          <p:spPr bwMode="auto">
            <a:xfrm>
              <a:off x="7483294" y="1919113"/>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84" name="Rectangle 165">
              <a:extLst>
                <a:ext uri="{FF2B5EF4-FFF2-40B4-BE49-F238E27FC236}">
                  <a16:creationId xmlns:a16="http://schemas.microsoft.com/office/drawing/2014/main" id="{40E0C738-457C-C606-AD51-5C67A5E33921}"/>
                </a:ext>
              </a:extLst>
            </p:cNvPr>
            <p:cNvSpPr>
              <a:spLocks noChangeArrowheads="1"/>
            </p:cNvSpPr>
            <p:nvPr/>
          </p:nvSpPr>
          <p:spPr bwMode="auto">
            <a:xfrm>
              <a:off x="7496677" y="1919113"/>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85" name="Rectangle 166">
              <a:extLst>
                <a:ext uri="{FF2B5EF4-FFF2-40B4-BE49-F238E27FC236}">
                  <a16:creationId xmlns:a16="http://schemas.microsoft.com/office/drawing/2014/main" id="{0FEF3198-B86B-5D7E-AB46-CA21E1F06581}"/>
                </a:ext>
              </a:extLst>
            </p:cNvPr>
            <p:cNvSpPr>
              <a:spLocks noChangeArrowheads="1"/>
            </p:cNvSpPr>
            <p:nvPr/>
          </p:nvSpPr>
          <p:spPr bwMode="auto">
            <a:xfrm>
              <a:off x="7496677" y="1940464"/>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86" name="Rectangle 167">
              <a:extLst>
                <a:ext uri="{FF2B5EF4-FFF2-40B4-BE49-F238E27FC236}">
                  <a16:creationId xmlns:a16="http://schemas.microsoft.com/office/drawing/2014/main" id="{F6626203-4B81-4331-8A6A-D5C32D20E789}"/>
                </a:ext>
              </a:extLst>
            </p:cNvPr>
            <p:cNvSpPr>
              <a:spLocks noChangeArrowheads="1"/>
            </p:cNvSpPr>
            <p:nvPr/>
          </p:nvSpPr>
          <p:spPr bwMode="auto">
            <a:xfrm>
              <a:off x="7512737" y="1940464"/>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87" name="Rectangle 168">
              <a:extLst>
                <a:ext uri="{FF2B5EF4-FFF2-40B4-BE49-F238E27FC236}">
                  <a16:creationId xmlns:a16="http://schemas.microsoft.com/office/drawing/2014/main" id="{69D7BE9F-0B3F-CE6E-242A-F3619BE5A87E}"/>
                </a:ext>
              </a:extLst>
            </p:cNvPr>
            <p:cNvSpPr>
              <a:spLocks noChangeArrowheads="1"/>
            </p:cNvSpPr>
            <p:nvPr/>
          </p:nvSpPr>
          <p:spPr bwMode="auto">
            <a:xfrm>
              <a:off x="7528797" y="1940464"/>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88" name="Rectangle 169">
              <a:extLst>
                <a:ext uri="{FF2B5EF4-FFF2-40B4-BE49-F238E27FC236}">
                  <a16:creationId xmlns:a16="http://schemas.microsoft.com/office/drawing/2014/main" id="{F7F19C14-D521-6BD5-CD92-ABA5AAFB48C5}"/>
                </a:ext>
              </a:extLst>
            </p:cNvPr>
            <p:cNvSpPr>
              <a:spLocks noChangeArrowheads="1"/>
            </p:cNvSpPr>
            <p:nvPr/>
          </p:nvSpPr>
          <p:spPr bwMode="auto">
            <a:xfrm>
              <a:off x="7540843" y="1940464"/>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89" name="Rectangle 170">
              <a:extLst>
                <a:ext uri="{FF2B5EF4-FFF2-40B4-BE49-F238E27FC236}">
                  <a16:creationId xmlns:a16="http://schemas.microsoft.com/office/drawing/2014/main" id="{C75CB146-DFC4-695B-E1EF-7CA535C4FB66}"/>
                </a:ext>
              </a:extLst>
            </p:cNvPr>
            <p:cNvSpPr>
              <a:spLocks noChangeArrowheads="1"/>
            </p:cNvSpPr>
            <p:nvPr/>
          </p:nvSpPr>
          <p:spPr bwMode="auto">
            <a:xfrm>
              <a:off x="7559580" y="1940464"/>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90" name="Rectangle 171">
              <a:extLst>
                <a:ext uri="{FF2B5EF4-FFF2-40B4-BE49-F238E27FC236}">
                  <a16:creationId xmlns:a16="http://schemas.microsoft.com/office/drawing/2014/main" id="{F01D3BAC-4BAD-F8DF-E9D5-B54732197B03}"/>
                </a:ext>
              </a:extLst>
            </p:cNvPr>
            <p:cNvSpPr>
              <a:spLocks noChangeArrowheads="1"/>
            </p:cNvSpPr>
            <p:nvPr/>
          </p:nvSpPr>
          <p:spPr bwMode="auto">
            <a:xfrm>
              <a:off x="7649248" y="1972490"/>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91" name="Rectangle 172">
              <a:extLst>
                <a:ext uri="{FF2B5EF4-FFF2-40B4-BE49-F238E27FC236}">
                  <a16:creationId xmlns:a16="http://schemas.microsoft.com/office/drawing/2014/main" id="{0576A0C1-8263-265C-1544-A4CBE11A0745}"/>
                </a:ext>
              </a:extLst>
            </p:cNvPr>
            <p:cNvSpPr>
              <a:spLocks noChangeArrowheads="1"/>
            </p:cNvSpPr>
            <p:nvPr/>
          </p:nvSpPr>
          <p:spPr bwMode="auto">
            <a:xfrm>
              <a:off x="7756316" y="1981831"/>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92" name="Rectangle 173">
              <a:extLst>
                <a:ext uri="{FF2B5EF4-FFF2-40B4-BE49-F238E27FC236}">
                  <a16:creationId xmlns:a16="http://schemas.microsoft.com/office/drawing/2014/main" id="{E25F3D37-F100-9304-B88F-FB33123ED47B}"/>
                </a:ext>
              </a:extLst>
            </p:cNvPr>
            <p:cNvSpPr>
              <a:spLocks noChangeArrowheads="1"/>
            </p:cNvSpPr>
            <p:nvPr/>
          </p:nvSpPr>
          <p:spPr bwMode="auto">
            <a:xfrm>
              <a:off x="7776391" y="1981831"/>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93" name="Rectangle 174">
              <a:extLst>
                <a:ext uri="{FF2B5EF4-FFF2-40B4-BE49-F238E27FC236}">
                  <a16:creationId xmlns:a16="http://schemas.microsoft.com/office/drawing/2014/main" id="{201663A0-4531-EEF3-5E0E-47CEF8408734}"/>
                </a:ext>
              </a:extLst>
            </p:cNvPr>
            <p:cNvSpPr>
              <a:spLocks noChangeArrowheads="1"/>
            </p:cNvSpPr>
            <p:nvPr/>
          </p:nvSpPr>
          <p:spPr bwMode="auto">
            <a:xfrm>
              <a:off x="7792452" y="1981831"/>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94" name="Rectangle 175">
              <a:extLst>
                <a:ext uri="{FF2B5EF4-FFF2-40B4-BE49-F238E27FC236}">
                  <a16:creationId xmlns:a16="http://schemas.microsoft.com/office/drawing/2014/main" id="{5DFB7350-4EF3-6339-6DAE-6A97A77E2750}"/>
                </a:ext>
              </a:extLst>
            </p:cNvPr>
            <p:cNvSpPr>
              <a:spLocks noChangeArrowheads="1"/>
            </p:cNvSpPr>
            <p:nvPr/>
          </p:nvSpPr>
          <p:spPr bwMode="auto">
            <a:xfrm>
              <a:off x="7820556" y="1981831"/>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95" name="Rectangle 176">
              <a:extLst>
                <a:ext uri="{FF2B5EF4-FFF2-40B4-BE49-F238E27FC236}">
                  <a16:creationId xmlns:a16="http://schemas.microsoft.com/office/drawing/2014/main" id="{B847660E-3B91-CB8B-B9F9-8067E45DC2B9}"/>
                </a:ext>
              </a:extLst>
            </p:cNvPr>
            <p:cNvSpPr>
              <a:spLocks noChangeArrowheads="1"/>
            </p:cNvSpPr>
            <p:nvPr/>
          </p:nvSpPr>
          <p:spPr bwMode="auto">
            <a:xfrm>
              <a:off x="7832602" y="1981831"/>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96" name="Rectangle 177">
              <a:extLst>
                <a:ext uri="{FF2B5EF4-FFF2-40B4-BE49-F238E27FC236}">
                  <a16:creationId xmlns:a16="http://schemas.microsoft.com/office/drawing/2014/main" id="{B463A223-C49F-96B6-E505-6BF1D31CC1FD}"/>
                </a:ext>
              </a:extLst>
            </p:cNvPr>
            <p:cNvSpPr>
              <a:spLocks noChangeArrowheads="1"/>
            </p:cNvSpPr>
            <p:nvPr/>
          </p:nvSpPr>
          <p:spPr bwMode="auto">
            <a:xfrm>
              <a:off x="8001233" y="1981831"/>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97" name="Rectangle 178">
              <a:extLst>
                <a:ext uri="{FF2B5EF4-FFF2-40B4-BE49-F238E27FC236}">
                  <a16:creationId xmlns:a16="http://schemas.microsoft.com/office/drawing/2014/main" id="{D2D2CF31-1225-95D3-4B97-EF2E303AE33A}"/>
                </a:ext>
              </a:extLst>
            </p:cNvPr>
            <p:cNvSpPr>
              <a:spLocks noChangeArrowheads="1"/>
            </p:cNvSpPr>
            <p:nvPr/>
          </p:nvSpPr>
          <p:spPr bwMode="auto">
            <a:xfrm>
              <a:off x="8014617" y="1981831"/>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98" name="Rectangle 179">
              <a:extLst>
                <a:ext uri="{FF2B5EF4-FFF2-40B4-BE49-F238E27FC236}">
                  <a16:creationId xmlns:a16="http://schemas.microsoft.com/office/drawing/2014/main" id="{6B29923B-6C61-DA14-9634-574AD16AF906}"/>
                </a:ext>
              </a:extLst>
            </p:cNvPr>
            <p:cNvSpPr>
              <a:spLocks noChangeArrowheads="1"/>
            </p:cNvSpPr>
            <p:nvPr/>
          </p:nvSpPr>
          <p:spPr bwMode="auto">
            <a:xfrm>
              <a:off x="8036030" y="1981831"/>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699" name="Rectangle 180">
              <a:extLst>
                <a:ext uri="{FF2B5EF4-FFF2-40B4-BE49-F238E27FC236}">
                  <a16:creationId xmlns:a16="http://schemas.microsoft.com/office/drawing/2014/main" id="{716C18B5-E4D9-9D23-57F7-A8C4F87AAFBD}"/>
                </a:ext>
              </a:extLst>
            </p:cNvPr>
            <p:cNvSpPr>
              <a:spLocks noChangeArrowheads="1"/>
            </p:cNvSpPr>
            <p:nvPr/>
          </p:nvSpPr>
          <p:spPr bwMode="auto">
            <a:xfrm>
              <a:off x="8049413" y="1981831"/>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00" name="Rectangle 181">
              <a:extLst>
                <a:ext uri="{FF2B5EF4-FFF2-40B4-BE49-F238E27FC236}">
                  <a16:creationId xmlns:a16="http://schemas.microsoft.com/office/drawing/2014/main" id="{A14DD1F2-5118-6CF5-CBC9-F79524955120}"/>
                </a:ext>
              </a:extLst>
            </p:cNvPr>
            <p:cNvSpPr>
              <a:spLocks noChangeArrowheads="1"/>
            </p:cNvSpPr>
            <p:nvPr/>
          </p:nvSpPr>
          <p:spPr bwMode="auto">
            <a:xfrm>
              <a:off x="8227413" y="200451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01" name="Rectangle 182">
              <a:extLst>
                <a:ext uri="{FF2B5EF4-FFF2-40B4-BE49-F238E27FC236}">
                  <a16:creationId xmlns:a16="http://schemas.microsoft.com/office/drawing/2014/main" id="{5EF0EF65-254B-6E77-AD05-945D1A23C99D}"/>
                </a:ext>
              </a:extLst>
            </p:cNvPr>
            <p:cNvSpPr>
              <a:spLocks noChangeArrowheads="1"/>
            </p:cNvSpPr>
            <p:nvPr/>
          </p:nvSpPr>
          <p:spPr bwMode="auto">
            <a:xfrm>
              <a:off x="8236782" y="200451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02" name="Rectangle 183">
              <a:extLst>
                <a:ext uri="{FF2B5EF4-FFF2-40B4-BE49-F238E27FC236}">
                  <a16:creationId xmlns:a16="http://schemas.microsoft.com/office/drawing/2014/main" id="{ADECEBC9-E27A-CA0D-1751-268BDEDF2FD4}"/>
                </a:ext>
              </a:extLst>
            </p:cNvPr>
            <p:cNvSpPr>
              <a:spLocks noChangeArrowheads="1"/>
            </p:cNvSpPr>
            <p:nvPr/>
          </p:nvSpPr>
          <p:spPr bwMode="auto">
            <a:xfrm>
              <a:off x="8258194" y="200451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03" name="Rectangle 184">
              <a:extLst>
                <a:ext uri="{FF2B5EF4-FFF2-40B4-BE49-F238E27FC236}">
                  <a16:creationId xmlns:a16="http://schemas.microsoft.com/office/drawing/2014/main" id="{329959B7-7D70-0A4D-E903-B71D98E35D4E}"/>
                </a:ext>
              </a:extLst>
            </p:cNvPr>
            <p:cNvSpPr>
              <a:spLocks noChangeArrowheads="1"/>
            </p:cNvSpPr>
            <p:nvPr/>
          </p:nvSpPr>
          <p:spPr bwMode="auto">
            <a:xfrm>
              <a:off x="8271578" y="200451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04" name="Rectangle 185">
              <a:extLst>
                <a:ext uri="{FF2B5EF4-FFF2-40B4-BE49-F238E27FC236}">
                  <a16:creationId xmlns:a16="http://schemas.microsoft.com/office/drawing/2014/main" id="{871CDC38-3AFE-A44B-A7A5-48A46D7CAF45}"/>
                </a:ext>
              </a:extLst>
            </p:cNvPr>
            <p:cNvSpPr>
              <a:spLocks noChangeArrowheads="1"/>
            </p:cNvSpPr>
            <p:nvPr/>
          </p:nvSpPr>
          <p:spPr bwMode="auto">
            <a:xfrm>
              <a:off x="8290315" y="200451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05" name="Rectangle 186">
              <a:extLst>
                <a:ext uri="{FF2B5EF4-FFF2-40B4-BE49-F238E27FC236}">
                  <a16:creationId xmlns:a16="http://schemas.microsoft.com/office/drawing/2014/main" id="{647F9EB2-A01A-4ABE-28EC-424741538CB1}"/>
                </a:ext>
              </a:extLst>
            </p:cNvPr>
            <p:cNvSpPr>
              <a:spLocks noChangeArrowheads="1"/>
            </p:cNvSpPr>
            <p:nvPr/>
          </p:nvSpPr>
          <p:spPr bwMode="auto">
            <a:xfrm>
              <a:off x="8290315" y="2016528"/>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06" name="Rectangle 187">
              <a:extLst>
                <a:ext uri="{FF2B5EF4-FFF2-40B4-BE49-F238E27FC236}">
                  <a16:creationId xmlns:a16="http://schemas.microsoft.com/office/drawing/2014/main" id="{C429C4A2-E9AB-0B9E-5BC2-E4E704E51A4C}"/>
                </a:ext>
              </a:extLst>
            </p:cNvPr>
            <p:cNvSpPr>
              <a:spLocks noChangeArrowheads="1"/>
            </p:cNvSpPr>
            <p:nvPr/>
          </p:nvSpPr>
          <p:spPr bwMode="auto">
            <a:xfrm>
              <a:off x="8303699" y="2016528"/>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07" name="Rectangle 188">
              <a:extLst>
                <a:ext uri="{FF2B5EF4-FFF2-40B4-BE49-F238E27FC236}">
                  <a16:creationId xmlns:a16="http://schemas.microsoft.com/office/drawing/2014/main" id="{45371599-CD16-D29B-76EC-26523C524C83}"/>
                </a:ext>
              </a:extLst>
            </p:cNvPr>
            <p:cNvSpPr>
              <a:spLocks noChangeArrowheads="1"/>
            </p:cNvSpPr>
            <p:nvPr/>
          </p:nvSpPr>
          <p:spPr bwMode="auto">
            <a:xfrm>
              <a:off x="8303699" y="2039212"/>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08" name="Rectangle 189">
              <a:extLst>
                <a:ext uri="{FF2B5EF4-FFF2-40B4-BE49-F238E27FC236}">
                  <a16:creationId xmlns:a16="http://schemas.microsoft.com/office/drawing/2014/main" id="{B8132866-52E8-854C-1FBA-ACD51063A85F}"/>
                </a:ext>
              </a:extLst>
            </p:cNvPr>
            <p:cNvSpPr>
              <a:spLocks noChangeArrowheads="1"/>
            </p:cNvSpPr>
            <p:nvPr/>
          </p:nvSpPr>
          <p:spPr bwMode="auto">
            <a:xfrm>
              <a:off x="8341172" y="2039212"/>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09" name="Rectangle 190">
              <a:extLst>
                <a:ext uri="{FF2B5EF4-FFF2-40B4-BE49-F238E27FC236}">
                  <a16:creationId xmlns:a16="http://schemas.microsoft.com/office/drawing/2014/main" id="{52BEE79A-BEB5-957C-2F65-F1BA132A1245}"/>
                </a:ext>
              </a:extLst>
            </p:cNvPr>
            <p:cNvSpPr>
              <a:spLocks noChangeArrowheads="1"/>
            </p:cNvSpPr>
            <p:nvPr/>
          </p:nvSpPr>
          <p:spPr bwMode="auto">
            <a:xfrm>
              <a:off x="8389353" y="2039212"/>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10" name="Rectangle 191">
              <a:extLst>
                <a:ext uri="{FF2B5EF4-FFF2-40B4-BE49-F238E27FC236}">
                  <a16:creationId xmlns:a16="http://schemas.microsoft.com/office/drawing/2014/main" id="{E2D54E57-0508-3DA4-4283-1032E9F56C69}"/>
                </a:ext>
              </a:extLst>
            </p:cNvPr>
            <p:cNvSpPr>
              <a:spLocks noChangeArrowheads="1"/>
            </p:cNvSpPr>
            <p:nvPr/>
          </p:nvSpPr>
          <p:spPr bwMode="auto">
            <a:xfrm>
              <a:off x="8414781" y="2039212"/>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11" name="Rectangle 192">
              <a:extLst>
                <a:ext uri="{FF2B5EF4-FFF2-40B4-BE49-F238E27FC236}">
                  <a16:creationId xmlns:a16="http://schemas.microsoft.com/office/drawing/2014/main" id="{61E476D7-53E3-EC46-8AC0-756B059A5B8F}"/>
                </a:ext>
              </a:extLst>
            </p:cNvPr>
            <p:cNvSpPr>
              <a:spLocks noChangeArrowheads="1"/>
            </p:cNvSpPr>
            <p:nvPr/>
          </p:nvSpPr>
          <p:spPr bwMode="auto">
            <a:xfrm>
              <a:off x="8509804" y="2039212"/>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12" name="Rectangle 193">
              <a:extLst>
                <a:ext uri="{FF2B5EF4-FFF2-40B4-BE49-F238E27FC236}">
                  <a16:creationId xmlns:a16="http://schemas.microsoft.com/office/drawing/2014/main" id="{66CCE9B1-454F-B31E-A06A-E20B2320909B}"/>
                </a:ext>
              </a:extLst>
            </p:cNvPr>
            <p:cNvSpPr>
              <a:spLocks noChangeArrowheads="1"/>
            </p:cNvSpPr>
            <p:nvPr/>
          </p:nvSpPr>
          <p:spPr bwMode="auto">
            <a:xfrm>
              <a:off x="8528540" y="2039212"/>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13" name="Rectangle 194">
              <a:extLst>
                <a:ext uri="{FF2B5EF4-FFF2-40B4-BE49-F238E27FC236}">
                  <a16:creationId xmlns:a16="http://schemas.microsoft.com/office/drawing/2014/main" id="{93690858-95A5-0A18-8F97-2EEF612B16C3}"/>
                </a:ext>
              </a:extLst>
            </p:cNvPr>
            <p:cNvSpPr>
              <a:spLocks noChangeArrowheads="1"/>
            </p:cNvSpPr>
            <p:nvPr/>
          </p:nvSpPr>
          <p:spPr bwMode="auto">
            <a:xfrm>
              <a:off x="8551292" y="2039212"/>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14" name="Rectangle 195">
              <a:extLst>
                <a:ext uri="{FF2B5EF4-FFF2-40B4-BE49-F238E27FC236}">
                  <a16:creationId xmlns:a16="http://schemas.microsoft.com/office/drawing/2014/main" id="{308EC9AC-1647-9A71-F5E1-9A0C771BDD16}"/>
                </a:ext>
              </a:extLst>
            </p:cNvPr>
            <p:cNvSpPr>
              <a:spLocks noChangeArrowheads="1"/>
            </p:cNvSpPr>
            <p:nvPr/>
          </p:nvSpPr>
          <p:spPr bwMode="auto">
            <a:xfrm>
              <a:off x="8570029" y="2039212"/>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15" name="Rectangle 196">
              <a:extLst>
                <a:ext uri="{FF2B5EF4-FFF2-40B4-BE49-F238E27FC236}">
                  <a16:creationId xmlns:a16="http://schemas.microsoft.com/office/drawing/2014/main" id="{62B7A727-600E-9FB3-E841-A5F7E6995955}"/>
                </a:ext>
              </a:extLst>
            </p:cNvPr>
            <p:cNvSpPr>
              <a:spLocks noChangeArrowheads="1"/>
            </p:cNvSpPr>
            <p:nvPr/>
          </p:nvSpPr>
          <p:spPr bwMode="auto">
            <a:xfrm>
              <a:off x="8620886" y="2039212"/>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16" name="Rectangle 197">
              <a:extLst>
                <a:ext uri="{FF2B5EF4-FFF2-40B4-BE49-F238E27FC236}">
                  <a16:creationId xmlns:a16="http://schemas.microsoft.com/office/drawing/2014/main" id="{53D31908-614E-5101-6F2D-9DDBFFCD9926}"/>
                </a:ext>
              </a:extLst>
            </p:cNvPr>
            <p:cNvSpPr>
              <a:spLocks noChangeArrowheads="1"/>
            </p:cNvSpPr>
            <p:nvPr/>
          </p:nvSpPr>
          <p:spPr bwMode="auto">
            <a:xfrm>
              <a:off x="8636946" y="2039212"/>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17" name="Rectangle 198">
              <a:extLst>
                <a:ext uri="{FF2B5EF4-FFF2-40B4-BE49-F238E27FC236}">
                  <a16:creationId xmlns:a16="http://schemas.microsoft.com/office/drawing/2014/main" id="{B5329B42-1476-87E9-B673-78C02CBBB39A}"/>
                </a:ext>
              </a:extLst>
            </p:cNvPr>
            <p:cNvSpPr>
              <a:spLocks noChangeArrowheads="1"/>
            </p:cNvSpPr>
            <p:nvPr/>
          </p:nvSpPr>
          <p:spPr bwMode="auto">
            <a:xfrm>
              <a:off x="8789517" y="2039212"/>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18" name="Rectangle 199">
              <a:extLst>
                <a:ext uri="{FF2B5EF4-FFF2-40B4-BE49-F238E27FC236}">
                  <a16:creationId xmlns:a16="http://schemas.microsoft.com/office/drawing/2014/main" id="{558ADCF9-1559-6D13-9055-16B0A00FC777}"/>
                </a:ext>
              </a:extLst>
            </p:cNvPr>
            <p:cNvSpPr>
              <a:spLocks noChangeArrowheads="1"/>
            </p:cNvSpPr>
            <p:nvPr/>
          </p:nvSpPr>
          <p:spPr bwMode="auto">
            <a:xfrm>
              <a:off x="8804239" y="2039212"/>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19" name="Rectangle 200">
              <a:extLst>
                <a:ext uri="{FF2B5EF4-FFF2-40B4-BE49-F238E27FC236}">
                  <a16:creationId xmlns:a16="http://schemas.microsoft.com/office/drawing/2014/main" id="{DA73D702-22AE-718F-0860-AD139B06F0B6}"/>
                </a:ext>
              </a:extLst>
            </p:cNvPr>
            <p:cNvSpPr>
              <a:spLocks noChangeArrowheads="1"/>
            </p:cNvSpPr>
            <p:nvPr/>
          </p:nvSpPr>
          <p:spPr bwMode="auto">
            <a:xfrm>
              <a:off x="8817623" y="2039212"/>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20" name="Rectangle 201">
              <a:extLst>
                <a:ext uri="{FF2B5EF4-FFF2-40B4-BE49-F238E27FC236}">
                  <a16:creationId xmlns:a16="http://schemas.microsoft.com/office/drawing/2014/main" id="{8684BCC4-6FB0-F42C-B188-02B37624450A}"/>
                </a:ext>
              </a:extLst>
            </p:cNvPr>
            <p:cNvSpPr>
              <a:spLocks noChangeArrowheads="1"/>
            </p:cNvSpPr>
            <p:nvPr/>
          </p:nvSpPr>
          <p:spPr bwMode="auto">
            <a:xfrm>
              <a:off x="8829667" y="2039212"/>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21" name="Rectangle 202">
              <a:extLst>
                <a:ext uri="{FF2B5EF4-FFF2-40B4-BE49-F238E27FC236}">
                  <a16:creationId xmlns:a16="http://schemas.microsoft.com/office/drawing/2014/main" id="{A2D1BEC9-313D-B550-09B3-8D0B89303344}"/>
                </a:ext>
              </a:extLst>
            </p:cNvPr>
            <p:cNvSpPr>
              <a:spLocks noChangeArrowheads="1"/>
            </p:cNvSpPr>
            <p:nvPr/>
          </p:nvSpPr>
          <p:spPr bwMode="auto">
            <a:xfrm>
              <a:off x="8877848" y="2039212"/>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22" name="Rectangle 203">
              <a:extLst>
                <a:ext uri="{FF2B5EF4-FFF2-40B4-BE49-F238E27FC236}">
                  <a16:creationId xmlns:a16="http://schemas.microsoft.com/office/drawing/2014/main" id="{CB0AE9CB-0693-5EC8-804D-24990802EED5}"/>
                </a:ext>
              </a:extLst>
            </p:cNvPr>
            <p:cNvSpPr>
              <a:spLocks noChangeArrowheads="1"/>
            </p:cNvSpPr>
            <p:nvPr/>
          </p:nvSpPr>
          <p:spPr bwMode="auto">
            <a:xfrm>
              <a:off x="8931381" y="2039212"/>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23" name="Rectangle 204">
              <a:extLst>
                <a:ext uri="{FF2B5EF4-FFF2-40B4-BE49-F238E27FC236}">
                  <a16:creationId xmlns:a16="http://schemas.microsoft.com/office/drawing/2014/main" id="{52CD8FF2-0229-5F8D-1120-C45A9FA667C3}"/>
                </a:ext>
              </a:extLst>
            </p:cNvPr>
            <p:cNvSpPr>
              <a:spLocks noChangeArrowheads="1"/>
            </p:cNvSpPr>
            <p:nvPr/>
          </p:nvSpPr>
          <p:spPr bwMode="auto">
            <a:xfrm>
              <a:off x="9011682" y="2039212"/>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24" name="Rectangle 206">
              <a:extLst>
                <a:ext uri="{FF2B5EF4-FFF2-40B4-BE49-F238E27FC236}">
                  <a16:creationId xmlns:a16="http://schemas.microsoft.com/office/drawing/2014/main" id="{2A9620B3-73B3-2E26-DF80-611709637C21}"/>
                </a:ext>
              </a:extLst>
            </p:cNvPr>
            <p:cNvSpPr>
              <a:spLocks noChangeArrowheads="1"/>
            </p:cNvSpPr>
            <p:nvPr/>
          </p:nvSpPr>
          <p:spPr bwMode="auto">
            <a:xfrm>
              <a:off x="9021051" y="2039212"/>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25" name="Rectangle 207">
              <a:extLst>
                <a:ext uri="{FF2B5EF4-FFF2-40B4-BE49-F238E27FC236}">
                  <a16:creationId xmlns:a16="http://schemas.microsoft.com/office/drawing/2014/main" id="{8B6CFA26-DC0D-A24F-F7B8-543D8C0CE784}"/>
                </a:ext>
              </a:extLst>
            </p:cNvPr>
            <p:cNvSpPr>
              <a:spLocks noChangeArrowheads="1"/>
            </p:cNvSpPr>
            <p:nvPr/>
          </p:nvSpPr>
          <p:spPr bwMode="auto">
            <a:xfrm>
              <a:off x="9033094" y="2071238"/>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26" name="Rectangle 208">
              <a:extLst>
                <a:ext uri="{FF2B5EF4-FFF2-40B4-BE49-F238E27FC236}">
                  <a16:creationId xmlns:a16="http://schemas.microsoft.com/office/drawing/2014/main" id="{B13BBEBA-4B57-6EDD-66A5-A96EB6FFB125}"/>
                </a:ext>
              </a:extLst>
            </p:cNvPr>
            <p:cNvSpPr>
              <a:spLocks noChangeArrowheads="1"/>
            </p:cNvSpPr>
            <p:nvPr/>
          </p:nvSpPr>
          <p:spPr bwMode="auto">
            <a:xfrm>
              <a:off x="9049155" y="2071238"/>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27" name="Rectangle 209">
              <a:extLst>
                <a:ext uri="{FF2B5EF4-FFF2-40B4-BE49-F238E27FC236}">
                  <a16:creationId xmlns:a16="http://schemas.microsoft.com/office/drawing/2014/main" id="{2225ABED-ADC2-7CD4-9E97-775B6710FD31}"/>
                </a:ext>
              </a:extLst>
            </p:cNvPr>
            <p:cNvSpPr>
              <a:spLocks noChangeArrowheads="1"/>
            </p:cNvSpPr>
            <p:nvPr/>
          </p:nvSpPr>
          <p:spPr bwMode="auto">
            <a:xfrm>
              <a:off x="9062539" y="2071238"/>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28" name="Rectangle 210">
              <a:extLst>
                <a:ext uri="{FF2B5EF4-FFF2-40B4-BE49-F238E27FC236}">
                  <a16:creationId xmlns:a16="http://schemas.microsoft.com/office/drawing/2014/main" id="{6E487451-8EE4-CF7D-ACE4-D38769647689}"/>
                </a:ext>
              </a:extLst>
            </p:cNvPr>
            <p:cNvSpPr>
              <a:spLocks noChangeArrowheads="1"/>
            </p:cNvSpPr>
            <p:nvPr/>
          </p:nvSpPr>
          <p:spPr bwMode="auto">
            <a:xfrm>
              <a:off x="9104028" y="2071238"/>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29" name="Rectangle 211">
              <a:extLst>
                <a:ext uri="{FF2B5EF4-FFF2-40B4-BE49-F238E27FC236}">
                  <a16:creationId xmlns:a16="http://schemas.microsoft.com/office/drawing/2014/main" id="{931A0FF9-84C4-5E1C-124E-F1F86AE6CEE3}"/>
                </a:ext>
              </a:extLst>
            </p:cNvPr>
            <p:cNvSpPr>
              <a:spLocks noChangeArrowheads="1"/>
            </p:cNvSpPr>
            <p:nvPr/>
          </p:nvSpPr>
          <p:spPr bwMode="auto">
            <a:xfrm>
              <a:off x="9128118" y="2071238"/>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30" name="Rectangle 212">
              <a:extLst>
                <a:ext uri="{FF2B5EF4-FFF2-40B4-BE49-F238E27FC236}">
                  <a16:creationId xmlns:a16="http://schemas.microsoft.com/office/drawing/2014/main" id="{A489B6D1-62AE-4426-84F9-3A477F4C6ED4}"/>
                </a:ext>
              </a:extLst>
            </p:cNvPr>
            <p:cNvSpPr>
              <a:spLocks noChangeArrowheads="1"/>
            </p:cNvSpPr>
            <p:nvPr/>
          </p:nvSpPr>
          <p:spPr bwMode="auto">
            <a:xfrm>
              <a:off x="9294073" y="2071238"/>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31" name="Rectangle 213">
              <a:extLst>
                <a:ext uri="{FF2B5EF4-FFF2-40B4-BE49-F238E27FC236}">
                  <a16:creationId xmlns:a16="http://schemas.microsoft.com/office/drawing/2014/main" id="{0B08E759-C7EC-286D-9BB4-BC542F391A93}"/>
                </a:ext>
              </a:extLst>
            </p:cNvPr>
            <p:cNvSpPr>
              <a:spLocks noChangeArrowheads="1"/>
            </p:cNvSpPr>
            <p:nvPr/>
          </p:nvSpPr>
          <p:spPr bwMode="auto">
            <a:xfrm>
              <a:off x="9310133" y="2071238"/>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32" name="Rectangle 214">
              <a:extLst>
                <a:ext uri="{FF2B5EF4-FFF2-40B4-BE49-F238E27FC236}">
                  <a16:creationId xmlns:a16="http://schemas.microsoft.com/office/drawing/2014/main" id="{03740786-C5C4-97DD-7F38-A7024BBB3E9E}"/>
                </a:ext>
              </a:extLst>
            </p:cNvPr>
            <p:cNvSpPr>
              <a:spLocks noChangeArrowheads="1"/>
            </p:cNvSpPr>
            <p:nvPr/>
          </p:nvSpPr>
          <p:spPr bwMode="auto">
            <a:xfrm>
              <a:off x="9326193" y="2071238"/>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33" name="Rectangle 215">
              <a:extLst>
                <a:ext uri="{FF2B5EF4-FFF2-40B4-BE49-F238E27FC236}">
                  <a16:creationId xmlns:a16="http://schemas.microsoft.com/office/drawing/2014/main" id="{183E0893-6701-DB3F-2A33-DBEAA3B8065A}"/>
                </a:ext>
              </a:extLst>
            </p:cNvPr>
            <p:cNvSpPr>
              <a:spLocks noChangeArrowheads="1"/>
            </p:cNvSpPr>
            <p:nvPr/>
          </p:nvSpPr>
          <p:spPr bwMode="auto">
            <a:xfrm>
              <a:off x="9340913" y="2071238"/>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34" name="Rectangle 216">
              <a:extLst>
                <a:ext uri="{FF2B5EF4-FFF2-40B4-BE49-F238E27FC236}">
                  <a16:creationId xmlns:a16="http://schemas.microsoft.com/office/drawing/2014/main" id="{5A46BD67-E945-E499-8CA1-6D79F728039F}"/>
                </a:ext>
              </a:extLst>
            </p:cNvPr>
            <p:cNvSpPr>
              <a:spLocks noChangeArrowheads="1"/>
            </p:cNvSpPr>
            <p:nvPr/>
          </p:nvSpPr>
          <p:spPr bwMode="auto">
            <a:xfrm>
              <a:off x="9373035" y="2071238"/>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35" name="Rectangle 217">
              <a:extLst>
                <a:ext uri="{FF2B5EF4-FFF2-40B4-BE49-F238E27FC236}">
                  <a16:creationId xmlns:a16="http://schemas.microsoft.com/office/drawing/2014/main" id="{2AC22517-205A-A69B-6C20-4A2476A88886}"/>
                </a:ext>
              </a:extLst>
            </p:cNvPr>
            <p:cNvSpPr>
              <a:spLocks noChangeArrowheads="1"/>
            </p:cNvSpPr>
            <p:nvPr/>
          </p:nvSpPr>
          <p:spPr bwMode="auto">
            <a:xfrm>
              <a:off x="9395787" y="2071238"/>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36" name="Rectangle 218">
              <a:extLst>
                <a:ext uri="{FF2B5EF4-FFF2-40B4-BE49-F238E27FC236}">
                  <a16:creationId xmlns:a16="http://schemas.microsoft.com/office/drawing/2014/main" id="{C39F5760-676B-7F75-F749-91967AFEA0EA}"/>
                </a:ext>
              </a:extLst>
            </p:cNvPr>
            <p:cNvSpPr>
              <a:spLocks noChangeArrowheads="1"/>
            </p:cNvSpPr>
            <p:nvPr/>
          </p:nvSpPr>
          <p:spPr bwMode="auto">
            <a:xfrm>
              <a:off x="9538989" y="212728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37" name="Rectangle 219">
              <a:extLst>
                <a:ext uri="{FF2B5EF4-FFF2-40B4-BE49-F238E27FC236}">
                  <a16:creationId xmlns:a16="http://schemas.microsoft.com/office/drawing/2014/main" id="{7A9DF8B7-A3CA-BFDA-9D0E-5B256D4A4C3B}"/>
                </a:ext>
              </a:extLst>
            </p:cNvPr>
            <p:cNvSpPr>
              <a:spLocks noChangeArrowheads="1"/>
            </p:cNvSpPr>
            <p:nvPr/>
          </p:nvSpPr>
          <p:spPr bwMode="auto">
            <a:xfrm>
              <a:off x="9557726" y="212728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38" name="Rectangle 220">
              <a:extLst>
                <a:ext uri="{FF2B5EF4-FFF2-40B4-BE49-F238E27FC236}">
                  <a16:creationId xmlns:a16="http://schemas.microsoft.com/office/drawing/2014/main" id="{4EEE36AF-09BD-9322-07B7-B0C6BDD70AB7}"/>
                </a:ext>
              </a:extLst>
            </p:cNvPr>
            <p:cNvSpPr>
              <a:spLocks noChangeArrowheads="1"/>
            </p:cNvSpPr>
            <p:nvPr/>
          </p:nvSpPr>
          <p:spPr bwMode="auto">
            <a:xfrm>
              <a:off x="9576463" y="212728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39" name="Rectangle 221">
              <a:extLst>
                <a:ext uri="{FF2B5EF4-FFF2-40B4-BE49-F238E27FC236}">
                  <a16:creationId xmlns:a16="http://schemas.microsoft.com/office/drawing/2014/main" id="{F091FC31-ABAB-99CC-3221-D52884B82F3E}"/>
                </a:ext>
              </a:extLst>
            </p:cNvPr>
            <p:cNvSpPr>
              <a:spLocks noChangeArrowheads="1"/>
            </p:cNvSpPr>
            <p:nvPr/>
          </p:nvSpPr>
          <p:spPr bwMode="auto">
            <a:xfrm>
              <a:off x="9592523" y="212728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40" name="Rectangle 222">
              <a:extLst>
                <a:ext uri="{FF2B5EF4-FFF2-40B4-BE49-F238E27FC236}">
                  <a16:creationId xmlns:a16="http://schemas.microsoft.com/office/drawing/2014/main" id="{C0C7E631-0D9A-D9E5-94CE-5C992F7D0984}"/>
                </a:ext>
              </a:extLst>
            </p:cNvPr>
            <p:cNvSpPr>
              <a:spLocks noChangeArrowheads="1"/>
            </p:cNvSpPr>
            <p:nvPr/>
          </p:nvSpPr>
          <p:spPr bwMode="auto">
            <a:xfrm>
              <a:off x="9798628" y="212728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41" name="Rectangle 223">
              <a:extLst>
                <a:ext uri="{FF2B5EF4-FFF2-40B4-BE49-F238E27FC236}">
                  <a16:creationId xmlns:a16="http://schemas.microsoft.com/office/drawing/2014/main" id="{7093FC43-AFBF-24AC-6585-6AFB70A3D314}"/>
                </a:ext>
              </a:extLst>
            </p:cNvPr>
            <p:cNvSpPr>
              <a:spLocks noChangeArrowheads="1"/>
            </p:cNvSpPr>
            <p:nvPr/>
          </p:nvSpPr>
          <p:spPr bwMode="auto">
            <a:xfrm>
              <a:off x="9828071" y="212728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42" name="Rectangle 224">
              <a:extLst>
                <a:ext uri="{FF2B5EF4-FFF2-40B4-BE49-F238E27FC236}">
                  <a16:creationId xmlns:a16="http://schemas.microsoft.com/office/drawing/2014/main" id="{7D6146B4-A6C8-FD91-8AA3-B02F26470A18}"/>
                </a:ext>
              </a:extLst>
            </p:cNvPr>
            <p:cNvSpPr>
              <a:spLocks noChangeArrowheads="1"/>
            </p:cNvSpPr>
            <p:nvPr/>
          </p:nvSpPr>
          <p:spPr bwMode="auto">
            <a:xfrm>
              <a:off x="9837440" y="212728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43" name="Rectangle 225">
              <a:extLst>
                <a:ext uri="{FF2B5EF4-FFF2-40B4-BE49-F238E27FC236}">
                  <a16:creationId xmlns:a16="http://schemas.microsoft.com/office/drawing/2014/main" id="{F8484B46-F2D4-8FEB-280F-CF42A06D5CC7}"/>
                </a:ext>
              </a:extLst>
            </p:cNvPr>
            <p:cNvSpPr>
              <a:spLocks noChangeArrowheads="1"/>
            </p:cNvSpPr>
            <p:nvPr/>
          </p:nvSpPr>
          <p:spPr bwMode="auto">
            <a:xfrm>
              <a:off x="9877590" y="212728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44" name="Rectangle 226">
              <a:extLst>
                <a:ext uri="{FF2B5EF4-FFF2-40B4-BE49-F238E27FC236}">
                  <a16:creationId xmlns:a16="http://schemas.microsoft.com/office/drawing/2014/main" id="{4B6DF275-FCCC-B1E7-2143-2B98873118AF}"/>
                </a:ext>
              </a:extLst>
            </p:cNvPr>
            <p:cNvSpPr>
              <a:spLocks noChangeArrowheads="1"/>
            </p:cNvSpPr>
            <p:nvPr/>
          </p:nvSpPr>
          <p:spPr bwMode="auto">
            <a:xfrm>
              <a:off x="10071650" y="212728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45" name="Rectangle 227">
              <a:extLst>
                <a:ext uri="{FF2B5EF4-FFF2-40B4-BE49-F238E27FC236}">
                  <a16:creationId xmlns:a16="http://schemas.microsoft.com/office/drawing/2014/main" id="{4D7C53F6-D969-0D0C-4195-C680C3259891}"/>
                </a:ext>
              </a:extLst>
            </p:cNvPr>
            <p:cNvSpPr>
              <a:spLocks noChangeArrowheads="1"/>
            </p:cNvSpPr>
            <p:nvPr/>
          </p:nvSpPr>
          <p:spPr bwMode="auto">
            <a:xfrm>
              <a:off x="10085033" y="212728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46" name="Rectangle 228">
              <a:extLst>
                <a:ext uri="{FF2B5EF4-FFF2-40B4-BE49-F238E27FC236}">
                  <a16:creationId xmlns:a16="http://schemas.microsoft.com/office/drawing/2014/main" id="{0CDB9725-3812-4C1C-9252-2550609DD075}"/>
                </a:ext>
              </a:extLst>
            </p:cNvPr>
            <p:cNvSpPr>
              <a:spLocks noChangeArrowheads="1"/>
            </p:cNvSpPr>
            <p:nvPr/>
          </p:nvSpPr>
          <p:spPr bwMode="auto">
            <a:xfrm>
              <a:off x="10115815" y="212728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47" name="Rectangle 229">
              <a:extLst>
                <a:ext uri="{FF2B5EF4-FFF2-40B4-BE49-F238E27FC236}">
                  <a16:creationId xmlns:a16="http://schemas.microsoft.com/office/drawing/2014/main" id="{79BA49F1-095A-7C98-EC3E-8A1519A14FE2}"/>
                </a:ext>
              </a:extLst>
            </p:cNvPr>
            <p:cNvSpPr>
              <a:spLocks noChangeArrowheads="1"/>
            </p:cNvSpPr>
            <p:nvPr/>
          </p:nvSpPr>
          <p:spPr bwMode="auto">
            <a:xfrm>
              <a:off x="10316567" y="212728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48" name="Rectangle 230">
              <a:extLst>
                <a:ext uri="{FF2B5EF4-FFF2-40B4-BE49-F238E27FC236}">
                  <a16:creationId xmlns:a16="http://schemas.microsoft.com/office/drawing/2014/main" id="{FC8EA77D-9AED-0BE7-1E80-20EED48933B6}"/>
                </a:ext>
              </a:extLst>
            </p:cNvPr>
            <p:cNvSpPr>
              <a:spLocks noChangeArrowheads="1"/>
            </p:cNvSpPr>
            <p:nvPr/>
          </p:nvSpPr>
          <p:spPr bwMode="auto">
            <a:xfrm>
              <a:off x="10339318" y="212728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49" name="Rectangle 231">
              <a:extLst>
                <a:ext uri="{FF2B5EF4-FFF2-40B4-BE49-F238E27FC236}">
                  <a16:creationId xmlns:a16="http://schemas.microsoft.com/office/drawing/2014/main" id="{DBCD336D-CA8E-8115-0DF3-2FC7DB0AFE5F}"/>
                </a:ext>
              </a:extLst>
            </p:cNvPr>
            <p:cNvSpPr>
              <a:spLocks noChangeArrowheads="1"/>
            </p:cNvSpPr>
            <p:nvPr/>
          </p:nvSpPr>
          <p:spPr bwMode="auto">
            <a:xfrm>
              <a:off x="10573529" y="212728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750" name="Rectangle 232">
              <a:extLst>
                <a:ext uri="{FF2B5EF4-FFF2-40B4-BE49-F238E27FC236}">
                  <a16:creationId xmlns:a16="http://schemas.microsoft.com/office/drawing/2014/main" id="{9676388D-3F2D-8F6A-CE31-04EA7C828C05}"/>
                </a:ext>
              </a:extLst>
            </p:cNvPr>
            <p:cNvSpPr>
              <a:spLocks noChangeArrowheads="1"/>
            </p:cNvSpPr>
            <p:nvPr/>
          </p:nvSpPr>
          <p:spPr bwMode="auto">
            <a:xfrm>
              <a:off x="10865287" y="2127286"/>
              <a:ext cx="72000" cy="72000"/>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grpSp>
      <p:sp>
        <p:nvSpPr>
          <p:cNvPr id="622" name="TextBox 621">
            <a:extLst>
              <a:ext uri="{FF2B5EF4-FFF2-40B4-BE49-F238E27FC236}">
                <a16:creationId xmlns:a16="http://schemas.microsoft.com/office/drawing/2014/main" id="{C39D5855-44E9-A2AE-F98B-C077930D51F8}"/>
              </a:ext>
            </a:extLst>
          </p:cNvPr>
          <p:cNvSpPr txBox="1"/>
          <p:nvPr/>
        </p:nvSpPr>
        <p:spPr>
          <a:xfrm rot="16200000">
            <a:off x="-767463" y="3397804"/>
            <a:ext cx="2480235" cy="276999"/>
          </a:xfrm>
          <a:prstGeom prst="rect">
            <a:avLst/>
          </a:prstGeom>
          <a:noFill/>
        </p:spPr>
        <p:txBody>
          <a:bodyPr wrap="square" rtlCol="0">
            <a:spAutoFit/>
          </a:bodyPr>
          <a:lstStyle/>
          <a:p>
            <a:r>
              <a:rPr lang="en-US" sz="1200" b="1" dirty="0">
                <a:solidFill>
                  <a:schemeClr val="bg2"/>
                </a:solidFill>
              </a:rPr>
              <a:t>Antineoplastic therapy free (%)</a:t>
            </a:r>
          </a:p>
        </p:txBody>
      </p:sp>
      <p:graphicFrame>
        <p:nvGraphicFramePr>
          <p:cNvPr id="851" name="Table 36">
            <a:extLst>
              <a:ext uri="{FF2B5EF4-FFF2-40B4-BE49-F238E27FC236}">
                <a16:creationId xmlns:a16="http://schemas.microsoft.com/office/drawing/2014/main" id="{2062DCBF-8C78-E2E6-D912-5BF528533DBA}"/>
              </a:ext>
            </a:extLst>
          </p:cNvPr>
          <p:cNvGraphicFramePr>
            <a:graphicFrameLocks noGrp="1"/>
          </p:cNvGraphicFramePr>
          <p:nvPr/>
        </p:nvGraphicFramePr>
        <p:xfrm>
          <a:off x="58795" y="5279474"/>
          <a:ext cx="8313017" cy="518160"/>
        </p:xfrm>
        <a:graphic>
          <a:graphicData uri="http://schemas.openxmlformats.org/drawingml/2006/table">
            <a:tbl>
              <a:tblPr>
                <a:tableStyleId>{5C22544A-7EE6-4342-B048-85BDC9FD1C3A}</a:tableStyleId>
              </a:tblPr>
              <a:tblGrid>
                <a:gridCol w="1053725">
                  <a:extLst>
                    <a:ext uri="{9D8B030D-6E8A-4147-A177-3AD203B41FA5}">
                      <a16:colId xmlns:a16="http://schemas.microsoft.com/office/drawing/2014/main" val="140014209"/>
                    </a:ext>
                  </a:extLst>
                </a:gridCol>
                <a:gridCol w="209550">
                  <a:extLst>
                    <a:ext uri="{9D8B030D-6E8A-4147-A177-3AD203B41FA5}">
                      <a16:colId xmlns:a16="http://schemas.microsoft.com/office/drawing/2014/main" val="2032646413"/>
                    </a:ext>
                  </a:extLst>
                </a:gridCol>
                <a:gridCol w="110361">
                  <a:extLst>
                    <a:ext uri="{9D8B030D-6E8A-4147-A177-3AD203B41FA5}">
                      <a16:colId xmlns:a16="http://schemas.microsoft.com/office/drawing/2014/main" val="3297370421"/>
                    </a:ext>
                  </a:extLst>
                </a:gridCol>
                <a:gridCol w="223851">
                  <a:extLst>
                    <a:ext uri="{9D8B030D-6E8A-4147-A177-3AD203B41FA5}">
                      <a16:colId xmlns:a16="http://schemas.microsoft.com/office/drawing/2014/main" val="3034628564"/>
                    </a:ext>
                  </a:extLst>
                </a:gridCol>
                <a:gridCol w="223851">
                  <a:extLst>
                    <a:ext uri="{9D8B030D-6E8A-4147-A177-3AD203B41FA5}">
                      <a16:colId xmlns:a16="http://schemas.microsoft.com/office/drawing/2014/main" val="407824820"/>
                    </a:ext>
                  </a:extLst>
                </a:gridCol>
                <a:gridCol w="223851">
                  <a:extLst>
                    <a:ext uri="{9D8B030D-6E8A-4147-A177-3AD203B41FA5}">
                      <a16:colId xmlns:a16="http://schemas.microsoft.com/office/drawing/2014/main" val="1444845738"/>
                    </a:ext>
                  </a:extLst>
                </a:gridCol>
                <a:gridCol w="223851">
                  <a:extLst>
                    <a:ext uri="{9D8B030D-6E8A-4147-A177-3AD203B41FA5}">
                      <a16:colId xmlns:a16="http://schemas.microsoft.com/office/drawing/2014/main" val="2609212394"/>
                    </a:ext>
                  </a:extLst>
                </a:gridCol>
                <a:gridCol w="223851">
                  <a:extLst>
                    <a:ext uri="{9D8B030D-6E8A-4147-A177-3AD203B41FA5}">
                      <a16:colId xmlns:a16="http://schemas.microsoft.com/office/drawing/2014/main" val="1974706796"/>
                    </a:ext>
                  </a:extLst>
                </a:gridCol>
                <a:gridCol w="223851">
                  <a:extLst>
                    <a:ext uri="{9D8B030D-6E8A-4147-A177-3AD203B41FA5}">
                      <a16:colId xmlns:a16="http://schemas.microsoft.com/office/drawing/2014/main" val="4066042805"/>
                    </a:ext>
                  </a:extLst>
                </a:gridCol>
                <a:gridCol w="223851">
                  <a:extLst>
                    <a:ext uri="{9D8B030D-6E8A-4147-A177-3AD203B41FA5}">
                      <a16:colId xmlns:a16="http://schemas.microsoft.com/office/drawing/2014/main" val="1808537197"/>
                    </a:ext>
                  </a:extLst>
                </a:gridCol>
                <a:gridCol w="223851">
                  <a:extLst>
                    <a:ext uri="{9D8B030D-6E8A-4147-A177-3AD203B41FA5}">
                      <a16:colId xmlns:a16="http://schemas.microsoft.com/office/drawing/2014/main" val="1005555721"/>
                    </a:ext>
                  </a:extLst>
                </a:gridCol>
                <a:gridCol w="223851">
                  <a:extLst>
                    <a:ext uri="{9D8B030D-6E8A-4147-A177-3AD203B41FA5}">
                      <a16:colId xmlns:a16="http://schemas.microsoft.com/office/drawing/2014/main" val="666296527"/>
                    </a:ext>
                  </a:extLst>
                </a:gridCol>
                <a:gridCol w="223851">
                  <a:extLst>
                    <a:ext uri="{9D8B030D-6E8A-4147-A177-3AD203B41FA5}">
                      <a16:colId xmlns:a16="http://schemas.microsoft.com/office/drawing/2014/main" val="2290868769"/>
                    </a:ext>
                  </a:extLst>
                </a:gridCol>
                <a:gridCol w="223851">
                  <a:extLst>
                    <a:ext uri="{9D8B030D-6E8A-4147-A177-3AD203B41FA5}">
                      <a16:colId xmlns:a16="http://schemas.microsoft.com/office/drawing/2014/main" val="3961046492"/>
                    </a:ext>
                  </a:extLst>
                </a:gridCol>
                <a:gridCol w="223851">
                  <a:extLst>
                    <a:ext uri="{9D8B030D-6E8A-4147-A177-3AD203B41FA5}">
                      <a16:colId xmlns:a16="http://schemas.microsoft.com/office/drawing/2014/main" val="2840222137"/>
                    </a:ext>
                  </a:extLst>
                </a:gridCol>
                <a:gridCol w="223851">
                  <a:extLst>
                    <a:ext uri="{9D8B030D-6E8A-4147-A177-3AD203B41FA5}">
                      <a16:colId xmlns:a16="http://schemas.microsoft.com/office/drawing/2014/main" val="1949732856"/>
                    </a:ext>
                  </a:extLst>
                </a:gridCol>
                <a:gridCol w="223851">
                  <a:extLst>
                    <a:ext uri="{9D8B030D-6E8A-4147-A177-3AD203B41FA5}">
                      <a16:colId xmlns:a16="http://schemas.microsoft.com/office/drawing/2014/main" val="3554782968"/>
                    </a:ext>
                  </a:extLst>
                </a:gridCol>
                <a:gridCol w="223851">
                  <a:extLst>
                    <a:ext uri="{9D8B030D-6E8A-4147-A177-3AD203B41FA5}">
                      <a16:colId xmlns:a16="http://schemas.microsoft.com/office/drawing/2014/main" val="1421745787"/>
                    </a:ext>
                  </a:extLst>
                </a:gridCol>
                <a:gridCol w="223851">
                  <a:extLst>
                    <a:ext uri="{9D8B030D-6E8A-4147-A177-3AD203B41FA5}">
                      <a16:colId xmlns:a16="http://schemas.microsoft.com/office/drawing/2014/main" val="1280299238"/>
                    </a:ext>
                  </a:extLst>
                </a:gridCol>
                <a:gridCol w="223851">
                  <a:extLst>
                    <a:ext uri="{9D8B030D-6E8A-4147-A177-3AD203B41FA5}">
                      <a16:colId xmlns:a16="http://schemas.microsoft.com/office/drawing/2014/main" val="4269198777"/>
                    </a:ext>
                  </a:extLst>
                </a:gridCol>
                <a:gridCol w="223851">
                  <a:extLst>
                    <a:ext uri="{9D8B030D-6E8A-4147-A177-3AD203B41FA5}">
                      <a16:colId xmlns:a16="http://schemas.microsoft.com/office/drawing/2014/main" val="453097047"/>
                    </a:ext>
                  </a:extLst>
                </a:gridCol>
                <a:gridCol w="223851">
                  <a:extLst>
                    <a:ext uri="{9D8B030D-6E8A-4147-A177-3AD203B41FA5}">
                      <a16:colId xmlns:a16="http://schemas.microsoft.com/office/drawing/2014/main" val="3147066855"/>
                    </a:ext>
                  </a:extLst>
                </a:gridCol>
                <a:gridCol w="223851">
                  <a:extLst>
                    <a:ext uri="{9D8B030D-6E8A-4147-A177-3AD203B41FA5}">
                      <a16:colId xmlns:a16="http://schemas.microsoft.com/office/drawing/2014/main" val="3316884753"/>
                    </a:ext>
                  </a:extLst>
                </a:gridCol>
                <a:gridCol w="223851">
                  <a:extLst>
                    <a:ext uri="{9D8B030D-6E8A-4147-A177-3AD203B41FA5}">
                      <a16:colId xmlns:a16="http://schemas.microsoft.com/office/drawing/2014/main" val="108671396"/>
                    </a:ext>
                  </a:extLst>
                </a:gridCol>
                <a:gridCol w="223851">
                  <a:extLst>
                    <a:ext uri="{9D8B030D-6E8A-4147-A177-3AD203B41FA5}">
                      <a16:colId xmlns:a16="http://schemas.microsoft.com/office/drawing/2014/main" val="3809800305"/>
                    </a:ext>
                  </a:extLst>
                </a:gridCol>
                <a:gridCol w="223851">
                  <a:extLst>
                    <a:ext uri="{9D8B030D-6E8A-4147-A177-3AD203B41FA5}">
                      <a16:colId xmlns:a16="http://schemas.microsoft.com/office/drawing/2014/main" val="3905885817"/>
                    </a:ext>
                  </a:extLst>
                </a:gridCol>
                <a:gridCol w="223851">
                  <a:extLst>
                    <a:ext uri="{9D8B030D-6E8A-4147-A177-3AD203B41FA5}">
                      <a16:colId xmlns:a16="http://schemas.microsoft.com/office/drawing/2014/main" val="2621390342"/>
                    </a:ext>
                  </a:extLst>
                </a:gridCol>
                <a:gridCol w="223851">
                  <a:extLst>
                    <a:ext uri="{9D8B030D-6E8A-4147-A177-3AD203B41FA5}">
                      <a16:colId xmlns:a16="http://schemas.microsoft.com/office/drawing/2014/main" val="340071785"/>
                    </a:ext>
                  </a:extLst>
                </a:gridCol>
                <a:gridCol w="223851">
                  <a:extLst>
                    <a:ext uri="{9D8B030D-6E8A-4147-A177-3AD203B41FA5}">
                      <a16:colId xmlns:a16="http://schemas.microsoft.com/office/drawing/2014/main" val="3796112928"/>
                    </a:ext>
                  </a:extLst>
                </a:gridCol>
                <a:gridCol w="223851">
                  <a:extLst>
                    <a:ext uri="{9D8B030D-6E8A-4147-A177-3AD203B41FA5}">
                      <a16:colId xmlns:a16="http://schemas.microsoft.com/office/drawing/2014/main" val="3597694153"/>
                    </a:ext>
                  </a:extLst>
                </a:gridCol>
                <a:gridCol w="223851">
                  <a:extLst>
                    <a:ext uri="{9D8B030D-6E8A-4147-A177-3AD203B41FA5}">
                      <a16:colId xmlns:a16="http://schemas.microsoft.com/office/drawing/2014/main" val="2579263039"/>
                    </a:ext>
                  </a:extLst>
                </a:gridCol>
                <a:gridCol w="223851">
                  <a:extLst>
                    <a:ext uri="{9D8B030D-6E8A-4147-A177-3AD203B41FA5}">
                      <a16:colId xmlns:a16="http://schemas.microsoft.com/office/drawing/2014/main" val="200013331"/>
                    </a:ext>
                  </a:extLst>
                </a:gridCol>
                <a:gridCol w="223851">
                  <a:extLst>
                    <a:ext uri="{9D8B030D-6E8A-4147-A177-3AD203B41FA5}">
                      <a16:colId xmlns:a16="http://schemas.microsoft.com/office/drawing/2014/main" val="2419452249"/>
                    </a:ext>
                  </a:extLst>
                </a:gridCol>
                <a:gridCol w="223851">
                  <a:extLst>
                    <a:ext uri="{9D8B030D-6E8A-4147-A177-3AD203B41FA5}">
                      <a16:colId xmlns:a16="http://schemas.microsoft.com/office/drawing/2014/main" val="3645638357"/>
                    </a:ext>
                  </a:extLst>
                </a:gridCol>
              </a:tblGrid>
              <a:tr h="115200">
                <a:tc gridSpan="34">
                  <a:txBody>
                    <a:bodyPr/>
                    <a:lstStyle/>
                    <a:p>
                      <a:r>
                        <a:rPr lang="en-US" sz="900" b="1" dirty="0">
                          <a:solidFill>
                            <a:schemeClr val="bg2"/>
                          </a:solidFill>
                          <a:latin typeface="+mn-lt"/>
                        </a:rPr>
                        <a:t>Patients at risk</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9017493"/>
                  </a:ext>
                </a:extLst>
              </a:tr>
              <a:tr h="115200">
                <a:tc>
                  <a:txBody>
                    <a:bodyPr/>
                    <a:lstStyle/>
                    <a:p>
                      <a:r>
                        <a:rPr lang="en-US" sz="800" dirty="0">
                          <a:solidFill>
                            <a:schemeClr val="accent5"/>
                          </a:solidFill>
                          <a:latin typeface="+mn-lt"/>
                        </a:rPr>
                        <a:t>Enzalutamide combination</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7355883"/>
                  </a:ext>
                </a:extLst>
              </a:tr>
              <a:tr h="115200">
                <a:tc>
                  <a:txBody>
                    <a:bodyPr/>
                    <a:lstStyle/>
                    <a:p>
                      <a:r>
                        <a:rPr lang="en-US" sz="800" dirty="0">
                          <a:solidFill>
                            <a:schemeClr val="accent2"/>
                          </a:solidFill>
                          <a:latin typeface="+mn-lt"/>
                        </a:rPr>
                        <a:t>Leuprolide acetate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7428550"/>
                  </a:ext>
                </a:extLst>
              </a:tr>
            </a:tbl>
          </a:graphicData>
        </a:graphic>
      </p:graphicFrame>
      <p:graphicFrame>
        <p:nvGraphicFramePr>
          <p:cNvPr id="852" name="Table 36">
            <a:extLst>
              <a:ext uri="{FF2B5EF4-FFF2-40B4-BE49-F238E27FC236}">
                <a16:creationId xmlns:a16="http://schemas.microsoft.com/office/drawing/2014/main" id="{B5BD2FEC-87CE-F960-1413-7F184876D014}"/>
              </a:ext>
            </a:extLst>
          </p:cNvPr>
          <p:cNvGraphicFramePr>
            <a:graphicFrameLocks noGrp="1"/>
          </p:cNvGraphicFramePr>
          <p:nvPr/>
        </p:nvGraphicFramePr>
        <p:xfrm>
          <a:off x="799601" y="5263200"/>
          <a:ext cx="7706287" cy="525840"/>
        </p:xfrm>
        <a:graphic>
          <a:graphicData uri="http://schemas.openxmlformats.org/drawingml/2006/table">
            <a:tbl>
              <a:tblPr>
                <a:tableStyleId>{5C22544A-7EE6-4342-B048-85BDC9FD1C3A}</a:tableStyleId>
              </a:tblPr>
              <a:tblGrid>
                <a:gridCol w="453311">
                  <a:extLst>
                    <a:ext uri="{9D8B030D-6E8A-4147-A177-3AD203B41FA5}">
                      <a16:colId xmlns:a16="http://schemas.microsoft.com/office/drawing/2014/main" val="2032646413"/>
                    </a:ext>
                  </a:extLst>
                </a:gridCol>
                <a:gridCol w="453311">
                  <a:extLst>
                    <a:ext uri="{9D8B030D-6E8A-4147-A177-3AD203B41FA5}">
                      <a16:colId xmlns:a16="http://schemas.microsoft.com/office/drawing/2014/main" val="3034628564"/>
                    </a:ext>
                  </a:extLst>
                </a:gridCol>
                <a:gridCol w="453311">
                  <a:extLst>
                    <a:ext uri="{9D8B030D-6E8A-4147-A177-3AD203B41FA5}">
                      <a16:colId xmlns:a16="http://schemas.microsoft.com/office/drawing/2014/main" val="1444845738"/>
                    </a:ext>
                  </a:extLst>
                </a:gridCol>
                <a:gridCol w="453311">
                  <a:extLst>
                    <a:ext uri="{9D8B030D-6E8A-4147-A177-3AD203B41FA5}">
                      <a16:colId xmlns:a16="http://schemas.microsoft.com/office/drawing/2014/main" val="1974706796"/>
                    </a:ext>
                  </a:extLst>
                </a:gridCol>
                <a:gridCol w="453311">
                  <a:extLst>
                    <a:ext uri="{9D8B030D-6E8A-4147-A177-3AD203B41FA5}">
                      <a16:colId xmlns:a16="http://schemas.microsoft.com/office/drawing/2014/main" val="1808537197"/>
                    </a:ext>
                  </a:extLst>
                </a:gridCol>
                <a:gridCol w="453311">
                  <a:extLst>
                    <a:ext uri="{9D8B030D-6E8A-4147-A177-3AD203B41FA5}">
                      <a16:colId xmlns:a16="http://schemas.microsoft.com/office/drawing/2014/main" val="666296527"/>
                    </a:ext>
                  </a:extLst>
                </a:gridCol>
                <a:gridCol w="453311">
                  <a:extLst>
                    <a:ext uri="{9D8B030D-6E8A-4147-A177-3AD203B41FA5}">
                      <a16:colId xmlns:a16="http://schemas.microsoft.com/office/drawing/2014/main" val="3961046492"/>
                    </a:ext>
                  </a:extLst>
                </a:gridCol>
                <a:gridCol w="453311">
                  <a:extLst>
                    <a:ext uri="{9D8B030D-6E8A-4147-A177-3AD203B41FA5}">
                      <a16:colId xmlns:a16="http://schemas.microsoft.com/office/drawing/2014/main" val="1949732856"/>
                    </a:ext>
                  </a:extLst>
                </a:gridCol>
                <a:gridCol w="453311">
                  <a:extLst>
                    <a:ext uri="{9D8B030D-6E8A-4147-A177-3AD203B41FA5}">
                      <a16:colId xmlns:a16="http://schemas.microsoft.com/office/drawing/2014/main" val="1421745787"/>
                    </a:ext>
                  </a:extLst>
                </a:gridCol>
                <a:gridCol w="453311">
                  <a:extLst>
                    <a:ext uri="{9D8B030D-6E8A-4147-A177-3AD203B41FA5}">
                      <a16:colId xmlns:a16="http://schemas.microsoft.com/office/drawing/2014/main" val="4269198777"/>
                    </a:ext>
                  </a:extLst>
                </a:gridCol>
                <a:gridCol w="453311">
                  <a:extLst>
                    <a:ext uri="{9D8B030D-6E8A-4147-A177-3AD203B41FA5}">
                      <a16:colId xmlns:a16="http://schemas.microsoft.com/office/drawing/2014/main" val="3147066855"/>
                    </a:ext>
                  </a:extLst>
                </a:gridCol>
                <a:gridCol w="453311">
                  <a:extLst>
                    <a:ext uri="{9D8B030D-6E8A-4147-A177-3AD203B41FA5}">
                      <a16:colId xmlns:a16="http://schemas.microsoft.com/office/drawing/2014/main" val="108671396"/>
                    </a:ext>
                  </a:extLst>
                </a:gridCol>
                <a:gridCol w="453311">
                  <a:extLst>
                    <a:ext uri="{9D8B030D-6E8A-4147-A177-3AD203B41FA5}">
                      <a16:colId xmlns:a16="http://schemas.microsoft.com/office/drawing/2014/main" val="3905885817"/>
                    </a:ext>
                  </a:extLst>
                </a:gridCol>
                <a:gridCol w="453311">
                  <a:extLst>
                    <a:ext uri="{9D8B030D-6E8A-4147-A177-3AD203B41FA5}">
                      <a16:colId xmlns:a16="http://schemas.microsoft.com/office/drawing/2014/main" val="340071785"/>
                    </a:ext>
                  </a:extLst>
                </a:gridCol>
                <a:gridCol w="453311">
                  <a:extLst>
                    <a:ext uri="{9D8B030D-6E8A-4147-A177-3AD203B41FA5}">
                      <a16:colId xmlns:a16="http://schemas.microsoft.com/office/drawing/2014/main" val="3597694153"/>
                    </a:ext>
                  </a:extLst>
                </a:gridCol>
                <a:gridCol w="453311">
                  <a:extLst>
                    <a:ext uri="{9D8B030D-6E8A-4147-A177-3AD203B41FA5}">
                      <a16:colId xmlns:a16="http://schemas.microsoft.com/office/drawing/2014/main" val="200013331"/>
                    </a:ext>
                  </a:extLst>
                </a:gridCol>
                <a:gridCol w="453311">
                  <a:extLst>
                    <a:ext uri="{9D8B030D-6E8A-4147-A177-3AD203B41FA5}">
                      <a16:colId xmlns:a16="http://schemas.microsoft.com/office/drawing/2014/main" val="3645638357"/>
                    </a:ext>
                  </a:extLst>
                </a:gridCol>
              </a:tblGrid>
              <a:tr h="53256">
                <a:tc gridSpan="17">
                  <a:txBody>
                    <a:bodyPr/>
                    <a:lstStyle/>
                    <a:p>
                      <a:pPr algn="ctr"/>
                      <a:endParaRPr lang="en-US"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9017493"/>
                  </a:ext>
                </a:extLst>
              </a:tr>
              <a:tr h="136800">
                <a:tc>
                  <a:txBody>
                    <a:bodyPr/>
                    <a:lstStyle/>
                    <a:p>
                      <a:pPr algn="ctr" fontAlgn="b"/>
                      <a:r>
                        <a:rPr lang="en-US" sz="800" b="1" i="0" u="none" strike="noStrike" dirty="0">
                          <a:solidFill>
                            <a:schemeClr val="accent5"/>
                          </a:solidFill>
                          <a:effectLst/>
                          <a:latin typeface="+mn-lt"/>
                        </a:rPr>
                        <a:t>355</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342</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335</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328</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318</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302</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292</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284</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273</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255</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195</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135</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87</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43</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16</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3</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5"/>
                          </a:solidFill>
                          <a:effectLst/>
                          <a:latin typeface="+mn-lt"/>
                        </a:rPr>
                        <a:t>0</a:t>
                      </a:r>
                      <a:br>
                        <a:rPr lang="en-US" sz="800" b="1" i="0" u="none" strike="noStrike" dirty="0">
                          <a:solidFill>
                            <a:schemeClr val="accent5"/>
                          </a:solidFill>
                          <a:effectLst/>
                          <a:latin typeface="+mn-lt"/>
                        </a:rPr>
                      </a:br>
                      <a:endParaRPr lang="en-US" sz="800" b="1" i="0" u="none" strike="noStrike" dirty="0">
                        <a:solidFill>
                          <a:schemeClr val="accent5"/>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7355883"/>
                  </a:ext>
                </a:extLst>
              </a:tr>
              <a:tr h="129600">
                <a:tc>
                  <a:txBody>
                    <a:bodyPr/>
                    <a:lstStyle/>
                    <a:p>
                      <a:pPr algn="ctr" fontAlgn="b"/>
                      <a:r>
                        <a:rPr lang="en-US" sz="800" b="1" i="0" u="none" strike="noStrike" dirty="0">
                          <a:solidFill>
                            <a:schemeClr val="accent2"/>
                          </a:solidFill>
                          <a:effectLst/>
                          <a:latin typeface="+mn-lt"/>
                        </a:rPr>
                        <a:t>358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342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332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322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304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281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262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240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218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202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149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100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56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7428550"/>
                  </a:ext>
                </a:extLst>
              </a:tr>
            </a:tbl>
          </a:graphicData>
        </a:graphic>
      </p:graphicFrame>
      <p:sp>
        <p:nvSpPr>
          <p:cNvPr id="1132" name="Rectangle 306">
            <a:extLst>
              <a:ext uri="{FF2B5EF4-FFF2-40B4-BE49-F238E27FC236}">
                <a16:creationId xmlns:a16="http://schemas.microsoft.com/office/drawing/2014/main" id="{3985B17B-33F8-2C08-36B6-0CE6F3EF4C09}"/>
              </a:ext>
            </a:extLst>
          </p:cNvPr>
          <p:cNvSpPr>
            <a:spLocks noChangeArrowheads="1"/>
          </p:cNvSpPr>
          <p:nvPr/>
        </p:nvSpPr>
        <p:spPr bwMode="auto">
          <a:xfrm>
            <a:off x="1402372" y="2938305"/>
            <a:ext cx="58727" cy="59779"/>
          </a:xfrm>
          <a:prstGeom prst="rect">
            <a:avLst/>
          </a:prstGeom>
          <a:noFill/>
          <a:ln w="63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sp>
        <p:nvSpPr>
          <p:cNvPr id="1133" name="Freeform 135">
            <a:extLst>
              <a:ext uri="{FF2B5EF4-FFF2-40B4-BE49-F238E27FC236}">
                <a16:creationId xmlns:a16="http://schemas.microsoft.com/office/drawing/2014/main" id="{27E13299-0D12-8E1B-499B-124ED93527CF}"/>
              </a:ext>
            </a:extLst>
          </p:cNvPr>
          <p:cNvSpPr>
            <a:spLocks/>
          </p:cNvSpPr>
          <p:nvPr/>
        </p:nvSpPr>
        <p:spPr bwMode="auto">
          <a:xfrm>
            <a:off x="1403459" y="3171562"/>
            <a:ext cx="56552" cy="52169"/>
          </a:xfrm>
          <a:custGeom>
            <a:avLst/>
            <a:gdLst>
              <a:gd name="T0" fmla="*/ 26 w 52"/>
              <a:gd name="T1" fmla="*/ 48 h 48"/>
              <a:gd name="T2" fmla="*/ 0 w 52"/>
              <a:gd name="T3" fmla="*/ 48 h 48"/>
              <a:gd name="T4" fmla="*/ 12 w 52"/>
              <a:gd name="T5" fmla="*/ 24 h 48"/>
              <a:gd name="T6" fmla="*/ 26 w 52"/>
              <a:gd name="T7" fmla="*/ 0 h 48"/>
              <a:gd name="T8" fmla="*/ 40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0"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p>
        </p:txBody>
      </p:sp>
      <p:cxnSp>
        <p:nvCxnSpPr>
          <p:cNvPr id="1134" name="Straight Connector 1133">
            <a:extLst>
              <a:ext uri="{FF2B5EF4-FFF2-40B4-BE49-F238E27FC236}">
                <a16:creationId xmlns:a16="http://schemas.microsoft.com/office/drawing/2014/main" id="{612AD774-5457-D3C1-664D-B45BBDEE9307}"/>
              </a:ext>
            </a:extLst>
          </p:cNvPr>
          <p:cNvCxnSpPr/>
          <p:nvPr/>
        </p:nvCxnSpPr>
        <p:spPr>
          <a:xfrm>
            <a:off x="1283668" y="2969977"/>
            <a:ext cx="263385" cy="0"/>
          </a:xfrm>
          <a:prstGeom prst="line">
            <a:avLst/>
          </a:prstGeom>
          <a:noFill/>
          <a:ln w="190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135" name="Straight Connector 1134">
            <a:extLst>
              <a:ext uri="{FF2B5EF4-FFF2-40B4-BE49-F238E27FC236}">
                <a16:creationId xmlns:a16="http://schemas.microsoft.com/office/drawing/2014/main" id="{2863506D-79DF-08E0-15D5-A6AE759F0FFD}"/>
              </a:ext>
            </a:extLst>
          </p:cNvPr>
          <p:cNvCxnSpPr/>
          <p:nvPr/>
        </p:nvCxnSpPr>
        <p:spPr>
          <a:xfrm>
            <a:off x="1300043" y="3197645"/>
            <a:ext cx="263385" cy="0"/>
          </a:xfrm>
          <a:prstGeom prst="line">
            <a:avLst/>
          </a:prstGeom>
          <a:noFill/>
          <a:ln w="190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136" name="Rectangle 10">
            <a:extLst>
              <a:ext uri="{FF2B5EF4-FFF2-40B4-BE49-F238E27FC236}">
                <a16:creationId xmlns:a16="http://schemas.microsoft.com/office/drawing/2014/main" id="{E3B9B087-336F-4BA3-F075-9DF861455CE6}"/>
              </a:ext>
            </a:extLst>
          </p:cNvPr>
          <p:cNvSpPr>
            <a:spLocks noChangeArrowheads="1"/>
          </p:cNvSpPr>
          <p:nvPr/>
        </p:nvSpPr>
        <p:spPr bwMode="auto">
          <a:xfrm>
            <a:off x="1570416" y="2876014"/>
            <a:ext cx="1942373"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t">
            <a:spAutoFit/>
          </a:bodyPr>
          <a:lstStyle/>
          <a:p>
            <a:pPr eaLnBrk="0" fontAlgn="base" hangingPunct="0">
              <a:spcBef>
                <a:spcPct val="0"/>
              </a:spcBef>
              <a:spcAft>
                <a:spcPts val="300"/>
              </a:spcAft>
            </a:pPr>
            <a:r>
              <a:rPr lang="en-US" sz="1200" dirty="0">
                <a:solidFill>
                  <a:schemeClr val="bg2"/>
                </a:solidFill>
                <a:latin typeface="Arial" pitchFamily="34" charset="0"/>
                <a:cs typeface="Arial" pitchFamily="34" charset="0"/>
              </a:rPr>
              <a:t>Enzalutamide combination</a:t>
            </a:r>
          </a:p>
          <a:p>
            <a:pPr eaLnBrk="0" fontAlgn="base" hangingPunct="0">
              <a:spcBef>
                <a:spcPct val="0"/>
              </a:spcBef>
              <a:spcAft>
                <a:spcPts val="300"/>
              </a:spcAft>
            </a:pPr>
            <a:r>
              <a:rPr lang="en-US" sz="1200" dirty="0">
                <a:solidFill>
                  <a:schemeClr val="bg2"/>
                </a:solidFill>
                <a:latin typeface="Arial" pitchFamily="34" charset="0"/>
                <a:cs typeface="Arial" pitchFamily="34" charset="0"/>
              </a:rPr>
              <a:t>Leuprolide acetate</a:t>
            </a:r>
          </a:p>
        </p:txBody>
      </p:sp>
      <p:sp>
        <p:nvSpPr>
          <p:cNvPr id="2" name="TextBox 1">
            <a:extLst>
              <a:ext uri="{FF2B5EF4-FFF2-40B4-BE49-F238E27FC236}">
                <a16:creationId xmlns:a16="http://schemas.microsoft.com/office/drawing/2014/main" id="{FB9CCC21-70A1-A096-9E77-577BE9FF0E52}"/>
              </a:ext>
            </a:extLst>
          </p:cNvPr>
          <p:cNvSpPr txBox="1"/>
          <p:nvPr/>
        </p:nvSpPr>
        <p:spPr>
          <a:xfrm>
            <a:off x="9255227" y="6534426"/>
            <a:ext cx="2842713" cy="246221"/>
          </a:xfrm>
          <a:prstGeom prst="rect">
            <a:avLst/>
          </a:prstGeom>
          <a:noFill/>
        </p:spPr>
        <p:txBody>
          <a:bodyPr wrap="square" rtlCol="0">
            <a:spAutoFit/>
          </a:bodyPr>
          <a:lstStyle/>
          <a:p>
            <a:pPr algn="r"/>
            <a:r>
              <a:rPr lang="en-US" sz="1000" i="1" dirty="0">
                <a:solidFill>
                  <a:schemeClr val="bg1"/>
                </a:solidFill>
              </a:rPr>
              <a:t>Shore N et al. AUA 2023;Abstract LBA02-09.</a:t>
            </a:r>
            <a:endParaRPr lang="en-US" sz="1000" dirty="0">
              <a:solidFill>
                <a:schemeClr val="bg1"/>
              </a:solidFill>
              <a:latin typeface="Calibri"/>
            </a:endParaRPr>
          </a:p>
        </p:txBody>
      </p:sp>
    </p:spTree>
    <p:custDataLst>
      <p:tags r:id="rId1"/>
    </p:custDataLst>
    <p:extLst>
      <p:ext uri="{BB962C8B-B14F-4D97-AF65-F5344CB8AC3E}">
        <p14:creationId xmlns:p14="http://schemas.microsoft.com/office/powerpoint/2010/main" val="76173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1276373-A9D3-EA5F-1807-F374C801C598}"/>
              </a:ext>
            </a:extLst>
          </p:cNvPr>
          <p:cNvSpPr>
            <a:spLocks noGrp="1"/>
          </p:cNvSpPr>
          <p:nvPr>
            <p:ph type="title"/>
          </p:nvPr>
        </p:nvSpPr>
        <p:spPr>
          <a:xfrm>
            <a:off x="2774718" y="28401"/>
            <a:ext cx="6580776" cy="1057121"/>
          </a:xfrm>
        </p:spPr>
        <p:txBody>
          <a:bodyPr>
            <a:normAutofit fontScale="90000"/>
          </a:bodyPr>
          <a:lstStyle/>
          <a:p>
            <a:r>
              <a:rPr lang="en-US" sz="2400" dirty="0"/>
              <a:t>Key secondary endpoint — MFS for enzalutamide monotherapy vs. leuprolide acetate</a:t>
            </a:r>
          </a:p>
        </p:txBody>
      </p:sp>
      <p:sp>
        <p:nvSpPr>
          <p:cNvPr id="4" name="object 5">
            <a:extLst>
              <a:ext uri="{FF2B5EF4-FFF2-40B4-BE49-F238E27FC236}">
                <a16:creationId xmlns:a16="http://schemas.microsoft.com/office/drawing/2014/main" id="{760A258D-FDB3-804C-19F4-6E6F8BF75872}"/>
              </a:ext>
            </a:extLst>
          </p:cNvPr>
          <p:cNvSpPr txBox="1"/>
          <p:nvPr/>
        </p:nvSpPr>
        <p:spPr>
          <a:xfrm>
            <a:off x="266399" y="6351000"/>
            <a:ext cx="11662075" cy="246221"/>
          </a:xfrm>
          <a:prstGeom prst="rect">
            <a:avLst/>
          </a:prstGeom>
        </p:spPr>
        <p:txBody>
          <a:bodyPr vert="horz" wrap="square" lIns="0" tIns="0" rIns="0" bIns="0" rtlCol="0" anchor="b">
            <a:spAutoFit/>
          </a:bodyPr>
          <a:lstStyle/>
          <a:p>
            <a:pPr>
              <a:spcBef>
                <a:spcPts val="200"/>
              </a:spcBef>
            </a:pPr>
            <a:r>
              <a:rPr lang="en-US" sz="800" dirty="0">
                <a:solidFill>
                  <a:schemeClr val="bg2"/>
                </a:solidFill>
                <a:effectLst/>
                <a:ea typeface="Arial" panose="020B0604020202020204" pitchFamily="34" charset="0"/>
                <a:cs typeface="Arial" panose="020B0604020202020204" pitchFamily="34" charset="0"/>
              </a:rPr>
              <a:t>Data cutoff: January 31, 2023. </a:t>
            </a:r>
            <a:r>
              <a:rPr lang="en-US" sz="800" dirty="0">
                <a:solidFill>
                  <a:schemeClr val="bg2"/>
                </a:solidFill>
                <a:ea typeface="Arial" panose="020B0604020202020204" pitchFamily="34" charset="0"/>
                <a:cs typeface="Arial" panose="020B0604020202020204" pitchFamily="34" charset="0"/>
              </a:rPr>
              <a:t>Symbols</a:t>
            </a:r>
            <a:r>
              <a:rPr lang="en-US" sz="800" dirty="0">
                <a:solidFill>
                  <a:schemeClr val="bg2"/>
                </a:solidFill>
                <a:effectLst/>
                <a:ea typeface="Arial" panose="020B0604020202020204" pitchFamily="34" charset="0"/>
                <a:cs typeface="Arial" panose="020B0604020202020204" pitchFamily="34" charset="0"/>
              </a:rPr>
              <a:t> indicate censored data. </a:t>
            </a:r>
            <a:r>
              <a:rPr lang="en-US" sz="800" baseline="30000" dirty="0" err="1">
                <a:solidFill>
                  <a:schemeClr val="bg2"/>
                </a:solidFill>
                <a:effectLst/>
                <a:ea typeface="Arial" panose="020B0604020202020204" pitchFamily="34" charset="0"/>
                <a:cs typeface="Arial" panose="020B0604020202020204" pitchFamily="34" charset="0"/>
              </a:rPr>
              <a:t>a</a:t>
            </a:r>
            <a:r>
              <a:rPr lang="en-US" sz="800" dirty="0" err="1">
                <a:solidFill>
                  <a:schemeClr val="bg2"/>
                </a:solidFill>
                <a:effectLst/>
                <a:ea typeface="Arial" panose="020B0604020202020204" pitchFamily="34" charset="0"/>
                <a:cs typeface="Arial" panose="020B0604020202020204" pitchFamily="34" charset="0"/>
              </a:rPr>
              <a:t>The</a:t>
            </a:r>
            <a:r>
              <a:rPr lang="en-US" sz="800" dirty="0">
                <a:solidFill>
                  <a:schemeClr val="bg2"/>
                </a:solidFill>
                <a:effectLst/>
                <a:ea typeface="Arial" panose="020B0604020202020204" pitchFamily="34" charset="0"/>
                <a:cs typeface="Arial" panose="020B0604020202020204" pitchFamily="34" charset="0"/>
              </a:rPr>
              <a:t> HR was based on a Cox regression model with treatment as the only covariate stratified by screening PSA, PSADT, and prior hormonal therapy as reported in the </a:t>
            </a:r>
            <a:r>
              <a:rPr lang="en-US" sz="800" dirty="0">
                <a:solidFill>
                  <a:schemeClr val="bg2"/>
                </a:solidFill>
                <a:ea typeface="Arial" panose="020B0604020202020204" pitchFamily="34" charset="0"/>
                <a:cs typeface="Arial" panose="020B0604020202020204" pitchFamily="34" charset="0"/>
              </a:rPr>
              <a:t>IWRS</a:t>
            </a:r>
            <a:r>
              <a:rPr lang="en-US" sz="800" dirty="0">
                <a:solidFill>
                  <a:schemeClr val="bg2"/>
                </a:solidFill>
                <a:effectLst/>
                <a:ea typeface="Arial" panose="020B0604020202020204" pitchFamily="34" charset="0"/>
                <a:cs typeface="Arial" panose="020B0604020202020204" pitchFamily="34" charset="0"/>
              </a:rPr>
              <a:t>; relative to </a:t>
            </a:r>
            <a:r>
              <a:rPr lang="en-US" sz="800" dirty="0">
                <a:solidFill>
                  <a:schemeClr val="bg2"/>
                </a:solidFill>
                <a:ea typeface="Arial" panose="020B0604020202020204" pitchFamily="34" charset="0"/>
                <a:cs typeface="Arial" panose="020B0604020202020204" pitchFamily="34" charset="0"/>
              </a:rPr>
              <a:t>leuprolide acetate</a:t>
            </a:r>
            <a:r>
              <a:rPr lang="en-US" sz="800" dirty="0">
                <a:solidFill>
                  <a:schemeClr val="bg2"/>
                </a:solidFill>
                <a:effectLst/>
                <a:ea typeface="Arial" panose="020B0604020202020204" pitchFamily="34" charset="0"/>
                <a:cs typeface="Arial" panose="020B0604020202020204" pitchFamily="34" charset="0"/>
              </a:rPr>
              <a:t> &lt;1 favoring enzalutamide monotherapy; the two-sided </a:t>
            </a:r>
            <a:r>
              <a:rPr lang="en-US" sz="800" i="1" dirty="0">
                <a:solidFill>
                  <a:schemeClr val="bg2"/>
                </a:solidFill>
                <a:effectLst/>
                <a:ea typeface="Arial" panose="020B0604020202020204" pitchFamily="34" charset="0"/>
                <a:cs typeface="Arial" panose="020B0604020202020204" pitchFamily="34" charset="0"/>
              </a:rPr>
              <a:t>P</a:t>
            </a:r>
            <a:r>
              <a:rPr lang="en-US" sz="800" dirty="0">
                <a:solidFill>
                  <a:schemeClr val="bg2"/>
                </a:solidFill>
                <a:effectLst/>
                <a:ea typeface="Arial" panose="020B0604020202020204" pitchFamily="34" charset="0"/>
                <a:cs typeface="Arial" panose="020B0604020202020204" pitchFamily="34" charset="0"/>
              </a:rPr>
              <a:t>-value was based on a stratified log-rank test</a:t>
            </a:r>
            <a:r>
              <a:rPr lang="en-US" sz="800" dirty="0">
                <a:solidFill>
                  <a:schemeClr val="bg2"/>
                </a:solidFill>
              </a:rPr>
              <a:t>.</a:t>
            </a:r>
          </a:p>
        </p:txBody>
      </p:sp>
      <p:graphicFrame>
        <p:nvGraphicFramePr>
          <p:cNvPr id="11" name="Table 10">
            <a:extLst>
              <a:ext uri="{FF2B5EF4-FFF2-40B4-BE49-F238E27FC236}">
                <a16:creationId xmlns:a16="http://schemas.microsoft.com/office/drawing/2014/main" id="{34A3C04F-285C-3691-8807-D1EADABA246E}"/>
              </a:ext>
            </a:extLst>
          </p:cNvPr>
          <p:cNvGraphicFramePr>
            <a:graphicFrameLocks noGrp="1"/>
          </p:cNvGraphicFramePr>
          <p:nvPr/>
        </p:nvGraphicFramePr>
        <p:xfrm>
          <a:off x="8500895" y="1995638"/>
          <a:ext cx="3546000" cy="1324152"/>
        </p:xfrm>
        <a:graphic>
          <a:graphicData uri="http://schemas.openxmlformats.org/drawingml/2006/table">
            <a:tbl>
              <a:tblPr/>
              <a:tblGrid>
                <a:gridCol w="1641600">
                  <a:extLst>
                    <a:ext uri="{9D8B030D-6E8A-4147-A177-3AD203B41FA5}">
                      <a16:colId xmlns:a16="http://schemas.microsoft.com/office/drawing/2014/main" val="4273465190"/>
                    </a:ext>
                  </a:extLst>
                </a:gridCol>
                <a:gridCol w="954000">
                  <a:extLst>
                    <a:ext uri="{9D8B030D-6E8A-4147-A177-3AD203B41FA5}">
                      <a16:colId xmlns:a16="http://schemas.microsoft.com/office/drawing/2014/main" val="2807660285"/>
                    </a:ext>
                  </a:extLst>
                </a:gridCol>
                <a:gridCol w="950400">
                  <a:extLst>
                    <a:ext uri="{9D8B030D-6E8A-4147-A177-3AD203B41FA5}">
                      <a16:colId xmlns:a16="http://schemas.microsoft.com/office/drawing/2014/main" val="3237975342"/>
                    </a:ext>
                  </a:extLst>
                </a:gridCol>
              </a:tblGrid>
              <a:tr h="5256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lnSpc>
                          <a:spcPct val="90000"/>
                        </a:lnSpc>
                      </a:pPr>
                      <a:endParaRPr lang="en-US" sz="1100" b="1" i="0" u="none" strike="noStrike" dirty="0">
                        <a:solidFill>
                          <a:schemeClr val="tx1"/>
                        </a:solidFill>
                        <a:effectLst/>
                        <a:latin typeface="+mn-lt"/>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b="1" u="none" strike="noStrike" dirty="0">
                          <a:solidFill>
                            <a:schemeClr val="bg2"/>
                          </a:solidFill>
                          <a:effectLst/>
                          <a:latin typeface="Arial" panose="020B0604020202020204" pitchFamily="34" charset="0"/>
                          <a:cs typeface="Arial" panose="020B0604020202020204" pitchFamily="34" charset="0"/>
                        </a:rPr>
                        <a:t>Enzalutamide monotherapy </a:t>
                      </a:r>
                    </a:p>
                    <a:p>
                      <a:pPr algn="ctr" fontAlgn="b">
                        <a:lnSpc>
                          <a:spcPct val="90000"/>
                        </a:lnSpc>
                      </a:pPr>
                      <a:r>
                        <a:rPr lang="en-US" sz="1100" b="1" u="none" strike="noStrike" dirty="0">
                          <a:solidFill>
                            <a:schemeClr val="bg2"/>
                          </a:solidFill>
                          <a:effectLst/>
                          <a:latin typeface="Arial" panose="020B0604020202020204" pitchFamily="34" charset="0"/>
                          <a:cs typeface="Arial" panose="020B0604020202020204" pitchFamily="34" charset="0"/>
                        </a:rPr>
                        <a:t>(n = 355)</a:t>
                      </a:r>
                      <a:endParaRPr lang="en-US" sz="1100" b="1" i="0" u="none" strike="noStrike" dirty="0">
                        <a:solidFill>
                          <a:schemeClr val="bg2"/>
                        </a:solidFill>
                        <a:effectLst/>
                        <a:latin typeface="Arial" panose="020B0604020202020204" pitchFamily="34" charset="0"/>
                        <a:cs typeface="Arial" panose="020B0604020202020204" pitchFamily="34" charset="0"/>
                      </a:endParaRPr>
                    </a:p>
                  </a:txBody>
                  <a:tcPr marL="0" marR="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81E3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b="1" u="none" strike="noStrike" dirty="0">
                          <a:solidFill>
                            <a:schemeClr val="bg2"/>
                          </a:solidFill>
                          <a:effectLst/>
                          <a:latin typeface="Arial" panose="020B0604020202020204" pitchFamily="34" charset="0"/>
                          <a:cs typeface="Arial" panose="020B0604020202020204" pitchFamily="34" charset="0"/>
                        </a:rPr>
                        <a:t>Leuprolide acetate  </a:t>
                      </a:r>
                    </a:p>
                    <a:p>
                      <a:pPr algn="ctr" fontAlgn="b">
                        <a:lnSpc>
                          <a:spcPct val="90000"/>
                        </a:lnSpc>
                      </a:pPr>
                      <a:r>
                        <a:rPr lang="en-US" sz="1100" b="1" u="none" strike="noStrike" dirty="0">
                          <a:solidFill>
                            <a:schemeClr val="bg2"/>
                          </a:solidFill>
                          <a:effectLst/>
                          <a:latin typeface="Arial" panose="020B0604020202020204" pitchFamily="34" charset="0"/>
                          <a:cs typeface="Arial" panose="020B0604020202020204" pitchFamily="34" charset="0"/>
                        </a:rPr>
                        <a:t>(n = 358)</a:t>
                      </a:r>
                      <a:endParaRPr lang="en-US" sz="1100" b="1" i="0" u="none" strike="noStrike" dirty="0">
                        <a:solidFill>
                          <a:schemeClr val="bg2"/>
                        </a:solidFill>
                        <a:effectLst/>
                        <a:latin typeface="Arial" panose="020B0604020202020204" pitchFamily="34" charset="0"/>
                        <a:cs typeface="Arial" panose="020B0604020202020204" pitchFamily="34" charset="0"/>
                      </a:endParaRPr>
                    </a:p>
                  </a:txBody>
                  <a:tcPr marL="72000" marR="72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36347200"/>
                  </a:ext>
                </a:extLst>
              </a:tr>
              <a:tr h="2304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Median follow-up, mo</a:t>
                      </a:r>
                      <a:endParaRPr lang="en-US" sz="1100" b="1" i="0" u="none" strike="noStrike" dirty="0">
                        <a:solidFill>
                          <a:schemeClr val="bg2"/>
                        </a:solidFill>
                        <a:effectLst/>
                        <a:latin typeface="Arial" panose="020B0604020202020204" pitchFamily="34" charset="0"/>
                        <a:cs typeface="Arial" panose="020B0604020202020204" pitchFamily="34" charset="0"/>
                      </a:endParaRPr>
                    </a:p>
                  </a:txBody>
                  <a:tcPr marL="72000" marR="72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60.7</a:t>
                      </a:r>
                      <a:endParaRPr lang="en-US" sz="1100" b="0" i="0" u="none" strike="noStrike" dirty="0">
                        <a:solidFill>
                          <a:schemeClr val="bg2"/>
                        </a:solidFill>
                        <a:effectLst/>
                        <a:latin typeface="Arial" panose="020B0604020202020204" pitchFamily="34" charset="0"/>
                        <a:cs typeface="Arial" panose="020B0604020202020204" pitchFamily="34" charset="0"/>
                      </a:endParaRPr>
                    </a:p>
                  </a:txBody>
                  <a:tcPr marL="72000" marR="72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60.6</a:t>
                      </a:r>
                      <a:endParaRPr lang="en-US" sz="1100" b="0" i="0" u="none" strike="noStrike" dirty="0">
                        <a:solidFill>
                          <a:schemeClr val="bg2"/>
                        </a:solidFill>
                        <a:effectLst/>
                        <a:latin typeface="Arial" panose="020B0604020202020204" pitchFamily="34" charset="0"/>
                        <a:cs typeface="Arial" panose="020B0604020202020204" pitchFamily="34" charset="0"/>
                      </a:endParaRPr>
                    </a:p>
                  </a:txBody>
                  <a:tcPr marL="72000" marR="72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4469810"/>
                  </a:ext>
                </a:extLst>
              </a:tr>
              <a:tr h="2304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Events, n (%)</a:t>
                      </a:r>
                      <a:endParaRPr lang="en-US" sz="1100" b="1" i="0" u="none" strike="noStrike" dirty="0">
                        <a:solidFill>
                          <a:schemeClr val="bg2"/>
                        </a:solidFill>
                        <a:effectLst/>
                        <a:latin typeface="Arial" panose="020B0604020202020204" pitchFamily="34" charset="0"/>
                        <a:cs typeface="Arial" panose="020B0604020202020204" pitchFamily="34" charset="0"/>
                      </a:endParaRPr>
                    </a:p>
                  </a:txBody>
                  <a:tcPr marL="72000" marR="72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63 (18)</a:t>
                      </a:r>
                    </a:p>
                  </a:txBody>
                  <a:tcPr marL="72000" marR="72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92 (26)</a:t>
                      </a:r>
                      <a:endParaRPr lang="en-US" sz="1100" b="0" i="0" u="none" strike="noStrike" dirty="0">
                        <a:solidFill>
                          <a:schemeClr val="bg2"/>
                        </a:solidFill>
                        <a:effectLst/>
                        <a:latin typeface="Arial" panose="020B0604020202020204" pitchFamily="34" charset="0"/>
                        <a:cs typeface="Arial" panose="020B0604020202020204" pitchFamily="34" charset="0"/>
                      </a:endParaRPr>
                    </a:p>
                  </a:txBody>
                  <a:tcPr marL="72000" marR="72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6806914"/>
                  </a:ext>
                </a:extLst>
              </a:tr>
              <a:tr h="29097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Per BICR, median MFS (95% CI), mo</a:t>
                      </a:r>
                      <a:endParaRPr lang="en-US" sz="1100" b="1" i="0" u="none" strike="noStrike" dirty="0">
                        <a:solidFill>
                          <a:schemeClr val="bg2"/>
                        </a:solidFill>
                        <a:effectLst/>
                        <a:latin typeface="Arial" panose="020B0604020202020204" pitchFamily="34" charset="0"/>
                        <a:cs typeface="Arial" panose="020B0604020202020204" pitchFamily="34" charset="0"/>
                      </a:endParaRP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NR (NR)</a:t>
                      </a:r>
                      <a:endParaRPr lang="en-US" sz="1100" b="0" i="0" u="none" strike="noStrike" dirty="0">
                        <a:solidFill>
                          <a:schemeClr val="bg2"/>
                        </a:solidFill>
                        <a:effectLst/>
                        <a:latin typeface="Arial" panose="020B0604020202020204" pitchFamily="34" charset="0"/>
                        <a:cs typeface="Arial" panose="020B0604020202020204" pitchFamily="34" charset="0"/>
                      </a:endParaRP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100" u="none" strike="noStrike" dirty="0">
                          <a:solidFill>
                            <a:schemeClr val="bg2"/>
                          </a:solidFill>
                          <a:effectLst/>
                          <a:latin typeface="Arial" panose="020B0604020202020204" pitchFamily="34" charset="0"/>
                          <a:cs typeface="Arial" panose="020B0604020202020204" pitchFamily="34" charset="0"/>
                        </a:rPr>
                        <a:t>NR</a:t>
                      </a:r>
                      <a:br>
                        <a:rPr lang="en-US" sz="1100" u="none" strike="noStrike" dirty="0">
                          <a:solidFill>
                            <a:schemeClr val="bg2"/>
                          </a:solidFill>
                          <a:effectLst/>
                          <a:latin typeface="Arial" panose="020B0604020202020204" pitchFamily="34" charset="0"/>
                          <a:cs typeface="Arial" panose="020B0604020202020204" pitchFamily="34" charset="0"/>
                        </a:rPr>
                      </a:br>
                      <a:r>
                        <a:rPr lang="en-US" sz="1100" u="none" strike="noStrike" dirty="0">
                          <a:solidFill>
                            <a:schemeClr val="bg2"/>
                          </a:solidFill>
                          <a:effectLst/>
                          <a:latin typeface="Arial" panose="020B0604020202020204" pitchFamily="34" charset="0"/>
                          <a:cs typeface="Arial" panose="020B0604020202020204" pitchFamily="34" charset="0"/>
                        </a:rPr>
                        <a:t>(85.1–NR)</a:t>
                      </a:r>
                      <a:endParaRPr lang="en-US" sz="1100" b="0" i="0" u="none" strike="noStrike" dirty="0">
                        <a:solidFill>
                          <a:schemeClr val="bg2"/>
                        </a:solidFill>
                        <a:effectLst/>
                        <a:latin typeface="Arial" panose="020B0604020202020204" pitchFamily="34" charset="0"/>
                        <a:cs typeface="Arial" panose="020B0604020202020204" pitchFamily="34" charset="0"/>
                      </a:endParaRP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1035447"/>
                  </a:ext>
                </a:extLst>
              </a:tr>
            </a:tbl>
          </a:graphicData>
        </a:graphic>
      </p:graphicFrame>
      <p:sp>
        <p:nvSpPr>
          <p:cNvPr id="12" name="TextBox 11">
            <a:extLst>
              <a:ext uri="{FF2B5EF4-FFF2-40B4-BE49-F238E27FC236}">
                <a16:creationId xmlns:a16="http://schemas.microsoft.com/office/drawing/2014/main" id="{65392839-1E8E-41CC-4A26-E4FB8F8222E5}"/>
              </a:ext>
            </a:extLst>
          </p:cNvPr>
          <p:cNvSpPr txBox="1"/>
          <p:nvPr/>
        </p:nvSpPr>
        <p:spPr>
          <a:xfrm>
            <a:off x="8505893" y="3398881"/>
            <a:ext cx="3528027" cy="707886"/>
          </a:xfrm>
          <a:prstGeom prst="rect">
            <a:avLst/>
          </a:prstGeom>
          <a:noFill/>
          <a:ln>
            <a:solidFill>
              <a:schemeClr val="bg2"/>
            </a:solidFill>
          </a:ln>
        </p:spPr>
        <p:txBody>
          <a:bodyPr wrap="square" rtlCol="0">
            <a:spAutoFit/>
          </a:bodyPr>
          <a:lstStyle/>
          <a:p>
            <a:pPr algn="ctr"/>
            <a:r>
              <a:rPr lang="en-US" sz="2000" b="1" dirty="0">
                <a:solidFill>
                  <a:srgbClr val="C81E36"/>
                </a:solidFill>
              </a:rPr>
              <a:t>HR (95% CI):</a:t>
            </a:r>
          </a:p>
          <a:p>
            <a:pPr algn="ctr"/>
            <a:r>
              <a:rPr lang="en-US" sz="2000" b="1" u="none" strike="noStrike" dirty="0">
                <a:solidFill>
                  <a:srgbClr val="C81E36"/>
                </a:solidFill>
                <a:effectLst/>
                <a:cs typeface="Arial" panose="020B0604020202020204" pitchFamily="34" charset="0"/>
              </a:rPr>
              <a:t>0.63 (0.46–0.87); </a:t>
            </a:r>
            <a:r>
              <a:rPr lang="en-US" sz="2000" b="1" i="1" u="none" strike="noStrike" dirty="0">
                <a:solidFill>
                  <a:srgbClr val="C81E36"/>
                </a:solidFill>
                <a:effectLst/>
                <a:cs typeface="Arial" panose="020B0604020202020204" pitchFamily="34" charset="0"/>
              </a:rPr>
              <a:t>P</a:t>
            </a:r>
            <a:r>
              <a:rPr lang="en-US" sz="2000" b="1" dirty="0">
                <a:solidFill>
                  <a:srgbClr val="C81E36"/>
                </a:solidFill>
                <a:cs typeface="Arial" panose="020B0604020202020204" pitchFamily="34" charset="0"/>
              </a:rPr>
              <a:t>=0.0049</a:t>
            </a:r>
            <a:r>
              <a:rPr lang="en-US" sz="2000" b="1" u="none" strike="noStrike" baseline="30000" dirty="0">
                <a:solidFill>
                  <a:srgbClr val="C81E36"/>
                </a:solidFill>
                <a:effectLst/>
                <a:cs typeface="Arial" panose="020B0604020202020204" pitchFamily="34" charset="0"/>
              </a:rPr>
              <a:t>a</a:t>
            </a:r>
          </a:p>
        </p:txBody>
      </p:sp>
      <p:graphicFrame>
        <p:nvGraphicFramePr>
          <p:cNvPr id="490" name="Table 36">
            <a:extLst>
              <a:ext uri="{FF2B5EF4-FFF2-40B4-BE49-F238E27FC236}">
                <a16:creationId xmlns:a16="http://schemas.microsoft.com/office/drawing/2014/main" id="{6717F45F-A585-0E7A-0403-1F9B259C7D6E}"/>
              </a:ext>
            </a:extLst>
          </p:cNvPr>
          <p:cNvGraphicFramePr>
            <a:graphicFrameLocks noGrp="1"/>
          </p:cNvGraphicFramePr>
          <p:nvPr/>
        </p:nvGraphicFramePr>
        <p:xfrm>
          <a:off x="58795" y="5153964"/>
          <a:ext cx="8313017" cy="518160"/>
        </p:xfrm>
        <a:graphic>
          <a:graphicData uri="http://schemas.openxmlformats.org/drawingml/2006/table">
            <a:tbl>
              <a:tblPr>
                <a:tableStyleId>{5C22544A-7EE6-4342-B048-85BDC9FD1C3A}</a:tableStyleId>
              </a:tblPr>
              <a:tblGrid>
                <a:gridCol w="1053725">
                  <a:extLst>
                    <a:ext uri="{9D8B030D-6E8A-4147-A177-3AD203B41FA5}">
                      <a16:colId xmlns:a16="http://schemas.microsoft.com/office/drawing/2014/main" val="140014209"/>
                    </a:ext>
                  </a:extLst>
                </a:gridCol>
                <a:gridCol w="209550">
                  <a:extLst>
                    <a:ext uri="{9D8B030D-6E8A-4147-A177-3AD203B41FA5}">
                      <a16:colId xmlns:a16="http://schemas.microsoft.com/office/drawing/2014/main" val="2032646413"/>
                    </a:ext>
                  </a:extLst>
                </a:gridCol>
                <a:gridCol w="110361">
                  <a:extLst>
                    <a:ext uri="{9D8B030D-6E8A-4147-A177-3AD203B41FA5}">
                      <a16:colId xmlns:a16="http://schemas.microsoft.com/office/drawing/2014/main" val="3297370421"/>
                    </a:ext>
                  </a:extLst>
                </a:gridCol>
                <a:gridCol w="223851">
                  <a:extLst>
                    <a:ext uri="{9D8B030D-6E8A-4147-A177-3AD203B41FA5}">
                      <a16:colId xmlns:a16="http://schemas.microsoft.com/office/drawing/2014/main" val="3034628564"/>
                    </a:ext>
                  </a:extLst>
                </a:gridCol>
                <a:gridCol w="223851">
                  <a:extLst>
                    <a:ext uri="{9D8B030D-6E8A-4147-A177-3AD203B41FA5}">
                      <a16:colId xmlns:a16="http://schemas.microsoft.com/office/drawing/2014/main" val="407824820"/>
                    </a:ext>
                  </a:extLst>
                </a:gridCol>
                <a:gridCol w="223851">
                  <a:extLst>
                    <a:ext uri="{9D8B030D-6E8A-4147-A177-3AD203B41FA5}">
                      <a16:colId xmlns:a16="http://schemas.microsoft.com/office/drawing/2014/main" val="1444845738"/>
                    </a:ext>
                  </a:extLst>
                </a:gridCol>
                <a:gridCol w="223851">
                  <a:extLst>
                    <a:ext uri="{9D8B030D-6E8A-4147-A177-3AD203B41FA5}">
                      <a16:colId xmlns:a16="http://schemas.microsoft.com/office/drawing/2014/main" val="2609212394"/>
                    </a:ext>
                  </a:extLst>
                </a:gridCol>
                <a:gridCol w="223851">
                  <a:extLst>
                    <a:ext uri="{9D8B030D-6E8A-4147-A177-3AD203B41FA5}">
                      <a16:colId xmlns:a16="http://schemas.microsoft.com/office/drawing/2014/main" val="1974706796"/>
                    </a:ext>
                  </a:extLst>
                </a:gridCol>
                <a:gridCol w="223851">
                  <a:extLst>
                    <a:ext uri="{9D8B030D-6E8A-4147-A177-3AD203B41FA5}">
                      <a16:colId xmlns:a16="http://schemas.microsoft.com/office/drawing/2014/main" val="4066042805"/>
                    </a:ext>
                  </a:extLst>
                </a:gridCol>
                <a:gridCol w="223851">
                  <a:extLst>
                    <a:ext uri="{9D8B030D-6E8A-4147-A177-3AD203B41FA5}">
                      <a16:colId xmlns:a16="http://schemas.microsoft.com/office/drawing/2014/main" val="1808537197"/>
                    </a:ext>
                  </a:extLst>
                </a:gridCol>
                <a:gridCol w="223851">
                  <a:extLst>
                    <a:ext uri="{9D8B030D-6E8A-4147-A177-3AD203B41FA5}">
                      <a16:colId xmlns:a16="http://schemas.microsoft.com/office/drawing/2014/main" val="1005555721"/>
                    </a:ext>
                  </a:extLst>
                </a:gridCol>
                <a:gridCol w="223851">
                  <a:extLst>
                    <a:ext uri="{9D8B030D-6E8A-4147-A177-3AD203B41FA5}">
                      <a16:colId xmlns:a16="http://schemas.microsoft.com/office/drawing/2014/main" val="666296527"/>
                    </a:ext>
                  </a:extLst>
                </a:gridCol>
                <a:gridCol w="223851">
                  <a:extLst>
                    <a:ext uri="{9D8B030D-6E8A-4147-A177-3AD203B41FA5}">
                      <a16:colId xmlns:a16="http://schemas.microsoft.com/office/drawing/2014/main" val="2290868769"/>
                    </a:ext>
                  </a:extLst>
                </a:gridCol>
                <a:gridCol w="223851">
                  <a:extLst>
                    <a:ext uri="{9D8B030D-6E8A-4147-A177-3AD203B41FA5}">
                      <a16:colId xmlns:a16="http://schemas.microsoft.com/office/drawing/2014/main" val="3961046492"/>
                    </a:ext>
                  </a:extLst>
                </a:gridCol>
                <a:gridCol w="223851">
                  <a:extLst>
                    <a:ext uri="{9D8B030D-6E8A-4147-A177-3AD203B41FA5}">
                      <a16:colId xmlns:a16="http://schemas.microsoft.com/office/drawing/2014/main" val="2840222137"/>
                    </a:ext>
                  </a:extLst>
                </a:gridCol>
                <a:gridCol w="223851">
                  <a:extLst>
                    <a:ext uri="{9D8B030D-6E8A-4147-A177-3AD203B41FA5}">
                      <a16:colId xmlns:a16="http://schemas.microsoft.com/office/drawing/2014/main" val="1949732856"/>
                    </a:ext>
                  </a:extLst>
                </a:gridCol>
                <a:gridCol w="223851">
                  <a:extLst>
                    <a:ext uri="{9D8B030D-6E8A-4147-A177-3AD203B41FA5}">
                      <a16:colId xmlns:a16="http://schemas.microsoft.com/office/drawing/2014/main" val="3554782968"/>
                    </a:ext>
                  </a:extLst>
                </a:gridCol>
                <a:gridCol w="223851">
                  <a:extLst>
                    <a:ext uri="{9D8B030D-6E8A-4147-A177-3AD203B41FA5}">
                      <a16:colId xmlns:a16="http://schemas.microsoft.com/office/drawing/2014/main" val="1421745787"/>
                    </a:ext>
                  </a:extLst>
                </a:gridCol>
                <a:gridCol w="223851">
                  <a:extLst>
                    <a:ext uri="{9D8B030D-6E8A-4147-A177-3AD203B41FA5}">
                      <a16:colId xmlns:a16="http://schemas.microsoft.com/office/drawing/2014/main" val="1280299238"/>
                    </a:ext>
                  </a:extLst>
                </a:gridCol>
                <a:gridCol w="223851">
                  <a:extLst>
                    <a:ext uri="{9D8B030D-6E8A-4147-A177-3AD203B41FA5}">
                      <a16:colId xmlns:a16="http://schemas.microsoft.com/office/drawing/2014/main" val="4269198777"/>
                    </a:ext>
                  </a:extLst>
                </a:gridCol>
                <a:gridCol w="223851">
                  <a:extLst>
                    <a:ext uri="{9D8B030D-6E8A-4147-A177-3AD203B41FA5}">
                      <a16:colId xmlns:a16="http://schemas.microsoft.com/office/drawing/2014/main" val="453097047"/>
                    </a:ext>
                  </a:extLst>
                </a:gridCol>
                <a:gridCol w="223851">
                  <a:extLst>
                    <a:ext uri="{9D8B030D-6E8A-4147-A177-3AD203B41FA5}">
                      <a16:colId xmlns:a16="http://schemas.microsoft.com/office/drawing/2014/main" val="3147066855"/>
                    </a:ext>
                  </a:extLst>
                </a:gridCol>
                <a:gridCol w="223851">
                  <a:extLst>
                    <a:ext uri="{9D8B030D-6E8A-4147-A177-3AD203B41FA5}">
                      <a16:colId xmlns:a16="http://schemas.microsoft.com/office/drawing/2014/main" val="3316884753"/>
                    </a:ext>
                  </a:extLst>
                </a:gridCol>
                <a:gridCol w="223851">
                  <a:extLst>
                    <a:ext uri="{9D8B030D-6E8A-4147-A177-3AD203B41FA5}">
                      <a16:colId xmlns:a16="http://schemas.microsoft.com/office/drawing/2014/main" val="108671396"/>
                    </a:ext>
                  </a:extLst>
                </a:gridCol>
                <a:gridCol w="223851">
                  <a:extLst>
                    <a:ext uri="{9D8B030D-6E8A-4147-A177-3AD203B41FA5}">
                      <a16:colId xmlns:a16="http://schemas.microsoft.com/office/drawing/2014/main" val="3809800305"/>
                    </a:ext>
                  </a:extLst>
                </a:gridCol>
                <a:gridCol w="223851">
                  <a:extLst>
                    <a:ext uri="{9D8B030D-6E8A-4147-A177-3AD203B41FA5}">
                      <a16:colId xmlns:a16="http://schemas.microsoft.com/office/drawing/2014/main" val="3905885817"/>
                    </a:ext>
                  </a:extLst>
                </a:gridCol>
                <a:gridCol w="223851">
                  <a:extLst>
                    <a:ext uri="{9D8B030D-6E8A-4147-A177-3AD203B41FA5}">
                      <a16:colId xmlns:a16="http://schemas.microsoft.com/office/drawing/2014/main" val="2621390342"/>
                    </a:ext>
                  </a:extLst>
                </a:gridCol>
                <a:gridCol w="223851">
                  <a:extLst>
                    <a:ext uri="{9D8B030D-6E8A-4147-A177-3AD203B41FA5}">
                      <a16:colId xmlns:a16="http://schemas.microsoft.com/office/drawing/2014/main" val="340071785"/>
                    </a:ext>
                  </a:extLst>
                </a:gridCol>
                <a:gridCol w="223851">
                  <a:extLst>
                    <a:ext uri="{9D8B030D-6E8A-4147-A177-3AD203B41FA5}">
                      <a16:colId xmlns:a16="http://schemas.microsoft.com/office/drawing/2014/main" val="3796112928"/>
                    </a:ext>
                  </a:extLst>
                </a:gridCol>
                <a:gridCol w="223851">
                  <a:extLst>
                    <a:ext uri="{9D8B030D-6E8A-4147-A177-3AD203B41FA5}">
                      <a16:colId xmlns:a16="http://schemas.microsoft.com/office/drawing/2014/main" val="3597694153"/>
                    </a:ext>
                  </a:extLst>
                </a:gridCol>
                <a:gridCol w="223851">
                  <a:extLst>
                    <a:ext uri="{9D8B030D-6E8A-4147-A177-3AD203B41FA5}">
                      <a16:colId xmlns:a16="http://schemas.microsoft.com/office/drawing/2014/main" val="2579263039"/>
                    </a:ext>
                  </a:extLst>
                </a:gridCol>
                <a:gridCol w="223851">
                  <a:extLst>
                    <a:ext uri="{9D8B030D-6E8A-4147-A177-3AD203B41FA5}">
                      <a16:colId xmlns:a16="http://schemas.microsoft.com/office/drawing/2014/main" val="200013331"/>
                    </a:ext>
                  </a:extLst>
                </a:gridCol>
                <a:gridCol w="223851">
                  <a:extLst>
                    <a:ext uri="{9D8B030D-6E8A-4147-A177-3AD203B41FA5}">
                      <a16:colId xmlns:a16="http://schemas.microsoft.com/office/drawing/2014/main" val="2419452249"/>
                    </a:ext>
                  </a:extLst>
                </a:gridCol>
                <a:gridCol w="223851">
                  <a:extLst>
                    <a:ext uri="{9D8B030D-6E8A-4147-A177-3AD203B41FA5}">
                      <a16:colId xmlns:a16="http://schemas.microsoft.com/office/drawing/2014/main" val="3645638357"/>
                    </a:ext>
                  </a:extLst>
                </a:gridCol>
              </a:tblGrid>
              <a:tr h="115200">
                <a:tc gridSpan="34">
                  <a:txBody>
                    <a:bodyPr/>
                    <a:lstStyle/>
                    <a:p>
                      <a:r>
                        <a:rPr lang="en-US" sz="900" b="1" dirty="0">
                          <a:solidFill>
                            <a:schemeClr val="bg2"/>
                          </a:solidFill>
                          <a:latin typeface="+mn-lt"/>
                        </a:rPr>
                        <a:t>Patients at risk</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9017493"/>
                  </a:ext>
                </a:extLst>
              </a:tr>
              <a:tr h="115200">
                <a:tc>
                  <a:txBody>
                    <a:bodyPr/>
                    <a:lstStyle/>
                    <a:p>
                      <a:r>
                        <a:rPr lang="en-US" sz="800" dirty="0">
                          <a:solidFill>
                            <a:srgbClr val="C81E36"/>
                          </a:solidFill>
                          <a:latin typeface="+mn-lt"/>
                        </a:rPr>
                        <a:t>Enzalutamide monotherapy</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7355883"/>
                  </a:ext>
                </a:extLst>
              </a:tr>
              <a:tr h="115200">
                <a:tc>
                  <a:txBody>
                    <a:bodyPr/>
                    <a:lstStyle/>
                    <a:p>
                      <a:r>
                        <a:rPr lang="en-US" sz="800" dirty="0">
                          <a:solidFill>
                            <a:schemeClr val="accent2"/>
                          </a:solidFill>
                          <a:latin typeface="+mn-lt"/>
                        </a:rPr>
                        <a:t>Leuprolide acetate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7428550"/>
                  </a:ext>
                </a:extLst>
              </a:tr>
            </a:tbl>
          </a:graphicData>
        </a:graphic>
      </p:graphicFrame>
      <p:graphicFrame>
        <p:nvGraphicFramePr>
          <p:cNvPr id="491" name="Table 36">
            <a:extLst>
              <a:ext uri="{FF2B5EF4-FFF2-40B4-BE49-F238E27FC236}">
                <a16:creationId xmlns:a16="http://schemas.microsoft.com/office/drawing/2014/main" id="{1849CAA8-6D30-8633-65ED-61CB9DD6AE7B}"/>
              </a:ext>
            </a:extLst>
          </p:cNvPr>
          <p:cNvGraphicFramePr>
            <a:graphicFrameLocks noGrp="1"/>
          </p:cNvGraphicFramePr>
          <p:nvPr/>
        </p:nvGraphicFramePr>
        <p:xfrm>
          <a:off x="799601" y="5123089"/>
          <a:ext cx="7706287" cy="533040"/>
        </p:xfrm>
        <a:graphic>
          <a:graphicData uri="http://schemas.openxmlformats.org/drawingml/2006/table">
            <a:tbl>
              <a:tblPr>
                <a:tableStyleId>{5C22544A-7EE6-4342-B048-85BDC9FD1C3A}</a:tableStyleId>
              </a:tblPr>
              <a:tblGrid>
                <a:gridCol w="453311">
                  <a:extLst>
                    <a:ext uri="{9D8B030D-6E8A-4147-A177-3AD203B41FA5}">
                      <a16:colId xmlns:a16="http://schemas.microsoft.com/office/drawing/2014/main" val="2032646413"/>
                    </a:ext>
                  </a:extLst>
                </a:gridCol>
                <a:gridCol w="453311">
                  <a:extLst>
                    <a:ext uri="{9D8B030D-6E8A-4147-A177-3AD203B41FA5}">
                      <a16:colId xmlns:a16="http://schemas.microsoft.com/office/drawing/2014/main" val="3034628564"/>
                    </a:ext>
                  </a:extLst>
                </a:gridCol>
                <a:gridCol w="453311">
                  <a:extLst>
                    <a:ext uri="{9D8B030D-6E8A-4147-A177-3AD203B41FA5}">
                      <a16:colId xmlns:a16="http://schemas.microsoft.com/office/drawing/2014/main" val="1444845738"/>
                    </a:ext>
                  </a:extLst>
                </a:gridCol>
                <a:gridCol w="453311">
                  <a:extLst>
                    <a:ext uri="{9D8B030D-6E8A-4147-A177-3AD203B41FA5}">
                      <a16:colId xmlns:a16="http://schemas.microsoft.com/office/drawing/2014/main" val="1974706796"/>
                    </a:ext>
                  </a:extLst>
                </a:gridCol>
                <a:gridCol w="453311">
                  <a:extLst>
                    <a:ext uri="{9D8B030D-6E8A-4147-A177-3AD203B41FA5}">
                      <a16:colId xmlns:a16="http://schemas.microsoft.com/office/drawing/2014/main" val="1808537197"/>
                    </a:ext>
                  </a:extLst>
                </a:gridCol>
                <a:gridCol w="453311">
                  <a:extLst>
                    <a:ext uri="{9D8B030D-6E8A-4147-A177-3AD203B41FA5}">
                      <a16:colId xmlns:a16="http://schemas.microsoft.com/office/drawing/2014/main" val="666296527"/>
                    </a:ext>
                  </a:extLst>
                </a:gridCol>
                <a:gridCol w="453311">
                  <a:extLst>
                    <a:ext uri="{9D8B030D-6E8A-4147-A177-3AD203B41FA5}">
                      <a16:colId xmlns:a16="http://schemas.microsoft.com/office/drawing/2014/main" val="3961046492"/>
                    </a:ext>
                  </a:extLst>
                </a:gridCol>
                <a:gridCol w="453311">
                  <a:extLst>
                    <a:ext uri="{9D8B030D-6E8A-4147-A177-3AD203B41FA5}">
                      <a16:colId xmlns:a16="http://schemas.microsoft.com/office/drawing/2014/main" val="1949732856"/>
                    </a:ext>
                  </a:extLst>
                </a:gridCol>
                <a:gridCol w="453311">
                  <a:extLst>
                    <a:ext uri="{9D8B030D-6E8A-4147-A177-3AD203B41FA5}">
                      <a16:colId xmlns:a16="http://schemas.microsoft.com/office/drawing/2014/main" val="1421745787"/>
                    </a:ext>
                  </a:extLst>
                </a:gridCol>
                <a:gridCol w="453311">
                  <a:extLst>
                    <a:ext uri="{9D8B030D-6E8A-4147-A177-3AD203B41FA5}">
                      <a16:colId xmlns:a16="http://schemas.microsoft.com/office/drawing/2014/main" val="4269198777"/>
                    </a:ext>
                  </a:extLst>
                </a:gridCol>
                <a:gridCol w="453311">
                  <a:extLst>
                    <a:ext uri="{9D8B030D-6E8A-4147-A177-3AD203B41FA5}">
                      <a16:colId xmlns:a16="http://schemas.microsoft.com/office/drawing/2014/main" val="3147066855"/>
                    </a:ext>
                  </a:extLst>
                </a:gridCol>
                <a:gridCol w="453311">
                  <a:extLst>
                    <a:ext uri="{9D8B030D-6E8A-4147-A177-3AD203B41FA5}">
                      <a16:colId xmlns:a16="http://schemas.microsoft.com/office/drawing/2014/main" val="108671396"/>
                    </a:ext>
                  </a:extLst>
                </a:gridCol>
                <a:gridCol w="453311">
                  <a:extLst>
                    <a:ext uri="{9D8B030D-6E8A-4147-A177-3AD203B41FA5}">
                      <a16:colId xmlns:a16="http://schemas.microsoft.com/office/drawing/2014/main" val="3905885817"/>
                    </a:ext>
                  </a:extLst>
                </a:gridCol>
                <a:gridCol w="453311">
                  <a:extLst>
                    <a:ext uri="{9D8B030D-6E8A-4147-A177-3AD203B41FA5}">
                      <a16:colId xmlns:a16="http://schemas.microsoft.com/office/drawing/2014/main" val="340071785"/>
                    </a:ext>
                  </a:extLst>
                </a:gridCol>
                <a:gridCol w="453311">
                  <a:extLst>
                    <a:ext uri="{9D8B030D-6E8A-4147-A177-3AD203B41FA5}">
                      <a16:colId xmlns:a16="http://schemas.microsoft.com/office/drawing/2014/main" val="3597694153"/>
                    </a:ext>
                  </a:extLst>
                </a:gridCol>
                <a:gridCol w="453311">
                  <a:extLst>
                    <a:ext uri="{9D8B030D-6E8A-4147-A177-3AD203B41FA5}">
                      <a16:colId xmlns:a16="http://schemas.microsoft.com/office/drawing/2014/main" val="200013331"/>
                    </a:ext>
                  </a:extLst>
                </a:gridCol>
                <a:gridCol w="453311">
                  <a:extLst>
                    <a:ext uri="{9D8B030D-6E8A-4147-A177-3AD203B41FA5}">
                      <a16:colId xmlns:a16="http://schemas.microsoft.com/office/drawing/2014/main" val="3645638357"/>
                    </a:ext>
                  </a:extLst>
                </a:gridCol>
              </a:tblGrid>
              <a:tr h="53256">
                <a:tc gridSpan="17">
                  <a:txBody>
                    <a:bodyPr/>
                    <a:lstStyle/>
                    <a:p>
                      <a:pPr algn="ctr"/>
                      <a:endParaRPr lang="en-US"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9017493"/>
                  </a:ext>
                </a:extLst>
              </a:tr>
              <a:tr h="136800">
                <a:tc>
                  <a:txBody>
                    <a:bodyPr/>
                    <a:lstStyle/>
                    <a:p>
                      <a:pPr algn="ctr" fontAlgn="b"/>
                      <a:r>
                        <a:rPr lang="en-US" sz="800" b="1" i="0" u="none" strike="noStrike" dirty="0">
                          <a:solidFill>
                            <a:srgbClr val="C81E36"/>
                          </a:solidFill>
                          <a:effectLst/>
                          <a:latin typeface="+mn-lt"/>
                        </a:rPr>
                        <a:t>355</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342</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328</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309</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287</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273</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260</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247</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228</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209</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171</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108</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52</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26</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5</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0</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0</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7355883"/>
                  </a:ext>
                </a:extLst>
              </a:tr>
              <a:tr h="136800">
                <a:tc>
                  <a:txBody>
                    <a:bodyPr/>
                    <a:lstStyle/>
                    <a:p>
                      <a:pPr algn="ctr" fontAlgn="b"/>
                      <a:r>
                        <a:rPr lang="en-US" sz="800" b="1" i="0" u="none" strike="noStrike" dirty="0">
                          <a:solidFill>
                            <a:schemeClr val="accent2"/>
                          </a:solidFill>
                          <a:effectLst/>
                          <a:latin typeface="+mn-lt"/>
                        </a:rPr>
                        <a:t>358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335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321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303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280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259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238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221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203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183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138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88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15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7428550"/>
                  </a:ext>
                </a:extLst>
              </a:tr>
            </a:tbl>
          </a:graphicData>
        </a:graphic>
      </p:graphicFrame>
      <p:grpSp>
        <p:nvGrpSpPr>
          <p:cNvPr id="1441" name="Group 1440">
            <a:extLst>
              <a:ext uri="{FF2B5EF4-FFF2-40B4-BE49-F238E27FC236}">
                <a16:creationId xmlns:a16="http://schemas.microsoft.com/office/drawing/2014/main" id="{4A79C3E4-CF5F-D549-179E-60C02A9EC3AB}"/>
              </a:ext>
            </a:extLst>
          </p:cNvPr>
          <p:cNvGrpSpPr/>
          <p:nvPr/>
        </p:nvGrpSpPr>
        <p:grpSpPr>
          <a:xfrm>
            <a:off x="366193" y="2086947"/>
            <a:ext cx="8002520" cy="3092152"/>
            <a:chOff x="1337488" y="1656617"/>
            <a:chExt cx="9844213" cy="3803777"/>
          </a:xfrm>
        </p:grpSpPr>
        <p:sp>
          <p:nvSpPr>
            <p:cNvPr id="1442" name="Rectangle 10">
              <a:extLst>
                <a:ext uri="{FF2B5EF4-FFF2-40B4-BE49-F238E27FC236}">
                  <a16:creationId xmlns:a16="http://schemas.microsoft.com/office/drawing/2014/main" id="{FDC5E5C9-F13C-228A-3F0E-052820DB3B29}"/>
                </a:ext>
              </a:extLst>
            </p:cNvPr>
            <p:cNvSpPr>
              <a:spLocks noChangeArrowheads="1"/>
            </p:cNvSpPr>
            <p:nvPr/>
          </p:nvSpPr>
          <p:spPr bwMode="auto">
            <a:xfrm>
              <a:off x="2141727" y="5233229"/>
              <a:ext cx="8935848" cy="22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fontAlgn="base" hangingPunct="0">
                <a:spcBef>
                  <a:spcPct val="0"/>
                </a:spcBef>
                <a:spcAft>
                  <a:spcPct val="0"/>
                </a:spcAft>
              </a:pPr>
              <a:r>
                <a:rPr lang="en-US" sz="1200" b="1" dirty="0">
                  <a:solidFill>
                    <a:schemeClr val="bg2"/>
                  </a:solidFill>
                  <a:latin typeface="Arial" pitchFamily="34" charset="0"/>
                  <a:cs typeface="Arial" pitchFamily="34" charset="0"/>
                </a:rPr>
                <a:t>Metastasis-free survival (mo)</a:t>
              </a:r>
            </a:p>
          </p:txBody>
        </p:sp>
        <p:sp>
          <p:nvSpPr>
            <p:cNvPr id="1443" name="Rectangle 10">
              <a:extLst>
                <a:ext uri="{FF2B5EF4-FFF2-40B4-BE49-F238E27FC236}">
                  <a16:creationId xmlns:a16="http://schemas.microsoft.com/office/drawing/2014/main" id="{E968DAA2-D4E1-0C52-7A52-A4F594505C99}"/>
                </a:ext>
              </a:extLst>
            </p:cNvPr>
            <p:cNvSpPr>
              <a:spLocks noChangeArrowheads="1"/>
            </p:cNvSpPr>
            <p:nvPr/>
          </p:nvSpPr>
          <p:spPr bwMode="auto">
            <a:xfrm>
              <a:off x="1660422" y="1656617"/>
              <a:ext cx="492405" cy="22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100</a:t>
              </a:r>
            </a:p>
          </p:txBody>
        </p:sp>
        <p:sp>
          <p:nvSpPr>
            <p:cNvPr id="1444" name="Rectangle 1443">
              <a:extLst>
                <a:ext uri="{FF2B5EF4-FFF2-40B4-BE49-F238E27FC236}">
                  <a16:creationId xmlns:a16="http://schemas.microsoft.com/office/drawing/2014/main" id="{FB1AFA3B-5462-EFC8-A39B-B5559A6EED1A}"/>
                </a:ext>
              </a:extLst>
            </p:cNvPr>
            <p:cNvSpPr>
              <a:spLocks noChangeArrowheads="1"/>
            </p:cNvSpPr>
            <p:nvPr/>
          </p:nvSpPr>
          <p:spPr bwMode="auto">
            <a:xfrm>
              <a:off x="2099320" y="4820996"/>
              <a:ext cx="104513" cy="36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0</a:t>
              </a:r>
            </a:p>
          </p:txBody>
        </p:sp>
        <p:sp>
          <p:nvSpPr>
            <p:cNvPr id="1445" name="Freeform 8">
              <a:extLst>
                <a:ext uri="{FF2B5EF4-FFF2-40B4-BE49-F238E27FC236}">
                  <a16:creationId xmlns:a16="http://schemas.microsoft.com/office/drawing/2014/main" id="{49BACD4D-A688-4BA9-2D52-3CFF070B9A05}"/>
                </a:ext>
              </a:extLst>
            </p:cNvPr>
            <p:cNvSpPr>
              <a:spLocks/>
            </p:cNvSpPr>
            <p:nvPr/>
          </p:nvSpPr>
          <p:spPr bwMode="auto">
            <a:xfrm>
              <a:off x="2152825" y="1770199"/>
              <a:ext cx="8924750" cy="3051219"/>
            </a:xfrm>
            <a:custGeom>
              <a:avLst/>
              <a:gdLst>
                <a:gd name="T0" fmla="*/ 0 w 3067"/>
                <a:gd name="T1" fmla="*/ 0 h 1963"/>
                <a:gd name="T2" fmla="*/ 0 w 3067"/>
                <a:gd name="T3" fmla="*/ 2147483647 h 1963"/>
                <a:gd name="T4" fmla="*/ 2147483647 w 3067"/>
                <a:gd name="T5" fmla="*/ 2147483647 h 1963"/>
                <a:gd name="T6" fmla="*/ 0 60000 65536"/>
                <a:gd name="T7" fmla="*/ 0 60000 65536"/>
                <a:gd name="T8" fmla="*/ 0 60000 65536"/>
                <a:gd name="T9" fmla="*/ 0 w 3067"/>
                <a:gd name="T10" fmla="*/ 0 h 1963"/>
                <a:gd name="T11" fmla="*/ 3067 w 3067"/>
                <a:gd name="T12" fmla="*/ 1963 h 1963"/>
              </a:gdLst>
              <a:ahLst/>
              <a:cxnLst>
                <a:cxn ang="T6">
                  <a:pos x="T0" y="T1"/>
                </a:cxn>
                <a:cxn ang="T7">
                  <a:pos x="T2" y="T3"/>
                </a:cxn>
                <a:cxn ang="T8">
                  <a:pos x="T4" y="T5"/>
                </a:cxn>
              </a:cxnLst>
              <a:rect l="T9" t="T10" r="T11" b="T12"/>
              <a:pathLst>
                <a:path w="3067" h="1963">
                  <a:moveTo>
                    <a:pt x="0" y="0"/>
                  </a:moveTo>
                  <a:lnTo>
                    <a:pt x="0" y="1963"/>
                  </a:lnTo>
                  <a:lnTo>
                    <a:pt x="3067" y="1963"/>
                  </a:lnTo>
                </a:path>
              </a:pathLst>
            </a:custGeom>
            <a:noFill/>
            <a:ln w="12700" cap="sq" cmpd="sng">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46" name="Line 9">
              <a:extLst>
                <a:ext uri="{FF2B5EF4-FFF2-40B4-BE49-F238E27FC236}">
                  <a16:creationId xmlns:a16="http://schemas.microsoft.com/office/drawing/2014/main" id="{D21324A4-84BE-71DB-84E6-26826F98A6B5}"/>
                </a:ext>
              </a:extLst>
            </p:cNvPr>
            <p:cNvSpPr>
              <a:spLocks noChangeShapeType="1"/>
            </p:cNvSpPr>
            <p:nvPr/>
          </p:nvSpPr>
          <p:spPr bwMode="auto">
            <a:xfrm>
              <a:off x="2080825" y="1770199"/>
              <a:ext cx="7200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47" name="Line 15">
              <a:extLst>
                <a:ext uri="{FF2B5EF4-FFF2-40B4-BE49-F238E27FC236}">
                  <a16:creationId xmlns:a16="http://schemas.microsoft.com/office/drawing/2014/main" id="{80AFE40A-3B0E-5ACD-A505-AC9D719A36C8}"/>
                </a:ext>
              </a:extLst>
            </p:cNvPr>
            <p:cNvSpPr>
              <a:spLocks noChangeShapeType="1"/>
            </p:cNvSpPr>
            <p:nvPr/>
          </p:nvSpPr>
          <p:spPr bwMode="auto">
            <a:xfrm>
              <a:off x="2080825" y="2382145"/>
              <a:ext cx="7200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48" name="Line 16">
              <a:extLst>
                <a:ext uri="{FF2B5EF4-FFF2-40B4-BE49-F238E27FC236}">
                  <a16:creationId xmlns:a16="http://schemas.microsoft.com/office/drawing/2014/main" id="{9334BE3C-0C91-F445-08A2-B8FF785BA481}"/>
                </a:ext>
              </a:extLst>
            </p:cNvPr>
            <p:cNvSpPr>
              <a:spLocks noChangeShapeType="1"/>
            </p:cNvSpPr>
            <p:nvPr/>
          </p:nvSpPr>
          <p:spPr bwMode="auto">
            <a:xfrm>
              <a:off x="2080825" y="2994092"/>
              <a:ext cx="7200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49" name="Line 17">
              <a:extLst>
                <a:ext uri="{FF2B5EF4-FFF2-40B4-BE49-F238E27FC236}">
                  <a16:creationId xmlns:a16="http://schemas.microsoft.com/office/drawing/2014/main" id="{8E240F20-B820-2195-D457-ECD3F27351C0}"/>
                </a:ext>
              </a:extLst>
            </p:cNvPr>
            <p:cNvSpPr>
              <a:spLocks noChangeShapeType="1"/>
            </p:cNvSpPr>
            <p:nvPr/>
          </p:nvSpPr>
          <p:spPr bwMode="auto">
            <a:xfrm>
              <a:off x="2080825" y="3606038"/>
              <a:ext cx="7200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50" name="Line 18">
              <a:extLst>
                <a:ext uri="{FF2B5EF4-FFF2-40B4-BE49-F238E27FC236}">
                  <a16:creationId xmlns:a16="http://schemas.microsoft.com/office/drawing/2014/main" id="{3F66A3EC-A0B4-2D18-0475-376B15B3A20E}"/>
                </a:ext>
              </a:extLst>
            </p:cNvPr>
            <p:cNvSpPr>
              <a:spLocks noChangeShapeType="1"/>
            </p:cNvSpPr>
            <p:nvPr/>
          </p:nvSpPr>
          <p:spPr bwMode="auto">
            <a:xfrm>
              <a:off x="2080825" y="4217984"/>
              <a:ext cx="7200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51" name="Line 19">
              <a:extLst>
                <a:ext uri="{FF2B5EF4-FFF2-40B4-BE49-F238E27FC236}">
                  <a16:creationId xmlns:a16="http://schemas.microsoft.com/office/drawing/2014/main" id="{B4DCED55-00B6-8D14-AD07-FC8007EE0245}"/>
                </a:ext>
              </a:extLst>
            </p:cNvPr>
            <p:cNvSpPr>
              <a:spLocks noChangeShapeType="1"/>
            </p:cNvSpPr>
            <p:nvPr/>
          </p:nvSpPr>
          <p:spPr bwMode="auto">
            <a:xfrm>
              <a:off x="2080825" y="4821416"/>
              <a:ext cx="7200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52" name="Line 20">
              <a:extLst>
                <a:ext uri="{FF2B5EF4-FFF2-40B4-BE49-F238E27FC236}">
                  <a16:creationId xmlns:a16="http://schemas.microsoft.com/office/drawing/2014/main" id="{6AB03577-5BBF-938E-9AA4-F118F0DDE7F4}"/>
                </a:ext>
              </a:extLst>
            </p:cNvPr>
            <p:cNvSpPr>
              <a:spLocks noChangeShapeType="1"/>
            </p:cNvSpPr>
            <p:nvPr/>
          </p:nvSpPr>
          <p:spPr bwMode="auto">
            <a:xfrm rot="16200000">
              <a:off x="2116825" y="4857416"/>
              <a:ext cx="7200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53" name="Line 24">
              <a:extLst>
                <a:ext uri="{FF2B5EF4-FFF2-40B4-BE49-F238E27FC236}">
                  <a16:creationId xmlns:a16="http://schemas.microsoft.com/office/drawing/2014/main" id="{9EB2B3DC-9AFA-87FE-DC72-D9417E117CA9}"/>
                </a:ext>
              </a:extLst>
            </p:cNvPr>
            <p:cNvSpPr>
              <a:spLocks noChangeShapeType="1"/>
            </p:cNvSpPr>
            <p:nvPr/>
          </p:nvSpPr>
          <p:spPr bwMode="auto">
            <a:xfrm rot="16200000">
              <a:off x="3232417" y="4857416"/>
              <a:ext cx="7200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54" name="Line 26">
              <a:extLst>
                <a:ext uri="{FF2B5EF4-FFF2-40B4-BE49-F238E27FC236}">
                  <a16:creationId xmlns:a16="http://schemas.microsoft.com/office/drawing/2014/main" id="{ED93272C-59BE-47EE-8465-C9A32451739E}"/>
                </a:ext>
              </a:extLst>
            </p:cNvPr>
            <p:cNvSpPr>
              <a:spLocks noChangeShapeType="1"/>
            </p:cNvSpPr>
            <p:nvPr/>
          </p:nvSpPr>
          <p:spPr bwMode="auto">
            <a:xfrm rot="16200000">
              <a:off x="6021397" y="4857417"/>
              <a:ext cx="7200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55" name="Line 32">
              <a:extLst>
                <a:ext uri="{FF2B5EF4-FFF2-40B4-BE49-F238E27FC236}">
                  <a16:creationId xmlns:a16="http://schemas.microsoft.com/office/drawing/2014/main" id="{F5668BCD-354E-060B-63F3-7A0FB475CF25}"/>
                </a:ext>
              </a:extLst>
            </p:cNvPr>
            <p:cNvSpPr>
              <a:spLocks noChangeShapeType="1"/>
            </p:cNvSpPr>
            <p:nvPr/>
          </p:nvSpPr>
          <p:spPr bwMode="auto">
            <a:xfrm rot="16200000">
              <a:off x="11041574" y="4857416"/>
              <a:ext cx="7200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56" name="Rectangle 10">
              <a:extLst>
                <a:ext uri="{FF2B5EF4-FFF2-40B4-BE49-F238E27FC236}">
                  <a16:creationId xmlns:a16="http://schemas.microsoft.com/office/drawing/2014/main" id="{5EECA440-A537-1A40-2750-1BE3E16B79C1}"/>
                </a:ext>
              </a:extLst>
            </p:cNvPr>
            <p:cNvSpPr>
              <a:spLocks noChangeArrowheads="1"/>
            </p:cNvSpPr>
            <p:nvPr/>
          </p:nvSpPr>
          <p:spPr bwMode="auto">
            <a:xfrm rot="16200000">
              <a:off x="-17747" y="3125436"/>
              <a:ext cx="3051217" cy="3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algn="ctr" eaLnBrk="0" fontAlgn="base" hangingPunct="0">
                <a:spcBef>
                  <a:spcPct val="0"/>
                </a:spcBef>
                <a:spcAft>
                  <a:spcPct val="0"/>
                </a:spcAft>
              </a:pPr>
              <a:r>
                <a:rPr lang="en-US" sz="1200" b="1" dirty="0">
                  <a:solidFill>
                    <a:schemeClr val="bg2"/>
                  </a:solidFill>
                  <a:latin typeface="Arial" pitchFamily="34" charset="0"/>
                  <a:cs typeface="Arial" pitchFamily="34" charset="0"/>
                </a:rPr>
                <a:t>Metastasis-free survival (%)</a:t>
              </a:r>
            </a:p>
          </p:txBody>
        </p:sp>
        <p:sp>
          <p:nvSpPr>
            <p:cNvPr id="1457" name="Rectangle 10">
              <a:extLst>
                <a:ext uri="{FF2B5EF4-FFF2-40B4-BE49-F238E27FC236}">
                  <a16:creationId xmlns:a16="http://schemas.microsoft.com/office/drawing/2014/main" id="{9EAB20E9-E51F-D02C-3137-58053039BBDF}"/>
                </a:ext>
              </a:extLst>
            </p:cNvPr>
            <p:cNvSpPr>
              <a:spLocks noChangeArrowheads="1"/>
            </p:cNvSpPr>
            <p:nvPr/>
          </p:nvSpPr>
          <p:spPr bwMode="auto">
            <a:xfrm>
              <a:off x="1764933" y="2268562"/>
              <a:ext cx="387894" cy="22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80</a:t>
              </a:r>
            </a:p>
          </p:txBody>
        </p:sp>
        <p:sp>
          <p:nvSpPr>
            <p:cNvPr id="1458" name="Rectangle 10">
              <a:extLst>
                <a:ext uri="{FF2B5EF4-FFF2-40B4-BE49-F238E27FC236}">
                  <a16:creationId xmlns:a16="http://schemas.microsoft.com/office/drawing/2014/main" id="{93F11E6C-A444-F351-6114-416C608ED384}"/>
                </a:ext>
              </a:extLst>
            </p:cNvPr>
            <p:cNvSpPr>
              <a:spLocks noChangeArrowheads="1"/>
            </p:cNvSpPr>
            <p:nvPr/>
          </p:nvSpPr>
          <p:spPr bwMode="auto">
            <a:xfrm>
              <a:off x="1764933" y="2880508"/>
              <a:ext cx="387894" cy="22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60</a:t>
              </a:r>
            </a:p>
          </p:txBody>
        </p:sp>
        <p:sp>
          <p:nvSpPr>
            <p:cNvPr id="1459" name="Rectangle 10">
              <a:extLst>
                <a:ext uri="{FF2B5EF4-FFF2-40B4-BE49-F238E27FC236}">
                  <a16:creationId xmlns:a16="http://schemas.microsoft.com/office/drawing/2014/main" id="{E512BFFC-79AA-9DA7-BCB0-A12C414E84B0}"/>
                </a:ext>
              </a:extLst>
            </p:cNvPr>
            <p:cNvSpPr>
              <a:spLocks noChangeArrowheads="1"/>
            </p:cNvSpPr>
            <p:nvPr/>
          </p:nvSpPr>
          <p:spPr bwMode="auto">
            <a:xfrm>
              <a:off x="1764933" y="3492454"/>
              <a:ext cx="387894" cy="22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40</a:t>
              </a:r>
            </a:p>
          </p:txBody>
        </p:sp>
        <p:sp>
          <p:nvSpPr>
            <p:cNvPr id="1460" name="Rectangle 10">
              <a:extLst>
                <a:ext uri="{FF2B5EF4-FFF2-40B4-BE49-F238E27FC236}">
                  <a16:creationId xmlns:a16="http://schemas.microsoft.com/office/drawing/2014/main" id="{AA219466-AB9E-6D41-669B-0C83CC629C1B}"/>
                </a:ext>
              </a:extLst>
            </p:cNvPr>
            <p:cNvSpPr>
              <a:spLocks noChangeArrowheads="1"/>
            </p:cNvSpPr>
            <p:nvPr/>
          </p:nvSpPr>
          <p:spPr bwMode="auto">
            <a:xfrm>
              <a:off x="1764933" y="4104402"/>
              <a:ext cx="387894" cy="22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20</a:t>
              </a:r>
            </a:p>
          </p:txBody>
        </p:sp>
        <p:sp>
          <p:nvSpPr>
            <p:cNvPr id="1461" name="Rectangle 10">
              <a:extLst>
                <a:ext uri="{FF2B5EF4-FFF2-40B4-BE49-F238E27FC236}">
                  <a16:creationId xmlns:a16="http://schemas.microsoft.com/office/drawing/2014/main" id="{D1667643-737E-593B-B9D6-E82F46960ECF}"/>
                </a:ext>
              </a:extLst>
            </p:cNvPr>
            <p:cNvSpPr>
              <a:spLocks noChangeArrowheads="1"/>
            </p:cNvSpPr>
            <p:nvPr/>
          </p:nvSpPr>
          <p:spPr bwMode="auto">
            <a:xfrm>
              <a:off x="1869442" y="4707836"/>
              <a:ext cx="283382" cy="22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1200" dirty="0">
                  <a:solidFill>
                    <a:schemeClr val="bg2"/>
                  </a:solidFill>
                  <a:latin typeface="Arial" pitchFamily="34" charset="0"/>
                  <a:cs typeface="Arial" pitchFamily="34" charset="0"/>
                </a:rPr>
                <a:t>0</a:t>
              </a:r>
            </a:p>
          </p:txBody>
        </p:sp>
        <p:sp>
          <p:nvSpPr>
            <p:cNvPr id="1462" name="Rectangle 10">
              <a:extLst>
                <a:ext uri="{FF2B5EF4-FFF2-40B4-BE49-F238E27FC236}">
                  <a16:creationId xmlns:a16="http://schemas.microsoft.com/office/drawing/2014/main" id="{328CD799-093F-26F4-DDA2-65E0DA8CA834}"/>
                </a:ext>
              </a:extLst>
            </p:cNvPr>
            <p:cNvSpPr>
              <a:spLocks noChangeArrowheads="1"/>
            </p:cNvSpPr>
            <p:nvPr/>
          </p:nvSpPr>
          <p:spPr bwMode="auto">
            <a:xfrm>
              <a:off x="3162764" y="4820996"/>
              <a:ext cx="209024" cy="36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12</a:t>
              </a:r>
            </a:p>
          </p:txBody>
        </p:sp>
        <p:sp>
          <p:nvSpPr>
            <p:cNvPr id="1463" name="Rectangle 10">
              <a:extLst>
                <a:ext uri="{FF2B5EF4-FFF2-40B4-BE49-F238E27FC236}">
                  <a16:creationId xmlns:a16="http://schemas.microsoft.com/office/drawing/2014/main" id="{B12B1535-8C3A-4C06-AD52-15362F2E30F4}"/>
                </a:ext>
              </a:extLst>
            </p:cNvPr>
            <p:cNvSpPr>
              <a:spLocks noChangeArrowheads="1"/>
            </p:cNvSpPr>
            <p:nvPr/>
          </p:nvSpPr>
          <p:spPr bwMode="auto">
            <a:xfrm>
              <a:off x="5952014" y="4820996"/>
              <a:ext cx="209024" cy="36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42</a:t>
              </a:r>
            </a:p>
          </p:txBody>
        </p:sp>
        <p:sp>
          <p:nvSpPr>
            <p:cNvPr id="1464" name="Rectangle 10">
              <a:extLst>
                <a:ext uri="{FF2B5EF4-FFF2-40B4-BE49-F238E27FC236}">
                  <a16:creationId xmlns:a16="http://schemas.microsoft.com/office/drawing/2014/main" id="{2E4A9F22-D86E-4A36-5594-97DE39822F17}"/>
                </a:ext>
              </a:extLst>
            </p:cNvPr>
            <p:cNvSpPr>
              <a:spLocks noChangeArrowheads="1"/>
            </p:cNvSpPr>
            <p:nvPr/>
          </p:nvSpPr>
          <p:spPr bwMode="auto">
            <a:xfrm>
              <a:off x="10972677" y="4820996"/>
              <a:ext cx="209024" cy="36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96</a:t>
              </a:r>
            </a:p>
          </p:txBody>
        </p:sp>
        <p:sp>
          <p:nvSpPr>
            <p:cNvPr id="1465" name="Line 32">
              <a:extLst>
                <a:ext uri="{FF2B5EF4-FFF2-40B4-BE49-F238E27FC236}">
                  <a16:creationId xmlns:a16="http://schemas.microsoft.com/office/drawing/2014/main" id="{37AA169F-F0BD-D225-CD4A-C8592D8A1831}"/>
                </a:ext>
              </a:extLst>
            </p:cNvPr>
            <p:cNvSpPr>
              <a:spLocks noChangeShapeType="1"/>
            </p:cNvSpPr>
            <p:nvPr/>
          </p:nvSpPr>
          <p:spPr bwMode="auto">
            <a:xfrm rot="16200000">
              <a:off x="10483765" y="4857416"/>
              <a:ext cx="7200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66" name="Rectangle 10">
              <a:extLst>
                <a:ext uri="{FF2B5EF4-FFF2-40B4-BE49-F238E27FC236}">
                  <a16:creationId xmlns:a16="http://schemas.microsoft.com/office/drawing/2014/main" id="{FCD54CE0-6F09-929A-1B51-563C7FBBE7F9}"/>
                </a:ext>
              </a:extLst>
            </p:cNvPr>
            <p:cNvSpPr>
              <a:spLocks noChangeArrowheads="1"/>
            </p:cNvSpPr>
            <p:nvPr/>
          </p:nvSpPr>
          <p:spPr bwMode="auto">
            <a:xfrm>
              <a:off x="10414814" y="4820996"/>
              <a:ext cx="209024" cy="36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90</a:t>
              </a:r>
            </a:p>
          </p:txBody>
        </p:sp>
        <p:sp>
          <p:nvSpPr>
            <p:cNvPr id="1467" name="Line 32">
              <a:extLst>
                <a:ext uri="{FF2B5EF4-FFF2-40B4-BE49-F238E27FC236}">
                  <a16:creationId xmlns:a16="http://schemas.microsoft.com/office/drawing/2014/main" id="{307A5E4C-6839-709D-AB5C-B4873724803C}"/>
                </a:ext>
              </a:extLst>
            </p:cNvPr>
            <p:cNvSpPr>
              <a:spLocks noChangeShapeType="1"/>
            </p:cNvSpPr>
            <p:nvPr/>
          </p:nvSpPr>
          <p:spPr bwMode="auto">
            <a:xfrm rot="16200000">
              <a:off x="9925969" y="4857416"/>
              <a:ext cx="7200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68" name="Rectangle 10">
              <a:extLst>
                <a:ext uri="{FF2B5EF4-FFF2-40B4-BE49-F238E27FC236}">
                  <a16:creationId xmlns:a16="http://schemas.microsoft.com/office/drawing/2014/main" id="{1C4ADE3B-C18D-07B3-DCCE-E5F0104267E1}"/>
                </a:ext>
              </a:extLst>
            </p:cNvPr>
            <p:cNvSpPr>
              <a:spLocks noChangeArrowheads="1"/>
            </p:cNvSpPr>
            <p:nvPr/>
          </p:nvSpPr>
          <p:spPr bwMode="auto">
            <a:xfrm>
              <a:off x="9856964" y="4820996"/>
              <a:ext cx="209024" cy="36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84</a:t>
              </a:r>
            </a:p>
          </p:txBody>
        </p:sp>
        <p:sp>
          <p:nvSpPr>
            <p:cNvPr id="1469" name="Line 32">
              <a:extLst>
                <a:ext uri="{FF2B5EF4-FFF2-40B4-BE49-F238E27FC236}">
                  <a16:creationId xmlns:a16="http://schemas.microsoft.com/office/drawing/2014/main" id="{C0617655-B2DB-8B23-0A8B-DF822C516A13}"/>
                </a:ext>
              </a:extLst>
            </p:cNvPr>
            <p:cNvSpPr>
              <a:spLocks noChangeShapeType="1"/>
            </p:cNvSpPr>
            <p:nvPr/>
          </p:nvSpPr>
          <p:spPr bwMode="auto">
            <a:xfrm rot="16200000">
              <a:off x="9368173" y="4857416"/>
              <a:ext cx="7200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70" name="Rectangle 10">
              <a:extLst>
                <a:ext uri="{FF2B5EF4-FFF2-40B4-BE49-F238E27FC236}">
                  <a16:creationId xmlns:a16="http://schemas.microsoft.com/office/drawing/2014/main" id="{DE656EC6-7C25-1C9A-891A-E893857505A5}"/>
                </a:ext>
              </a:extLst>
            </p:cNvPr>
            <p:cNvSpPr>
              <a:spLocks noChangeArrowheads="1"/>
            </p:cNvSpPr>
            <p:nvPr/>
          </p:nvSpPr>
          <p:spPr bwMode="auto">
            <a:xfrm>
              <a:off x="9299115" y="4820996"/>
              <a:ext cx="209024" cy="36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78</a:t>
              </a:r>
            </a:p>
          </p:txBody>
        </p:sp>
        <p:sp>
          <p:nvSpPr>
            <p:cNvPr id="1471" name="Line 32">
              <a:extLst>
                <a:ext uri="{FF2B5EF4-FFF2-40B4-BE49-F238E27FC236}">
                  <a16:creationId xmlns:a16="http://schemas.microsoft.com/office/drawing/2014/main" id="{9337767C-0EF3-A1B7-1229-CC6857ECBF55}"/>
                </a:ext>
              </a:extLst>
            </p:cNvPr>
            <p:cNvSpPr>
              <a:spLocks noChangeShapeType="1"/>
            </p:cNvSpPr>
            <p:nvPr/>
          </p:nvSpPr>
          <p:spPr bwMode="auto">
            <a:xfrm rot="16200000">
              <a:off x="8810377" y="4857416"/>
              <a:ext cx="7200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72" name="Rectangle 10">
              <a:extLst>
                <a:ext uri="{FF2B5EF4-FFF2-40B4-BE49-F238E27FC236}">
                  <a16:creationId xmlns:a16="http://schemas.microsoft.com/office/drawing/2014/main" id="{C40EDD67-4D01-834A-FF2A-8D6C158C7C43}"/>
                </a:ext>
              </a:extLst>
            </p:cNvPr>
            <p:cNvSpPr>
              <a:spLocks noChangeArrowheads="1"/>
            </p:cNvSpPr>
            <p:nvPr/>
          </p:nvSpPr>
          <p:spPr bwMode="auto">
            <a:xfrm>
              <a:off x="8741264" y="4820996"/>
              <a:ext cx="209024" cy="36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72</a:t>
              </a:r>
            </a:p>
          </p:txBody>
        </p:sp>
        <p:sp>
          <p:nvSpPr>
            <p:cNvPr id="1473" name="Line 32">
              <a:extLst>
                <a:ext uri="{FF2B5EF4-FFF2-40B4-BE49-F238E27FC236}">
                  <a16:creationId xmlns:a16="http://schemas.microsoft.com/office/drawing/2014/main" id="{CD38C0CD-77D7-9D27-6153-926E3C66D424}"/>
                </a:ext>
              </a:extLst>
            </p:cNvPr>
            <p:cNvSpPr>
              <a:spLocks noChangeShapeType="1"/>
            </p:cNvSpPr>
            <p:nvPr/>
          </p:nvSpPr>
          <p:spPr bwMode="auto">
            <a:xfrm rot="16200000">
              <a:off x="8252581" y="4857416"/>
              <a:ext cx="7200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74" name="Rectangle 10">
              <a:extLst>
                <a:ext uri="{FF2B5EF4-FFF2-40B4-BE49-F238E27FC236}">
                  <a16:creationId xmlns:a16="http://schemas.microsoft.com/office/drawing/2014/main" id="{612D2F50-245F-C06F-F6C7-9FA827DDF007}"/>
                </a:ext>
              </a:extLst>
            </p:cNvPr>
            <p:cNvSpPr>
              <a:spLocks noChangeArrowheads="1"/>
            </p:cNvSpPr>
            <p:nvPr/>
          </p:nvSpPr>
          <p:spPr bwMode="auto">
            <a:xfrm>
              <a:off x="8183414" y="4820996"/>
              <a:ext cx="209024" cy="36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66</a:t>
              </a:r>
            </a:p>
          </p:txBody>
        </p:sp>
        <p:sp>
          <p:nvSpPr>
            <p:cNvPr id="1475" name="Line 32">
              <a:extLst>
                <a:ext uri="{FF2B5EF4-FFF2-40B4-BE49-F238E27FC236}">
                  <a16:creationId xmlns:a16="http://schemas.microsoft.com/office/drawing/2014/main" id="{8C189E8F-8A1E-54C0-40A7-938084842E54}"/>
                </a:ext>
              </a:extLst>
            </p:cNvPr>
            <p:cNvSpPr>
              <a:spLocks noChangeShapeType="1"/>
            </p:cNvSpPr>
            <p:nvPr/>
          </p:nvSpPr>
          <p:spPr bwMode="auto">
            <a:xfrm rot="16200000">
              <a:off x="7694785" y="4857417"/>
              <a:ext cx="7200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76" name="Rectangle 10">
              <a:extLst>
                <a:ext uri="{FF2B5EF4-FFF2-40B4-BE49-F238E27FC236}">
                  <a16:creationId xmlns:a16="http://schemas.microsoft.com/office/drawing/2014/main" id="{725C902B-91DD-7316-9FA5-3AFED56889C1}"/>
                </a:ext>
              </a:extLst>
            </p:cNvPr>
            <p:cNvSpPr>
              <a:spLocks noChangeArrowheads="1"/>
            </p:cNvSpPr>
            <p:nvPr/>
          </p:nvSpPr>
          <p:spPr bwMode="auto">
            <a:xfrm>
              <a:off x="7625564" y="4820996"/>
              <a:ext cx="209024" cy="36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60</a:t>
              </a:r>
            </a:p>
          </p:txBody>
        </p:sp>
        <p:sp>
          <p:nvSpPr>
            <p:cNvPr id="1477" name="Line 32">
              <a:extLst>
                <a:ext uri="{FF2B5EF4-FFF2-40B4-BE49-F238E27FC236}">
                  <a16:creationId xmlns:a16="http://schemas.microsoft.com/office/drawing/2014/main" id="{CE2143F1-1F4E-23A0-BD38-FF33643EA562}"/>
                </a:ext>
              </a:extLst>
            </p:cNvPr>
            <p:cNvSpPr>
              <a:spLocks noChangeShapeType="1"/>
            </p:cNvSpPr>
            <p:nvPr/>
          </p:nvSpPr>
          <p:spPr bwMode="auto">
            <a:xfrm rot="16200000">
              <a:off x="7136989" y="4857417"/>
              <a:ext cx="7200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78" name="Rectangle 10">
              <a:extLst>
                <a:ext uri="{FF2B5EF4-FFF2-40B4-BE49-F238E27FC236}">
                  <a16:creationId xmlns:a16="http://schemas.microsoft.com/office/drawing/2014/main" id="{63E2DBC7-3AB0-DA82-1D3D-959F3BDD2E6A}"/>
                </a:ext>
              </a:extLst>
            </p:cNvPr>
            <p:cNvSpPr>
              <a:spLocks noChangeArrowheads="1"/>
            </p:cNvSpPr>
            <p:nvPr/>
          </p:nvSpPr>
          <p:spPr bwMode="auto">
            <a:xfrm>
              <a:off x="7067713" y="4820996"/>
              <a:ext cx="209024" cy="36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54</a:t>
              </a:r>
            </a:p>
          </p:txBody>
        </p:sp>
        <p:sp>
          <p:nvSpPr>
            <p:cNvPr id="1479" name="Line 32">
              <a:extLst>
                <a:ext uri="{FF2B5EF4-FFF2-40B4-BE49-F238E27FC236}">
                  <a16:creationId xmlns:a16="http://schemas.microsoft.com/office/drawing/2014/main" id="{14771FCF-BED3-9A94-EDF8-B15E2FD8A785}"/>
                </a:ext>
              </a:extLst>
            </p:cNvPr>
            <p:cNvSpPr>
              <a:spLocks noChangeShapeType="1"/>
            </p:cNvSpPr>
            <p:nvPr/>
          </p:nvSpPr>
          <p:spPr bwMode="auto">
            <a:xfrm rot="16200000">
              <a:off x="6579193" y="4857417"/>
              <a:ext cx="7200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80" name="Rectangle 10">
              <a:extLst>
                <a:ext uri="{FF2B5EF4-FFF2-40B4-BE49-F238E27FC236}">
                  <a16:creationId xmlns:a16="http://schemas.microsoft.com/office/drawing/2014/main" id="{C9B0F44E-2068-7F08-A83F-635002A459D4}"/>
                </a:ext>
              </a:extLst>
            </p:cNvPr>
            <p:cNvSpPr>
              <a:spLocks noChangeArrowheads="1"/>
            </p:cNvSpPr>
            <p:nvPr/>
          </p:nvSpPr>
          <p:spPr bwMode="auto">
            <a:xfrm>
              <a:off x="6509864" y="4820996"/>
              <a:ext cx="209024" cy="36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48</a:t>
              </a:r>
            </a:p>
          </p:txBody>
        </p:sp>
        <p:sp>
          <p:nvSpPr>
            <p:cNvPr id="1481" name="Line 32">
              <a:extLst>
                <a:ext uri="{FF2B5EF4-FFF2-40B4-BE49-F238E27FC236}">
                  <a16:creationId xmlns:a16="http://schemas.microsoft.com/office/drawing/2014/main" id="{66D82A10-D09C-C8E3-60AD-60ACC53A0F44}"/>
                </a:ext>
              </a:extLst>
            </p:cNvPr>
            <p:cNvSpPr>
              <a:spLocks noChangeShapeType="1"/>
            </p:cNvSpPr>
            <p:nvPr/>
          </p:nvSpPr>
          <p:spPr bwMode="auto">
            <a:xfrm rot="16200000">
              <a:off x="5463601" y="4857417"/>
              <a:ext cx="7200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82" name="Rectangle 10">
              <a:extLst>
                <a:ext uri="{FF2B5EF4-FFF2-40B4-BE49-F238E27FC236}">
                  <a16:creationId xmlns:a16="http://schemas.microsoft.com/office/drawing/2014/main" id="{4D3E2ABB-6EF1-4F41-1920-34DECE045519}"/>
                </a:ext>
              </a:extLst>
            </p:cNvPr>
            <p:cNvSpPr>
              <a:spLocks noChangeArrowheads="1"/>
            </p:cNvSpPr>
            <p:nvPr/>
          </p:nvSpPr>
          <p:spPr bwMode="auto">
            <a:xfrm>
              <a:off x="5394163" y="4820996"/>
              <a:ext cx="209024" cy="36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36</a:t>
              </a:r>
            </a:p>
          </p:txBody>
        </p:sp>
        <p:sp>
          <p:nvSpPr>
            <p:cNvPr id="1483" name="Line 32">
              <a:extLst>
                <a:ext uri="{FF2B5EF4-FFF2-40B4-BE49-F238E27FC236}">
                  <a16:creationId xmlns:a16="http://schemas.microsoft.com/office/drawing/2014/main" id="{2F507507-31B9-1FE3-65CE-BC2E6122680A}"/>
                </a:ext>
              </a:extLst>
            </p:cNvPr>
            <p:cNvSpPr>
              <a:spLocks noChangeShapeType="1"/>
            </p:cNvSpPr>
            <p:nvPr/>
          </p:nvSpPr>
          <p:spPr bwMode="auto">
            <a:xfrm rot="16200000">
              <a:off x="4905805" y="4857417"/>
              <a:ext cx="7200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84" name="Rectangle 10">
              <a:extLst>
                <a:ext uri="{FF2B5EF4-FFF2-40B4-BE49-F238E27FC236}">
                  <a16:creationId xmlns:a16="http://schemas.microsoft.com/office/drawing/2014/main" id="{2FECA914-7514-4D1D-0F62-520627A77214}"/>
                </a:ext>
              </a:extLst>
            </p:cNvPr>
            <p:cNvSpPr>
              <a:spLocks noChangeArrowheads="1"/>
            </p:cNvSpPr>
            <p:nvPr/>
          </p:nvSpPr>
          <p:spPr bwMode="auto">
            <a:xfrm>
              <a:off x="4836314" y="4820996"/>
              <a:ext cx="209024" cy="36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30</a:t>
              </a:r>
            </a:p>
          </p:txBody>
        </p:sp>
        <p:sp>
          <p:nvSpPr>
            <p:cNvPr id="1485" name="Line 32">
              <a:extLst>
                <a:ext uri="{FF2B5EF4-FFF2-40B4-BE49-F238E27FC236}">
                  <a16:creationId xmlns:a16="http://schemas.microsoft.com/office/drawing/2014/main" id="{9746ED44-D2F9-FB04-9526-14DDA244AEA4}"/>
                </a:ext>
              </a:extLst>
            </p:cNvPr>
            <p:cNvSpPr>
              <a:spLocks noChangeShapeType="1"/>
            </p:cNvSpPr>
            <p:nvPr/>
          </p:nvSpPr>
          <p:spPr bwMode="auto">
            <a:xfrm rot="16200000">
              <a:off x="4348009" y="4857417"/>
              <a:ext cx="7200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86" name="Rectangle 10">
              <a:extLst>
                <a:ext uri="{FF2B5EF4-FFF2-40B4-BE49-F238E27FC236}">
                  <a16:creationId xmlns:a16="http://schemas.microsoft.com/office/drawing/2014/main" id="{A2B1F300-D269-9D50-38DF-63C8021CDBFE}"/>
                </a:ext>
              </a:extLst>
            </p:cNvPr>
            <p:cNvSpPr>
              <a:spLocks noChangeArrowheads="1"/>
            </p:cNvSpPr>
            <p:nvPr/>
          </p:nvSpPr>
          <p:spPr bwMode="auto">
            <a:xfrm>
              <a:off x="4278464" y="4820996"/>
              <a:ext cx="209024" cy="36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24</a:t>
              </a:r>
            </a:p>
          </p:txBody>
        </p:sp>
        <p:sp>
          <p:nvSpPr>
            <p:cNvPr id="1487" name="Line 32">
              <a:extLst>
                <a:ext uri="{FF2B5EF4-FFF2-40B4-BE49-F238E27FC236}">
                  <a16:creationId xmlns:a16="http://schemas.microsoft.com/office/drawing/2014/main" id="{21984509-F56E-0F2F-DF25-2CDCB8C4142E}"/>
                </a:ext>
              </a:extLst>
            </p:cNvPr>
            <p:cNvSpPr>
              <a:spLocks noChangeShapeType="1"/>
            </p:cNvSpPr>
            <p:nvPr/>
          </p:nvSpPr>
          <p:spPr bwMode="auto">
            <a:xfrm rot="16200000">
              <a:off x="3790213" y="4857417"/>
              <a:ext cx="7200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88" name="Rectangle 10">
              <a:extLst>
                <a:ext uri="{FF2B5EF4-FFF2-40B4-BE49-F238E27FC236}">
                  <a16:creationId xmlns:a16="http://schemas.microsoft.com/office/drawing/2014/main" id="{2296EF9F-32D3-245E-163F-0B87F2D0DF8B}"/>
                </a:ext>
              </a:extLst>
            </p:cNvPr>
            <p:cNvSpPr>
              <a:spLocks noChangeArrowheads="1"/>
            </p:cNvSpPr>
            <p:nvPr/>
          </p:nvSpPr>
          <p:spPr bwMode="auto">
            <a:xfrm>
              <a:off x="3720614" y="4820996"/>
              <a:ext cx="209024" cy="36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18</a:t>
              </a:r>
            </a:p>
          </p:txBody>
        </p:sp>
        <p:sp>
          <p:nvSpPr>
            <p:cNvPr id="1489" name="Line 32">
              <a:extLst>
                <a:ext uri="{FF2B5EF4-FFF2-40B4-BE49-F238E27FC236}">
                  <a16:creationId xmlns:a16="http://schemas.microsoft.com/office/drawing/2014/main" id="{6A6E2741-38F1-3AF7-104F-9328B19F60DB}"/>
                </a:ext>
              </a:extLst>
            </p:cNvPr>
            <p:cNvSpPr>
              <a:spLocks noChangeShapeType="1"/>
            </p:cNvSpPr>
            <p:nvPr/>
          </p:nvSpPr>
          <p:spPr bwMode="auto">
            <a:xfrm rot="16200000">
              <a:off x="2674621" y="4857416"/>
              <a:ext cx="7200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90" name="Rectangle 10">
              <a:extLst>
                <a:ext uri="{FF2B5EF4-FFF2-40B4-BE49-F238E27FC236}">
                  <a16:creationId xmlns:a16="http://schemas.microsoft.com/office/drawing/2014/main" id="{300858C7-415A-D40C-FCE7-4E92A9DE8079}"/>
                </a:ext>
              </a:extLst>
            </p:cNvPr>
            <p:cNvSpPr>
              <a:spLocks noChangeArrowheads="1"/>
            </p:cNvSpPr>
            <p:nvPr/>
          </p:nvSpPr>
          <p:spPr bwMode="auto">
            <a:xfrm>
              <a:off x="2657170" y="4820996"/>
              <a:ext cx="104513" cy="36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1200" dirty="0">
                  <a:solidFill>
                    <a:schemeClr val="bg2"/>
                  </a:solidFill>
                  <a:latin typeface="Arial" pitchFamily="34" charset="0"/>
                  <a:cs typeface="Arial" pitchFamily="34" charset="0"/>
                </a:rPr>
                <a:t>6</a:t>
              </a:r>
            </a:p>
          </p:txBody>
        </p:sp>
        <p:sp>
          <p:nvSpPr>
            <p:cNvPr id="1491" name="Line 16">
              <a:extLst>
                <a:ext uri="{FF2B5EF4-FFF2-40B4-BE49-F238E27FC236}">
                  <a16:creationId xmlns:a16="http://schemas.microsoft.com/office/drawing/2014/main" id="{960D4C04-5A26-3C09-257D-258FFA01445A}"/>
                </a:ext>
              </a:extLst>
            </p:cNvPr>
            <p:cNvSpPr>
              <a:spLocks noChangeShapeType="1"/>
            </p:cNvSpPr>
            <p:nvPr/>
          </p:nvSpPr>
          <p:spPr bwMode="auto">
            <a:xfrm>
              <a:off x="2152825" y="3300065"/>
              <a:ext cx="8924400" cy="0"/>
            </a:xfrm>
            <a:prstGeom prst="line">
              <a:avLst/>
            </a:prstGeom>
            <a:noFill/>
            <a:ln w="12700" cap="sq">
              <a:solidFill>
                <a:schemeClr val="bg2"/>
              </a:solidFill>
              <a:prstDash val="dash"/>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1200" dirty="0">
                <a:solidFill>
                  <a:schemeClr val="bg2"/>
                </a:solidFill>
                <a:latin typeface="Arial" pitchFamily="34" charset="0"/>
                <a:cs typeface="Arial" pitchFamily="34" charset="0"/>
              </a:endParaRPr>
            </a:p>
          </p:txBody>
        </p:sp>
        <p:sp>
          <p:nvSpPr>
            <p:cNvPr id="1492" name="Rectangle 10">
              <a:extLst>
                <a:ext uri="{FF2B5EF4-FFF2-40B4-BE49-F238E27FC236}">
                  <a16:creationId xmlns:a16="http://schemas.microsoft.com/office/drawing/2014/main" id="{2D018B8B-D9F8-B9F5-6F7A-CFD5242E9EFE}"/>
                </a:ext>
              </a:extLst>
            </p:cNvPr>
            <p:cNvSpPr>
              <a:spLocks noChangeArrowheads="1"/>
            </p:cNvSpPr>
            <p:nvPr/>
          </p:nvSpPr>
          <p:spPr bwMode="auto">
            <a:xfrm>
              <a:off x="2824430" y="2479773"/>
              <a:ext cx="2474181" cy="50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t">
              <a:spAutoFit/>
            </a:bodyPr>
            <a:lstStyle/>
            <a:p>
              <a:pPr eaLnBrk="0" fontAlgn="base" hangingPunct="0">
                <a:spcBef>
                  <a:spcPct val="0"/>
                </a:spcBef>
                <a:spcAft>
                  <a:spcPts val="300"/>
                </a:spcAft>
              </a:pPr>
              <a:r>
                <a:rPr lang="en-US" sz="1200" dirty="0">
                  <a:solidFill>
                    <a:schemeClr val="bg2"/>
                  </a:solidFill>
                  <a:latin typeface="Arial" pitchFamily="34" charset="0"/>
                  <a:cs typeface="Arial" pitchFamily="34" charset="0"/>
                </a:rPr>
                <a:t>Enzalutamide monotherapy</a:t>
              </a:r>
            </a:p>
            <a:p>
              <a:pPr eaLnBrk="0" fontAlgn="base" hangingPunct="0">
                <a:spcBef>
                  <a:spcPct val="0"/>
                </a:spcBef>
                <a:spcAft>
                  <a:spcPts val="300"/>
                </a:spcAft>
              </a:pPr>
              <a:r>
                <a:rPr lang="en-US" sz="1200" dirty="0">
                  <a:solidFill>
                    <a:schemeClr val="bg2"/>
                  </a:solidFill>
                  <a:latin typeface="Arial" pitchFamily="34" charset="0"/>
                  <a:cs typeface="Arial" pitchFamily="34" charset="0"/>
                </a:rPr>
                <a:t>Leuprolide acetate</a:t>
              </a:r>
            </a:p>
          </p:txBody>
        </p:sp>
        <p:sp>
          <p:nvSpPr>
            <p:cNvPr id="1493" name="Rectangle 306">
              <a:extLst>
                <a:ext uri="{FF2B5EF4-FFF2-40B4-BE49-F238E27FC236}">
                  <a16:creationId xmlns:a16="http://schemas.microsoft.com/office/drawing/2014/main" id="{5ED17ACF-454B-8996-8E90-4CF475540C41}"/>
                </a:ext>
              </a:extLst>
            </p:cNvPr>
            <p:cNvSpPr>
              <a:spLocks noChangeArrowheads="1"/>
            </p:cNvSpPr>
            <p:nvPr/>
          </p:nvSpPr>
          <p:spPr bwMode="auto">
            <a:xfrm>
              <a:off x="2612132" y="2555339"/>
              <a:ext cx="72242" cy="73536"/>
            </a:xfrm>
            <a:prstGeom prst="rect">
              <a:avLst/>
            </a:prstGeom>
            <a:noFill/>
            <a:ln w="6350" cap="sq">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494" name="Freeform 135">
              <a:extLst>
                <a:ext uri="{FF2B5EF4-FFF2-40B4-BE49-F238E27FC236}">
                  <a16:creationId xmlns:a16="http://schemas.microsoft.com/office/drawing/2014/main" id="{4C5F73CD-42DA-744C-BEFD-8FB0C081F7FA}"/>
                </a:ext>
              </a:extLst>
            </p:cNvPr>
            <p:cNvSpPr>
              <a:spLocks/>
            </p:cNvSpPr>
            <p:nvPr/>
          </p:nvSpPr>
          <p:spPr bwMode="auto">
            <a:xfrm>
              <a:off x="2613469" y="2842278"/>
              <a:ext cx="69567" cy="64175"/>
            </a:xfrm>
            <a:custGeom>
              <a:avLst/>
              <a:gdLst>
                <a:gd name="T0" fmla="*/ 26 w 52"/>
                <a:gd name="T1" fmla="*/ 48 h 48"/>
                <a:gd name="T2" fmla="*/ 0 w 52"/>
                <a:gd name="T3" fmla="*/ 48 h 48"/>
                <a:gd name="T4" fmla="*/ 12 w 52"/>
                <a:gd name="T5" fmla="*/ 24 h 48"/>
                <a:gd name="T6" fmla="*/ 26 w 52"/>
                <a:gd name="T7" fmla="*/ 0 h 48"/>
                <a:gd name="T8" fmla="*/ 40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0"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cxnSp>
          <p:nvCxnSpPr>
            <p:cNvPr id="1495" name="Straight Connector 1494">
              <a:extLst>
                <a:ext uri="{FF2B5EF4-FFF2-40B4-BE49-F238E27FC236}">
                  <a16:creationId xmlns:a16="http://schemas.microsoft.com/office/drawing/2014/main" id="{DDA01B32-765F-6E44-2A6B-DB60F2C5CB4E}"/>
                </a:ext>
              </a:extLst>
            </p:cNvPr>
            <p:cNvCxnSpPr/>
            <p:nvPr/>
          </p:nvCxnSpPr>
          <p:spPr>
            <a:xfrm>
              <a:off x="2486253" y="2594300"/>
              <a:ext cx="324000" cy="0"/>
            </a:xfrm>
            <a:prstGeom prst="line">
              <a:avLst/>
            </a:prstGeom>
            <a:noFill/>
            <a:ln w="19050" cap="sq">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496" name="Straight Connector 1495">
              <a:extLst>
                <a:ext uri="{FF2B5EF4-FFF2-40B4-BE49-F238E27FC236}">
                  <a16:creationId xmlns:a16="http://schemas.microsoft.com/office/drawing/2014/main" id="{A8D43021-117E-AFC7-F743-F34A379B34C1}"/>
                </a:ext>
              </a:extLst>
            </p:cNvPr>
            <p:cNvCxnSpPr/>
            <p:nvPr/>
          </p:nvCxnSpPr>
          <p:spPr>
            <a:xfrm>
              <a:off x="2486253" y="2874363"/>
              <a:ext cx="324000" cy="0"/>
            </a:xfrm>
            <a:prstGeom prst="line">
              <a:avLst/>
            </a:prstGeom>
            <a:noFill/>
            <a:ln w="190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cxnSp>
        <p:grpSp>
          <p:nvGrpSpPr>
            <p:cNvPr id="1497" name="Group 1496">
              <a:extLst>
                <a:ext uri="{FF2B5EF4-FFF2-40B4-BE49-F238E27FC236}">
                  <a16:creationId xmlns:a16="http://schemas.microsoft.com/office/drawing/2014/main" id="{AA64667F-CB23-1787-A3AF-ABEAD9C02F7F}"/>
                </a:ext>
              </a:extLst>
            </p:cNvPr>
            <p:cNvGrpSpPr/>
            <p:nvPr/>
          </p:nvGrpSpPr>
          <p:grpSpPr>
            <a:xfrm>
              <a:off x="2124922" y="1735169"/>
              <a:ext cx="8953816" cy="1570155"/>
              <a:chOff x="2124922" y="1466816"/>
              <a:chExt cx="8953816" cy="1570155"/>
            </a:xfrm>
          </p:grpSpPr>
          <p:sp>
            <p:nvSpPr>
              <p:cNvPr id="1574" name="Freeform 196">
                <a:extLst>
                  <a:ext uri="{FF2B5EF4-FFF2-40B4-BE49-F238E27FC236}">
                    <a16:creationId xmlns:a16="http://schemas.microsoft.com/office/drawing/2014/main" id="{E5297228-EBEE-F9E7-C103-15FB914AE845}"/>
                  </a:ext>
                </a:extLst>
              </p:cNvPr>
              <p:cNvSpPr>
                <a:spLocks/>
              </p:cNvSpPr>
              <p:nvPr/>
            </p:nvSpPr>
            <p:spPr bwMode="auto">
              <a:xfrm>
                <a:off x="10851376" y="297217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75" name="Freeform 197">
                <a:extLst>
                  <a:ext uri="{FF2B5EF4-FFF2-40B4-BE49-F238E27FC236}">
                    <a16:creationId xmlns:a16="http://schemas.microsoft.com/office/drawing/2014/main" id="{3DC6AD4C-36A1-76BF-C250-F4C3A31E796B}"/>
                  </a:ext>
                </a:extLst>
              </p:cNvPr>
              <p:cNvSpPr>
                <a:spLocks/>
              </p:cNvSpPr>
              <p:nvPr/>
            </p:nvSpPr>
            <p:spPr bwMode="auto">
              <a:xfrm>
                <a:off x="10361495" y="297217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76" name="Freeform 198">
                <a:extLst>
                  <a:ext uri="{FF2B5EF4-FFF2-40B4-BE49-F238E27FC236}">
                    <a16:creationId xmlns:a16="http://schemas.microsoft.com/office/drawing/2014/main" id="{F8A5E9E2-498A-C541-BA74-CAD35CFC64B5}"/>
                  </a:ext>
                </a:extLst>
              </p:cNvPr>
              <p:cNvSpPr>
                <a:spLocks/>
              </p:cNvSpPr>
              <p:nvPr/>
            </p:nvSpPr>
            <p:spPr bwMode="auto">
              <a:xfrm>
                <a:off x="10338056" y="297217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77" name="Freeform 199">
                <a:extLst>
                  <a:ext uri="{FF2B5EF4-FFF2-40B4-BE49-F238E27FC236}">
                    <a16:creationId xmlns:a16="http://schemas.microsoft.com/office/drawing/2014/main" id="{2E79E396-A1B2-625B-114D-B8AB75EE1440}"/>
                  </a:ext>
                </a:extLst>
              </p:cNvPr>
              <p:cNvSpPr>
                <a:spLocks/>
              </p:cNvSpPr>
              <p:nvPr/>
            </p:nvSpPr>
            <p:spPr bwMode="auto">
              <a:xfrm>
                <a:off x="10316960" y="297217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78" name="Freeform 200">
                <a:extLst>
                  <a:ext uri="{FF2B5EF4-FFF2-40B4-BE49-F238E27FC236}">
                    <a16:creationId xmlns:a16="http://schemas.microsoft.com/office/drawing/2014/main" id="{D444C07C-497F-591F-A9B3-4B5527474DCE}"/>
                  </a:ext>
                </a:extLst>
              </p:cNvPr>
              <p:cNvSpPr>
                <a:spLocks/>
              </p:cNvSpPr>
              <p:nvPr/>
            </p:nvSpPr>
            <p:spPr bwMode="auto">
              <a:xfrm>
                <a:off x="9920836" y="265980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79" name="Freeform 201">
                <a:extLst>
                  <a:ext uri="{FF2B5EF4-FFF2-40B4-BE49-F238E27FC236}">
                    <a16:creationId xmlns:a16="http://schemas.microsoft.com/office/drawing/2014/main" id="{BBF38779-631C-C47C-7E9B-909CAED29B21}"/>
                  </a:ext>
                </a:extLst>
              </p:cNvPr>
              <p:cNvSpPr>
                <a:spLocks/>
              </p:cNvSpPr>
              <p:nvPr/>
            </p:nvSpPr>
            <p:spPr bwMode="auto">
              <a:xfrm>
                <a:off x="9426266" y="252189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80" name="Freeform 202">
                <a:extLst>
                  <a:ext uri="{FF2B5EF4-FFF2-40B4-BE49-F238E27FC236}">
                    <a16:creationId xmlns:a16="http://schemas.microsoft.com/office/drawing/2014/main" id="{E0CB1E25-D504-4140-1885-6490706CE6F0}"/>
                  </a:ext>
                </a:extLst>
              </p:cNvPr>
              <p:cNvSpPr>
                <a:spLocks/>
              </p:cNvSpPr>
              <p:nvPr/>
            </p:nvSpPr>
            <p:spPr bwMode="auto">
              <a:xfrm>
                <a:off x="9332509" y="252189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81" name="Freeform 203">
                <a:extLst>
                  <a:ext uri="{FF2B5EF4-FFF2-40B4-BE49-F238E27FC236}">
                    <a16:creationId xmlns:a16="http://schemas.microsoft.com/office/drawing/2014/main" id="{0A19FF6C-0650-B87A-A9E2-61C4BC12E51D}"/>
                  </a:ext>
                </a:extLst>
              </p:cNvPr>
              <p:cNvSpPr>
                <a:spLocks/>
              </p:cNvSpPr>
              <p:nvPr/>
            </p:nvSpPr>
            <p:spPr bwMode="auto">
              <a:xfrm>
                <a:off x="9316102" y="252189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82" name="Freeform 204">
                <a:extLst>
                  <a:ext uri="{FF2B5EF4-FFF2-40B4-BE49-F238E27FC236}">
                    <a16:creationId xmlns:a16="http://schemas.microsoft.com/office/drawing/2014/main" id="{F182D650-2A99-3336-F17C-CC737E570BA0}"/>
                  </a:ext>
                </a:extLst>
              </p:cNvPr>
              <p:cNvSpPr>
                <a:spLocks/>
              </p:cNvSpPr>
              <p:nvPr/>
            </p:nvSpPr>
            <p:spPr bwMode="auto">
              <a:xfrm>
                <a:off x="9304382" y="252189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83" name="Freeform 205">
                <a:extLst>
                  <a:ext uri="{FF2B5EF4-FFF2-40B4-BE49-F238E27FC236}">
                    <a16:creationId xmlns:a16="http://schemas.microsoft.com/office/drawing/2014/main" id="{AF0C1637-599D-75C4-5451-39B590268286}"/>
                  </a:ext>
                </a:extLst>
              </p:cNvPr>
              <p:cNvSpPr>
                <a:spLocks/>
              </p:cNvSpPr>
              <p:nvPr/>
            </p:nvSpPr>
            <p:spPr bwMode="auto">
              <a:xfrm>
                <a:off x="9292663" y="252189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84" name="Freeform 206">
                <a:extLst>
                  <a:ext uri="{FF2B5EF4-FFF2-40B4-BE49-F238E27FC236}">
                    <a16:creationId xmlns:a16="http://schemas.microsoft.com/office/drawing/2014/main" id="{77DF03AC-6D3C-7586-98B5-D355A3B344FB}"/>
                  </a:ext>
                </a:extLst>
              </p:cNvPr>
              <p:cNvSpPr>
                <a:spLocks/>
              </p:cNvSpPr>
              <p:nvPr/>
            </p:nvSpPr>
            <p:spPr bwMode="auto">
              <a:xfrm>
                <a:off x="9074676" y="252189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85" name="Freeform 207">
                <a:extLst>
                  <a:ext uri="{FF2B5EF4-FFF2-40B4-BE49-F238E27FC236}">
                    <a16:creationId xmlns:a16="http://schemas.microsoft.com/office/drawing/2014/main" id="{C1A93919-3BA9-80A5-DAA6-34ABCCB59A9E}"/>
                  </a:ext>
                </a:extLst>
              </p:cNvPr>
              <p:cNvSpPr>
                <a:spLocks/>
              </p:cNvSpPr>
              <p:nvPr/>
            </p:nvSpPr>
            <p:spPr bwMode="auto">
              <a:xfrm>
                <a:off x="8896538" y="252189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86" name="Freeform 208">
                <a:extLst>
                  <a:ext uri="{FF2B5EF4-FFF2-40B4-BE49-F238E27FC236}">
                    <a16:creationId xmlns:a16="http://schemas.microsoft.com/office/drawing/2014/main" id="{0E15D472-A5B1-8B9A-7569-C75CEB46967C}"/>
                  </a:ext>
                </a:extLst>
              </p:cNvPr>
              <p:cNvSpPr>
                <a:spLocks/>
              </p:cNvSpPr>
              <p:nvPr/>
            </p:nvSpPr>
            <p:spPr bwMode="auto">
              <a:xfrm>
                <a:off x="8875443" y="252189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87" name="Freeform 209">
                <a:extLst>
                  <a:ext uri="{FF2B5EF4-FFF2-40B4-BE49-F238E27FC236}">
                    <a16:creationId xmlns:a16="http://schemas.microsoft.com/office/drawing/2014/main" id="{D2026FCB-7868-A060-B213-5CD838AAE8D5}"/>
                  </a:ext>
                </a:extLst>
              </p:cNvPr>
              <p:cNvSpPr>
                <a:spLocks/>
              </p:cNvSpPr>
              <p:nvPr/>
            </p:nvSpPr>
            <p:spPr bwMode="auto">
              <a:xfrm>
                <a:off x="8859035" y="252189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88" name="Freeform 210">
                <a:extLst>
                  <a:ext uri="{FF2B5EF4-FFF2-40B4-BE49-F238E27FC236}">
                    <a16:creationId xmlns:a16="http://schemas.microsoft.com/office/drawing/2014/main" id="{693EAA64-E4E0-7BBB-B140-6EE8D5A9E1FE}"/>
                  </a:ext>
                </a:extLst>
              </p:cNvPr>
              <p:cNvSpPr>
                <a:spLocks/>
              </p:cNvSpPr>
              <p:nvPr/>
            </p:nvSpPr>
            <p:spPr bwMode="auto">
              <a:xfrm>
                <a:off x="8842628" y="252189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89" name="Freeform 211">
                <a:extLst>
                  <a:ext uri="{FF2B5EF4-FFF2-40B4-BE49-F238E27FC236}">
                    <a16:creationId xmlns:a16="http://schemas.microsoft.com/office/drawing/2014/main" id="{806FCD1B-884A-F31E-C105-74C038C2054E}"/>
                  </a:ext>
                </a:extLst>
              </p:cNvPr>
              <p:cNvSpPr>
                <a:spLocks/>
              </p:cNvSpPr>
              <p:nvPr/>
            </p:nvSpPr>
            <p:spPr bwMode="auto">
              <a:xfrm>
                <a:off x="8814501" y="252189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90" name="Freeform 212">
                <a:extLst>
                  <a:ext uri="{FF2B5EF4-FFF2-40B4-BE49-F238E27FC236}">
                    <a16:creationId xmlns:a16="http://schemas.microsoft.com/office/drawing/2014/main" id="{F87985CF-3B65-8687-CD9E-2EE3A664AD31}"/>
                  </a:ext>
                </a:extLst>
              </p:cNvPr>
              <p:cNvSpPr>
                <a:spLocks/>
              </p:cNvSpPr>
              <p:nvPr/>
            </p:nvSpPr>
            <p:spPr bwMode="auto">
              <a:xfrm>
                <a:off x="8798093" y="252189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91" name="Freeform 213">
                <a:extLst>
                  <a:ext uri="{FF2B5EF4-FFF2-40B4-BE49-F238E27FC236}">
                    <a16:creationId xmlns:a16="http://schemas.microsoft.com/office/drawing/2014/main" id="{03881C9C-3B8E-5EE2-F40C-1226B4CD0735}"/>
                  </a:ext>
                </a:extLst>
              </p:cNvPr>
              <p:cNvSpPr>
                <a:spLocks/>
              </p:cNvSpPr>
              <p:nvPr/>
            </p:nvSpPr>
            <p:spPr bwMode="auto">
              <a:xfrm>
                <a:off x="8786374" y="252189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92" name="Freeform 214">
                <a:extLst>
                  <a:ext uri="{FF2B5EF4-FFF2-40B4-BE49-F238E27FC236}">
                    <a16:creationId xmlns:a16="http://schemas.microsoft.com/office/drawing/2014/main" id="{D7B8F2C4-E280-94F1-5D74-1BB2A10663B9}"/>
                  </a:ext>
                </a:extLst>
              </p:cNvPr>
              <p:cNvSpPr>
                <a:spLocks/>
              </p:cNvSpPr>
              <p:nvPr/>
            </p:nvSpPr>
            <p:spPr bwMode="auto">
              <a:xfrm>
                <a:off x="8774653" y="252189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93" name="Freeform 215">
                <a:extLst>
                  <a:ext uri="{FF2B5EF4-FFF2-40B4-BE49-F238E27FC236}">
                    <a16:creationId xmlns:a16="http://schemas.microsoft.com/office/drawing/2014/main" id="{7F7C7524-C8AE-9D75-5B63-1C9A84051E2A}"/>
                  </a:ext>
                </a:extLst>
              </p:cNvPr>
              <p:cNvSpPr>
                <a:spLocks/>
              </p:cNvSpPr>
              <p:nvPr/>
            </p:nvSpPr>
            <p:spPr bwMode="auto">
              <a:xfrm>
                <a:off x="8769965" y="248534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94" name="Freeform 216">
                <a:extLst>
                  <a:ext uri="{FF2B5EF4-FFF2-40B4-BE49-F238E27FC236}">
                    <a16:creationId xmlns:a16="http://schemas.microsoft.com/office/drawing/2014/main" id="{4EB683CB-A6D2-B641-1450-F7A8757656D3}"/>
                  </a:ext>
                </a:extLst>
              </p:cNvPr>
              <p:cNvSpPr>
                <a:spLocks/>
              </p:cNvSpPr>
              <p:nvPr/>
            </p:nvSpPr>
            <p:spPr bwMode="auto">
              <a:xfrm>
                <a:off x="8352746" y="2458755"/>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95" name="Freeform 217">
                <a:extLst>
                  <a:ext uri="{FF2B5EF4-FFF2-40B4-BE49-F238E27FC236}">
                    <a16:creationId xmlns:a16="http://schemas.microsoft.com/office/drawing/2014/main" id="{AA65828C-4BD6-3AA9-7B0E-2BFBB2735C98}"/>
                  </a:ext>
                </a:extLst>
              </p:cNvPr>
              <p:cNvSpPr>
                <a:spLocks/>
              </p:cNvSpPr>
              <p:nvPr/>
            </p:nvSpPr>
            <p:spPr bwMode="auto">
              <a:xfrm>
                <a:off x="8301179" y="243383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96" name="Freeform 218">
                <a:extLst>
                  <a:ext uri="{FF2B5EF4-FFF2-40B4-BE49-F238E27FC236}">
                    <a16:creationId xmlns:a16="http://schemas.microsoft.com/office/drawing/2014/main" id="{ACFA0469-D8C5-B8E8-4065-DD3357F15637}"/>
                  </a:ext>
                </a:extLst>
              </p:cNvPr>
              <p:cNvSpPr>
                <a:spLocks/>
              </p:cNvSpPr>
              <p:nvPr/>
            </p:nvSpPr>
            <p:spPr bwMode="auto">
              <a:xfrm>
                <a:off x="8291803" y="2427185"/>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97" name="Freeform 219">
                <a:extLst>
                  <a:ext uri="{FF2B5EF4-FFF2-40B4-BE49-F238E27FC236}">
                    <a16:creationId xmlns:a16="http://schemas.microsoft.com/office/drawing/2014/main" id="{A805DFBC-2E0D-6891-71C9-0301FF6EBC20}"/>
                  </a:ext>
                </a:extLst>
              </p:cNvPr>
              <p:cNvSpPr>
                <a:spLocks/>
              </p:cNvSpPr>
              <p:nvPr/>
            </p:nvSpPr>
            <p:spPr bwMode="auto">
              <a:xfrm>
                <a:off x="8284772" y="241389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98" name="Freeform 220">
                <a:extLst>
                  <a:ext uri="{FF2B5EF4-FFF2-40B4-BE49-F238E27FC236}">
                    <a16:creationId xmlns:a16="http://schemas.microsoft.com/office/drawing/2014/main" id="{8877B110-A1DF-788B-9D8D-4ABEFC0F4EF0}"/>
                  </a:ext>
                </a:extLst>
              </p:cNvPr>
              <p:cNvSpPr>
                <a:spLocks/>
              </p:cNvSpPr>
              <p:nvPr/>
            </p:nvSpPr>
            <p:spPr bwMode="auto">
              <a:xfrm>
                <a:off x="8280085" y="240724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99" name="Freeform 221">
                <a:extLst>
                  <a:ext uri="{FF2B5EF4-FFF2-40B4-BE49-F238E27FC236}">
                    <a16:creationId xmlns:a16="http://schemas.microsoft.com/office/drawing/2014/main" id="{92B1AA26-9B17-4632-8279-B81871CC79F4}"/>
                  </a:ext>
                </a:extLst>
              </p:cNvPr>
              <p:cNvSpPr>
                <a:spLocks/>
              </p:cNvSpPr>
              <p:nvPr/>
            </p:nvSpPr>
            <p:spPr bwMode="auto">
              <a:xfrm>
                <a:off x="8275397" y="2390632"/>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00" name="Freeform 222">
                <a:extLst>
                  <a:ext uri="{FF2B5EF4-FFF2-40B4-BE49-F238E27FC236}">
                    <a16:creationId xmlns:a16="http://schemas.microsoft.com/office/drawing/2014/main" id="{FFF4250C-F6D1-D7B6-0E9C-1AFFC8912F63}"/>
                  </a:ext>
                </a:extLst>
              </p:cNvPr>
              <p:cNvSpPr>
                <a:spLocks/>
              </p:cNvSpPr>
              <p:nvPr/>
            </p:nvSpPr>
            <p:spPr bwMode="auto">
              <a:xfrm>
                <a:off x="8263676" y="237567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01" name="Freeform 223">
                <a:extLst>
                  <a:ext uri="{FF2B5EF4-FFF2-40B4-BE49-F238E27FC236}">
                    <a16:creationId xmlns:a16="http://schemas.microsoft.com/office/drawing/2014/main" id="{476CA37C-CD7F-4669-1C83-8374F491EF64}"/>
                  </a:ext>
                </a:extLst>
              </p:cNvPr>
              <p:cNvSpPr>
                <a:spLocks/>
              </p:cNvSpPr>
              <p:nvPr/>
            </p:nvSpPr>
            <p:spPr bwMode="auto">
              <a:xfrm>
                <a:off x="8247269" y="237567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02" name="Freeform 224">
                <a:extLst>
                  <a:ext uri="{FF2B5EF4-FFF2-40B4-BE49-F238E27FC236}">
                    <a16:creationId xmlns:a16="http://schemas.microsoft.com/office/drawing/2014/main" id="{D3C0FF58-0879-DEE9-2DDC-706DD8BE666F}"/>
                  </a:ext>
                </a:extLst>
              </p:cNvPr>
              <p:cNvSpPr>
                <a:spLocks/>
              </p:cNvSpPr>
              <p:nvPr/>
            </p:nvSpPr>
            <p:spPr bwMode="auto">
              <a:xfrm>
                <a:off x="8146480" y="237567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03" name="Freeform 225">
                <a:extLst>
                  <a:ext uri="{FF2B5EF4-FFF2-40B4-BE49-F238E27FC236}">
                    <a16:creationId xmlns:a16="http://schemas.microsoft.com/office/drawing/2014/main" id="{275F4C0E-7633-5ECB-0363-B8406B7A4241}"/>
                  </a:ext>
                </a:extLst>
              </p:cNvPr>
              <p:cNvSpPr>
                <a:spLocks/>
              </p:cNvSpPr>
              <p:nvPr/>
            </p:nvSpPr>
            <p:spPr bwMode="auto">
              <a:xfrm>
                <a:off x="8090225" y="237567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04" name="Freeform 226">
                <a:extLst>
                  <a:ext uri="{FF2B5EF4-FFF2-40B4-BE49-F238E27FC236}">
                    <a16:creationId xmlns:a16="http://schemas.microsoft.com/office/drawing/2014/main" id="{9D2C8642-50BB-60EE-DBDD-8EB45E3AC456}"/>
                  </a:ext>
                </a:extLst>
              </p:cNvPr>
              <p:cNvSpPr>
                <a:spLocks/>
              </p:cNvSpPr>
              <p:nvPr/>
            </p:nvSpPr>
            <p:spPr bwMode="auto">
              <a:xfrm>
                <a:off x="8057410" y="237567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05" name="Freeform 227">
                <a:extLst>
                  <a:ext uri="{FF2B5EF4-FFF2-40B4-BE49-F238E27FC236}">
                    <a16:creationId xmlns:a16="http://schemas.microsoft.com/office/drawing/2014/main" id="{632A624B-7BE8-13CB-5F2A-3D05AC777DB4}"/>
                  </a:ext>
                </a:extLst>
              </p:cNvPr>
              <p:cNvSpPr>
                <a:spLocks/>
              </p:cNvSpPr>
              <p:nvPr/>
            </p:nvSpPr>
            <p:spPr bwMode="auto">
              <a:xfrm>
                <a:off x="7928495" y="237567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06" name="Freeform 228">
                <a:extLst>
                  <a:ext uri="{FF2B5EF4-FFF2-40B4-BE49-F238E27FC236}">
                    <a16:creationId xmlns:a16="http://schemas.microsoft.com/office/drawing/2014/main" id="{9E2895D4-5767-142B-E2C0-DDD7C674EBCA}"/>
                  </a:ext>
                </a:extLst>
              </p:cNvPr>
              <p:cNvSpPr>
                <a:spLocks/>
              </p:cNvSpPr>
              <p:nvPr/>
            </p:nvSpPr>
            <p:spPr bwMode="auto">
              <a:xfrm>
                <a:off x="7830050" y="237567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07" name="Freeform 229">
                <a:extLst>
                  <a:ext uri="{FF2B5EF4-FFF2-40B4-BE49-F238E27FC236}">
                    <a16:creationId xmlns:a16="http://schemas.microsoft.com/office/drawing/2014/main" id="{B579866E-C84A-C40C-A6B0-CB96F3B82DEC}"/>
                  </a:ext>
                </a:extLst>
              </p:cNvPr>
              <p:cNvSpPr>
                <a:spLocks/>
              </p:cNvSpPr>
              <p:nvPr/>
            </p:nvSpPr>
            <p:spPr bwMode="auto">
              <a:xfrm>
                <a:off x="7794890" y="237567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08" name="Freeform 230">
                <a:extLst>
                  <a:ext uri="{FF2B5EF4-FFF2-40B4-BE49-F238E27FC236}">
                    <a16:creationId xmlns:a16="http://schemas.microsoft.com/office/drawing/2014/main" id="{8A352F29-0178-90FA-FD82-DFE990A31653}"/>
                  </a:ext>
                </a:extLst>
              </p:cNvPr>
              <p:cNvSpPr>
                <a:spLocks/>
              </p:cNvSpPr>
              <p:nvPr/>
            </p:nvSpPr>
            <p:spPr bwMode="auto">
              <a:xfrm>
                <a:off x="7773795" y="237567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09" name="Freeform 231">
                <a:extLst>
                  <a:ext uri="{FF2B5EF4-FFF2-40B4-BE49-F238E27FC236}">
                    <a16:creationId xmlns:a16="http://schemas.microsoft.com/office/drawing/2014/main" id="{B64BE366-604E-034C-E0EA-3CB9E348EB5F}"/>
                  </a:ext>
                </a:extLst>
              </p:cNvPr>
              <p:cNvSpPr>
                <a:spLocks/>
              </p:cNvSpPr>
              <p:nvPr/>
            </p:nvSpPr>
            <p:spPr bwMode="auto">
              <a:xfrm>
                <a:off x="7762075" y="237567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10" name="Freeform 232">
                <a:extLst>
                  <a:ext uri="{FF2B5EF4-FFF2-40B4-BE49-F238E27FC236}">
                    <a16:creationId xmlns:a16="http://schemas.microsoft.com/office/drawing/2014/main" id="{5F043BFC-DB1E-A373-8734-F3FD69BF1E6D}"/>
                  </a:ext>
                </a:extLst>
              </p:cNvPr>
              <p:cNvSpPr>
                <a:spLocks/>
              </p:cNvSpPr>
              <p:nvPr/>
            </p:nvSpPr>
            <p:spPr bwMode="auto">
              <a:xfrm>
                <a:off x="7750356" y="237069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11" name="Freeform 233">
                <a:extLst>
                  <a:ext uri="{FF2B5EF4-FFF2-40B4-BE49-F238E27FC236}">
                    <a16:creationId xmlns:a16="http://schemas.microsoft.com/office/drawing/2014/main" id="{303C5619-6418-7041-AF66-65227393A881}"/>
                  </a:ext>
                </a:extLst>
              </p:cNvPr>
              <p:cNvSpPr>
                <a:spLocks/>
              </p:cNvSpPr>
              <p:nvPr/>
            </p:nvSpPr>
            <p:spPr bwMode="auto">
              <a:xfrm>
                <a:off x="7745668" y="236238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12" name="Freeform 234">
                <a:extLst>
                  <a:ext uri="{FF2B5EF4-FFF2-40B4-BE49-F238E27FC236}">
                    <a16:creationId xmlns:a16="http://schemas.microsoft.com/office/drawing/2014/main" id="{52039DA2-BD04-E5D8-E2EF-CBDAA1F3D361}"/>
                  </a:ext>
                </a:extLst>
              </p:cNvPr>
              <p:cNvSpPr>
                <a:spLocks/>
              </p:cNvSpPr>
              <p:nvPr/>
            </p:nvSpPr>
            <p:spPr bwMode="auto">
              <a:xfrm>
                <a:off x="7745668" y="2355739"/>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13" name="Freeform 235">
                <a:extLst>
                  <a:ext uri="{FF2B5EF4-FFF2-40B4-BE49-F238E27FC236}">
                    <a16:creationId xmlns:a16="http://schemas.microsoft.com/office/drawing/2014/main" id="{2DEF7D43-2C9D-C790-D8AA-B4532C92AFD5}"/>
                  </a:ext>
                </a:extLst>
              </p:cNvPr>
              <p:cNvSpPr>
                <a:spLocks/>
              </p:cNvSpPr>
              <p:nvPr/>
            </p:nvSpPr>
            <p:spPr bwMode="auto">
              <a:xfrm>
                <a:off x="7612063" y="2339123"/>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14" name="Freeform 236">
                <a:extLst>
                  <a:ext uri="{FF2B5EF4-FFF2-40B4-BE49-F238E27FC236}">
                    <a16:creationId xmlns:a16="http://schemas.microsoft.com/office/drawing/2014/main" id="{BE1231E1-42AF-42D5-F6A5-CEEC6226E9D4}"/>
                  </a:ext>
                </a:extLst>
              </p:cNvPr>
              <p:cNvSpPr>
                <a:spLocks/>
              </p:cNvSpPr>
              <p:nvPr/>
            </p:nvSpPr>
            <p:spPr bwMode="auto">
              <a:xfrm>
                <a:off x="7579248" y="2339123"/>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15" name="Freeform 237">
                <a:extLst>
                  <a:ext uri="{FF2B5EF4-FFF2-40B4-BE49-F238E27FC236}">
                    <a16:creationId xmlns:a16="http://schemas.microsoft.com/office/drawing/2014/main" id="{E0DAD11C-E798-41CB-3742-A1D55045BB99}"/>
                  </a:ext>
                </a:extLst>
              </p:cNvPr>
              <p:cNvSpPr>
                <a:spLocks/>
              </p:cNvSpPr>
              <p:nvPr/>
            </p:nvSpPr>
            <p:spPr bwMode="auto">
              <a:xfrm>
                <a:off x="7429237" y="2339123"/>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16" name="Freeform 238">
                <a:extLst>
                  <a:ext uri="{FF2B5EF4-FFF2-40B4-BE49-F238E27FC236}">
                    <a16:creationId xmlns:a16="http://schemas.microsoft.com/office/drawing/2014/main" id="{4A6B556E-7222-EAD4-96A7-8A3494BC5EFC}"/>
                  </a:ext>
                </a:extLst>
              </p:cNvPr>
              <p:cNvSpPr>
                <a:spLocks/>
              </p:cNvSpPr>
              <p:nvPr/>
            </p:nvSpPr>
            <p:spPr bwMode="auto">
              <a:xfrm>
                <a:off x="7394079" y="2339123"/>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17" name="Freeform 239">
                <a:extLst>
                  <a:ext uri="{FF2B5EF4-FFF2-40B4-BE49-F238E27FC236}">
                    <a16:creationId xmlns:a16="http://schemas.microsoft.com/office/drawing/2014/main" id="{C4886218-24E3-2520-2A18-2539AEDD1B33}"/>
                  </a:ext>
                </a:extLst>
              </p:cNvPr>
              <p:cNvSpPr>
                <a:spLocks/>
              </p:cNvSpPr>
              <p:nvPr/>
            </p:nvSpPr>
            <p:spPr bwMode="auto">
              <a:xfrm>
                <a:off x="7312040" y="2339123"/>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18" name="Freeform 240">
                <a:extLst>
                  <a:ext uri="{FF2B5EF4-FFF2-40B4-BE49-F238E27FC236}">
                    <a16:creationId xmlns:a16="http://schemas.microsoft.com/office/drawing/2014/main" id="{0799F512-F9A7-183D-F1AD-01A98DEFB9F0}"/>
                  </a:ext>
                </a:extLst>
              </p:cNvPr>
              <p:cNvSpPr>
                <a:spLocks/>
              </p:cNvSpPr>
              <p:nvPr/>
            </p:nvSpPr>
            <p:spPr bwMode="auto">
              <a:xfrm>
                <a:off x="7283913" y="2339123"/>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19" name="Freeform 241">
                <a:extLst>
                  <a:ext uri="{FF2B5EF4-FFF2-40B4-BE49-F238E27FC236}">
                    <a16:creationId xmlns:a16="http://schemas.microsoft.com/office/drawing/2014/main" id="{3E478E21-E14E-4EF3-00DE-B41C057AA834}"/>
                  </a:ext>
                </a:extLst>
              </p:cNvPr>
              <p:cNvSpPr>
                <a:spLocks/>
              </p:cNvSpPr>
              <p:nvPr/>
            </p:nvSpPr>
            <p:spPr bwMode="auto">
              <a:xfrm>
                <a:off x="7267506" y="2339123"/>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20" name="Freeform 242">
                <a:extLst>
                  <a:ext uri="{FF2B5EF4-FFF2-40B4-BE49-F238E27FC236}">
                    <a16:creationId xmlns:a16="http://schemas.microsoft.com/office/drawing/2014/main" id="{BBF00F28-1D37-BD38-D1C4-ADE40D239707}"/>
                  </a:ext>
                </a:extLst>
              </p:cNvPr>
              <p:cNvSpPr>
                <a:spLocks/>
              </p:cNvSpPr>
              <p:nvPr/>
            </p:nvSpPr>
            <p:spPr bwMode="auto">
              <a:xfrm>
                <a:off x="7267506" y="232417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21" name="Freeform 243">
                <a:extLst>
                  <a:ext uri="{FF2B5EF4-FFF2-40B4-BE49-F238E27FC236}">
                    <a16:creationId xmlns:a16="http://schemas.microsoft.com/office/drawing/2014/main" id="{36CB17C4-C7C2-26C2-3F6C-7662DD0FD514}"/>
                  </a:ext>
                </a:extLst>
              </p:cNvPr>
              <p:cNvSpPr>
                <a:spLocks/>
              </p:cNvSpPr>
              <p:nvPr/>
            </p:nvSpPr>
            <p:spPr bwMode="auto">
              <a:xfrm>
                <a:off x="7267506" y="231254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22" name="Freeform 244">
                <a:extLst>
                  <a:ext uri="{FF2B5EF4-FFF2-40B4-BE49-F238E27FC236}">
                    <a16:creationId xmlns:a16="http://schemas.microsoft.com/office/drawing/2014/main" id="{4AEC9840-7A54-33E6-06C2-96C27D7D97B3}"/>
                  </a:ext>
                </a:extLst>
              </p:cNvPr>
              <p:cNvSpPr>
                <a:spLocks/>
              </p:cNvSpPr>
              <p:nvPr/>
            </p:nvSpPr>
            <p:spPr bwMode="auto">
              <a:xfrm>
                <a:off x="7267506" y="229592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23" name="Freeform 245">
                <a:extLst>
                  <a:ext uri="{FF2B5EF4-FFF2-40B4-BE49-F238E27FC236}">
                    <a16:creationId xmlns:a16="http://schemas.microsoft.com/office/drawing/2014/main" id="{463424B4-4766-56D5-0BB2-4906A6B41F2F}"/>
                  </a:ext>
                </a:extLst>
              </p:cNvPr>
              <p:cNvSpPr>
                <a:spLocks/>
              </p:cNvSpPr>
              <p:nvPr/>
            </p:nvSpPr>
            <p:spPr bwMode="auto">
              <a:xfrm>
                <a:off x="7255786" y="228097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24" name="Freeform 246">
                <a:extLst>
                  <a:ext uri="{FF2B5EF4-FFF2-40B4-BE49-F238E27FC236}">
                    <a16:creationId xmlns:a16="http://schemas.microsoft.com/office/drawing/2014/main" id="{30C3BF3C-1A1E-2DDB-F3FE-4A77B592E4A0}"/>
                  </a:ext>
                </a:extLst>
              </p:cNvPr>
              <p:cNvSpPr>
                <a:spLocks/>
              </p:cNvSpPr>
              <p:nvPr/>
            </p:nvSpPr>
            <p:spPr bwMode="auto">
              <a:xfrm>
                <a:off x="7251098" y="2267679"/>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25" name="Freeform 247">
                <a:extLst>
                  <a:ext uri="{FF2B5EF4-FFF2-40B4-BE49-F238E27FC236}">
                    <a16:creationId xmlns:a16="http://schemas.microsoft.com/office/drawing/2014/main" id="{52F743F4-1E80-1B0A-5E1E-1FD9A941DB68}"/>
                  </a:ext>
                </a:extLst>
              </p:cNvPr>
              <p:cNvSpPr>
                <a:spLocks/>
              </p:cNvSpPr>
              <p:nvPr/>
            </p:nvSpPr>
            <p:spPr bwMode="auto">
              <a:xfrm>
                <a:off x="7244067" y="225272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26" name="Freeform 248">
                <a:extLst>
                  <a:ext uri="{FF2B5EF4-FFF2-40B4-BE49-F238E27FC236}">
                    <a16:creationId xmlns:a16="http://schemas.microsoft.com/office/drawing/2014/main" id="{990410E9-0391-1357-F60A-E4DDB563081D}"/>
                  </a:ext>
                </a:extLst>
              </p:cNvPr>
              <p:cNvSpPr>
                <a:spLocks/>
              </p:cNvSpPr>
              <p:nvPr/>
            </p:nvSpPr>
            <p:spPr bwMode="auto">
              <a:xfrm>
                <a:off x="7234691" y="2232785"/>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27" name="Freeform 249">
                <a:extLst>
                  <a:ext uri="{FF2B5EF4-FFF2-40B4-BE49-F238E27FC236}">
                    <a16:creationId xmlns:a16="http://schemas.microsoft.com/office/drawing/2014/main" id="{FAE40672-B628-B9B7-83D1-D54AE794E866}"/>
                  </a:ext>
                </a:extLst>
              </p:cNvPr>
              <p:cNvSpPr>
                <a:spLocks/>
              </p:cNvSpPr>
              <p:nvPr/>
            </p:nvSpPr>
            <p:spPr bwMode="auto">
              <a:xfrm>
                <a:off x="7117495" y="2232785"/>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28" name="Freeform 250">
                <a:extLst>
                  <a:ext uri="{FF2B5EF4-FFF2-40B4-BE49-F238E27FC236}">
                    <a16:creationId xmlns:a16="http://schemas.microsoft.com/office/drawing/2014/main" id="{DC1D8691-E527-F27A-048A-F4431F0D0CC7}"/>
                  </a:ext>
                </a:extLst>
              </p:cNvPr>
              <p:cNvSpPr>
                <a:spLocks/>
              </p:cNvSpPr>
              <p:nvPr/>
            </p:nvSpPr>
            <p:spPr bwMode="auto">
              <a:xfrm>
                <a:off x="6794032" y="2217832"/>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29" name="Freeform 251">
                <a:extLst>
                  <a:ext uri="{FF2B5EF4-FFF2-40B4-BE49-F238E27FC236}">
                    <a16:creationId xmlns:a16="http://schemas.microsoft.com/office/drawing/2014/main" id="{D91ECA97-5993-FEDA-176B-C42A11DFFA35}"/>
                  </a:ext>
                </a:extLst>
              </p:cNvPr>
              <p:cNvSpPr>
                <a:spLocks/>
              </p:cNvSpPr>
              <p:nvPr/>
            </p:nvSpPr>
            <p:spPr bwMode="auto">
              <a:xfrm>
                <a:off x="6765905" y="2217832"/>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30" name="Freeform 252">
                <a:extLst>
                  <a:ext uri="{FF2B5EF4-FFF2-40B4-BE49-F238E27FC236}">
                    <a16:creationId xmlns:a16="http://schemas.microsoft.com/office/drawing/2014/main" id="{42CD5E9D-D08C-EC9A-2651-E6AE14BAF77C}"/>
                  </a:ext>
                </a:extLst>
              </p:cNvPr>
              <p:cNvSpPr>
                <a:spLocks/>
              </p:cNvSpPr>
              <p:nvPr/>
            </p:nvSpPr>
            <p:spPr bwMode="auto">
              <a:xfrm>
                <a:off x="6744809" y="2204539"/>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31" name="Freeform 253">
                <a:extLst>
                  <a:ext uri="{FF2B5EF4-FFF2-40B4-BE49-F238E27FC236}">
                    <a16:creationId xmlns:a16="http://schemas.microsoft.com/office/drawing/2014/main" id="{22951FA1-44F6-B4B2-87FF-DF8DE3B6C664}"/>
                  </a:ext>
                </a:extLst>
              </p:cNvPr>
              <p:cNvSpPr>
                <a:spLocks/>
              </p:cNvSpPr>
              <p:nvPr/>
            </p:nvSpPr>
            <p:spPr bwMode="auto">
              <a:xfrm>
                <a:off x="6744809" y="217795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32" name="Freeform 254">
                <a:extLst>
                  <a:ext uri="{FF2B5EF4-FFF2-40B4-BE49-F238E27FC236}">
                    <a16:creationId xmlns:a16="http://schemas.microsoft.com/office/drawing/2014/main" id="{B91D2166-5D90-74A2-507B-B7D049EA0147}"/>
                  </a:ext>
                </a:extLst>
              </p:cNvPr>
              <p:cNvSpPr>
                <a:spLocks/>
              </p:cNvSpPr>
              <p:nvPr/>
            </p:nvSpPr>
            <p:spPr bwMode="auto">
              <a:xfrm>
                <a:off x="6737778" y="2169647"/>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33" name="Freeform 255">
                <a:extLst>
                  <a:ext uri="{FF2B5EF4-FFF2-40B4-BE49-F238E27FC236}">
                    <a16:creationId xmlns:a16="http://schemas.microsoft.com/office/drawing/2014/main" id="{45530718-3512-5468-7B64-1DE0711E4280}"/>
                  </a:ext>
                </a:extLst>
              </p:cNvPr>
              <p:cNvSpPr>
                <a:spLocks/>
              </p:cNvSpPr>
              <p:nvPr/>
            </p:nvSpPr>
            <p:spPr bwMode="auto">
              <a:xfrm>
                <a:off x="6676836" y="215801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34" name="Freeform 256">
                <a:extLst>
                  <a:ext uri="{FF2B5EF4-FFF2-40B4-BE49-F238E27FC236}">
                    <a16:creationId xmlns:a16="http://schemas.microsoft.com/office/drawing/2014/main" id="{CD570361-7503-6FDA-FA8B-A410CCDB80CF}"/>
                  </a:ext>
                </a:extLst>
              </p:cNvPr>
              <p:cNvSpPr>
                <a:spLocks/>
              </p:cNvSpPr>
              <p:nvPr/>
            </p:nvSpPr>
            <p:spPr bwMode="auto">
              <a:xfrm>
                <a:off x="6566670" y="215801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35" name="Freeform 257">
                <a:extLst>
                  <a:ext uri="{FF2B5EF4-FFF2-40B4-BE49-F238E27FC236}">
                    <a16:creationId xmlns:a16="http://schemas.microsoft.com/office/drawing/2014/main" id="{41FA84AB-2953-D703-7514-61AC0C2B8F0E}"/>
                  </a:ext>
                </a:extLst>
              </p:cNvPr>
              <p:cNvSpPr>
                <a:spLocks/>
              </p:cNvSpPr>
              <p:nvPr/>
            </p:nvSpPr>
            <p:spPr bwMode="auto">
              <a:xfrm>
                <a:off x="6531512" y="215801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36" name="Freeform 258">
                <a:extLst>
                  <a:ext uri="{FF2B5EF4-FFF2-40B4-BE49-F238E27FC236}">
                    <a16:creationId xmlns:a16="http://schemas.microsoft.com/office/drawing/2014/main" id="{48EAEA41-66FD-4152-03B4-D3DACE20B810}"/>
                  </a:ext>
                </a:extLst>
              </p:cNvPr>
              <p:cNvSpPr>
                <a:spLocks/>
              </p:cNvSpPr>
              <p:nvPr/>
            </p:nvSpPr>
            <p:spPr bwMode="auto">
              <a:xfrm>
                <a:off x="6226801" y="215801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37" name="Freeform 259">
                <a:extLst>
                  <a:ext uri="{FF2B5EF4-FFF2-40B4-BE49-F238E27FC236}">
                    <a16:creationId xmlns:a16="http://schemas.microsoft.com/office/drawing/2014/main" id="{B23F1833-F387-E427-0653-2732D2DF6CAD}"/>
                  </a:ext>
                </a:extLst>
              </p:cNvPr>
              <p:cNvSpPr>
                <a:spLocks/>
              </p:cNvSpPr>
              <p:nvPr/>
            </p:nvSpPr>
            <p:spPr bwMode="auto">
              <a:xfrm>
                <a:off x="6226801" y="2118139"/>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38" name="Freeform 260">
                <a:extLst>
                  <a:ext uri="{FF2B5EF4-FFF2-40B4-BE49-F238E27FC236}">
                    <a16:creationId xmlns:a16="http://schemas.microsoft.com/office/drawing/2014/main" id="{A023BD69-F20F-A733-B374-33BF5E3DE3F9}"/>
                  </a:ext>
                </a:extLst>
              </p:cNvPr>
              <p:cNvSpPr>
                <a:spLocks/>
              </p:cNvSpPr>
              <p:nvPr/>
            </p:nvSpPr>
            <p:spPr bwMode="auto">
              <a:xfrm>
                <a:off x="6215081" y="2106509"/>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39" name="Freeform 261">
                <a:extLst>
                  <a:ext uri="{FF2B5EF4-FFF2-40B4-BE49-F238E27FC236}">
                    <a16:creationId xmlns:a16="http://schemas.microsoft.com/office/drawing/2014/main" id="{13B7208B-1AF4-6824-4871-FF5009CB5B5B}"/>
                  </a:ext>
                </a:extLst>
              </p:cNvPr>
              <p:cNvSpPr>
                <a:spLocks/>
              </p:cNvSpPr>
              <p:nvPr/>
            </p:nvSpPr>
            <p:spPr bwMode="auto">
              <a:xfrm>
                <a:off x="6198674" y="2094879"/>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40" name="Freeform 262">
                <a:extLst>
                  <a:ext uri="{FF2B5EF4-FFF2-40B4-BE49-F238E27FC236}">
                    <a16:creationId xmlns:a16="http://schemas.microsoft.com/office/drawing/2014/main" id="{7BB9F586-3D3A-E6BE-CB47-DBD085D67EFA}"/>
                  </a:ext>
                </a:extLst>
              </p:cNvPr>
              <p:cNvSpPr>
                <a:spLocks/>
              </p:cNvSpPr>
              <p:nvPr/>
            </p:nvSpPr>
            <p:spPr bwMode="auto">
              <a:xfrm>
                <a:off x="6121323" y="2058325"/>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41" name="Freeform 263">
                <a:extLst>
                  <a:ext uri="{FF2B5EF4-FFF2-40B4-BE49-F238E27FC236}">
                    <a16:creationId xmlns:a16="http://schemas.microsoft.com/office/drawing/2014/main" id="{285534D0-E450-D8DD-EAC0-FB763E35964E}"/>
                  </a:ext>
                </a:extLst>
              </p:cNvPr>
              <p:cNvSpPr>
                <a:spLocks/>
              </p:cNvSpPr>
              <p:nvPr/>
            </p:nvSpPr>
            <p:spPr bwMode="auto">
              <a:xfrm>
                <a:off x="6008815" y="2058325"/>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42" name="Freeform 264">
                <a:extLst>
                  <a:ext uri="{FF2B5EF4-FFF2-40B4-BE49-F238E27FC236}">
                    <a16:creationId xmlns:a16="http://schemas.microsoft.com/office/drawing/2014/main" id="{D8ED21D5-B499-0193-71B6-944CB0575391}"/>
                  </a:ext>
                </a:extLst>
              </p:cNvPr>
              <p:cNvSpPr>
                <a:spLocks/>
              </p:cNvSpPr>
              <p:nvPr/>
            </p:nvSpPr>
            <p:spPr bwMode="auto">
              <a:xfrm>
                <a:off x="5774422" y="2058325"/>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43" name="Freeform 265">
                <a:extLst>
                  <a:ext uri="{FF2B5EF4-FFF2-40B4-BE49-F238E27FC236}">
                    <a16:creationId xmlns:a16="http://schemas.microsoft.com/office/drawing/2014/main" id="{2DF30000-0813-CAC3-BEFE-0A534D2621CB}"/>
                  </a:ext>
                </a:extLst>
              </p:cNvPr>
              <p:cNvSpPr>
                <a:spLocks/>
              </p:cNvSpPr>
              <p:nvPr/>
            </p:nvSpPr>
            <p:spPr bwMode="auto">
              <a:xfrm>
                <a:off x="5753327" y="2058325"/>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44" name="Freeform 266">
                <a:extLst>
                  <a:ext uri="{FF2B5EF4-FFF2-40B4-BE49-F238E27FC236}">
                    <a16:creationId xmlns:a16="http://schemas.microsoft.com/office/drawing/2014/main" id="{EF107D80-99F5-F2DC-5E21-D245C127E81D}"/>
                  </a:ext>
                </a:extLst>
              </p:cNvPr>
              <p:cNvSpPr>
                <a:spLocks/>
              </p:cNvSpPr>
              <p:nvPr/>
            </p:nvSpPr>
            <p:spPr bwMode="auto">
              <a:xfrm>
                <a:off x="5736919" y="2058325"/>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45" name="Freeform 267">
                <a:extLst>
                  <a:ext uri="{FF2B5EF4-FFF2-40B4-BE49-F238E27FC236}">
                    <a16:creationId xmlns:a16="http://schemas.microsoft.com/office/drawing/2014/main" id="{72090AC8-C9DF-17F7-7910-2992D7609852}"/>
                  </a:ext>
                </a:extLst>
              </p:cNvPr>
              <p:cNvSpPr>
                <a:spLocks/>
              </p:cNvSpPr>
              <p:nvPr/>
            </p:nvSpPr>
            <p:spPr bwMode="auto">
              <a:xfrm>
                <a:off x="5720512" y="2051679"/>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46" name="Freeform 268">
                <a:extLst>
                  <a:ext uri="{FF2B5EF4-FFF2-40B4-BE49-F238E27FC236}">
                    <a16:creationId xmlns:a16="http://schemas.microsoft.com/office/drawing/2014/main" id="{099F9BE4-652F-E1C5-9DF6-20582F79BEB0}"/>
                  </a:ext>
                </a:extLst>
              </p:cNvPr>
              <p:cNvSpPr>
                <a:spLocks/>
              </p:cNvSpPr>
              <p:nvPr/>
            </p:nvSpPr>
            <p:spPr bwMode="auto">
              <a:xfrm>
                <a:off x="5708792" y="2006817"/>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47" name="Freeform 269">
                <a:extLst>
                  <a:ext uri="{FF2B5EF4-FFF2-40B4-BE49-F238E27FC236}">
                    <a16:creationId xmlns:a16="http://schemas.microsoft.com/office/drawing/2014/main" id="{DC785611-C78B-162B-FAD1-E64706B7173F}"/>
                  </a:ext>
                </a:extLst>
              </p:cNvPr>
              <p:cNvSpPr>
                <a:spLocks/>
              </p:cNvSpPr>
              <p:nvPr/>
            </p:nvSpPr>
            <p:spPr bwMode="auto">
              <a:xfrm>
                <a:off x="5697073" y="1991863"/>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48" name="Freeform 270">
                <a:extLst>
                  <a:ext uri="{FF2B5EF4-FFF2-40B4-BE49-F238E27FC236}">
                    <a16:creationId xmlns:a16="http://schemas.microsoft.com/office/drawing/2014/main" id="{9A5A07E0-5530-7EA1-F9EF-926D63421C61}"/>
                  </a:ext>
                </a:extLst>
              </p:cNvPr>
              <p:cNvSpPr>
                <a:spLocks/>
              </p:cNvSpPr>
              <p:nvPr/>
            </p:nvSpPr>
            <p:spPr bwMode="auto">
              <a:xfrm>
                <a:off x="5425177" y="197524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49" name="Freeform 271">
                <a:extLst>
                  <a:ext uri="{FF2B5EF4-FFF2-40B4-BE49-F238E27FC236}">
                    <a16:creationId xmlns:a16="http://schemas.microsoft.com/office/drawing/2014/main" id="{071238A6-16DF-864E-04B4-C831954DA846}"/>
                  </a:ext>
                </a:extLst>
              </p:cNvPr>
              <p:cNvSpPr>
                <a:spLocks/>
              </p:cNvSpPr>
              <p:nvPr/>
            </p:nvSpPr>
            <p:spPr bwMode="auto">
              <a:xfrm>
                <a:off x="5268133" y="1960293"/>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50" name="Freeform 272">
                <a:extLst>
                  <a:ext uri="{FF2B5EF4-FFF2-40B4-BE49-F238E27FC236}">
                    <a16:creationId xmlns:a16="http://schemas.microsoft.com/office/drawing/2014/main" id="{9A22D2CE-9D1F-FD50-0817-9CED97156D88}"/>
                  </a:ext>
                </a:extLst>
              </p:cNvPr>
              <p:cNvSpPr>
                <a:spLocks/>
              </p:cNvSpPr>
              <p:nvPr/>
            </p:nvSpPr>
            <p:spPr bwMode="auto">
              <a:xfrm>
                <a:off x="5218911" y="195198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51" name="Freeform 273">
                <a:extLst>
                  <a:ext uri="{FF2B5EF4-FFF2-40B4-BE49-F238E27FC236}">
                    <a16:creationId xmlns:a16="http://schemas.microsoft.com/office/drawing/2014/main" id="{B2618069-285A-7FA7-D137-51ECF289F2CF}"/>
                  </a:ext>
                </a:extLst>
              </p:cNvPr>
              <p:cNvSpPr>
                <a:spLocks/>
              </p:cNvSpPr>
              <p:nvPr/>
            </p:nvSpPr>
            <p:spPr bwMode="auto">
              <a:xfrm>
                <a:off x="5195471" y="1943677"/>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52" name="Freeform 274">
                <a:extLst>
                  <a:ext uri="{FF2B5EF4-FFF2-40B4-BE49-F238E27FC236}">
                    <a16:creationId xmlns:a16="http://schemas.microsoft.com/office/drawing/2014/main" id="{A5C813AD-5813-6956-7AAF-49058C47A5EA}"/>
                  </a:ext>
                </a:extLst>
              </p:cNvPr>
              <p:cNvSpPr>
                <a:spLocks/>
              </p:cNvSpPr>
              <p:nvPr/>
            </p:nvSpPr>
            <p:spPr bwMode="auto">
              <a:xfrm>
                <a:off x="5179063" y="193204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53" name="Freeform 275">
                <a:extLst>
                  <a:ext uri="{FF2B5EF4-FFF2-40B4-BE49-F238E27FC236}">
                    <a16:creationId xmlns:a16="http://schemas.microsoft.com/office/drawing/2014/main" id="{7C06AB9A-C46F-2997-4505-571F4F0322C0}"/>
                  </a:ext>
                </a:extLst>
              </p:cNvPr>
              <p:cNvSpPr>
                <a:spLocks/>
              </p:cNvSpPr>
              <p:nvPr/>
            </p:nvSpPr>
            <p:spPr bwMode="auto">
              <a:xfrm>
                <a:off x="5190784" y="1917093"/>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54" name="Freeform 276">
                <a:extLst>
                  <a:ext uri="{FF2B5EF4-FFF2-40B4-BE49-F238E27FC236}">
                    <a16:creationId xmlns:a16="http://schemas.microsoft.com/office/drawing/2014/main" id="{7C1DEDE8-5F94-E89B-9421-37B32B197107}"/>
                  </a:ext>
                </a:extLst>
              </p:cNvPr>
              <p:cNvSpPr>
                <a:spLocks/>
              </p:cNvSpPr>
              <p:nvPr/>
            </p:nvSpPr>
            <p:spPr bwMode="auto">
              <a:xfrm>
                <a:off x="4956391" y="190878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55" name="Freeform 277">
                <a:extLst>
                  <a:ext uri="{FF2B5EF4-FFF2-40B4-BE49-F238E27FC236}">
                    <a16:creationId xmlns:a16="http://schemas.microsoft.com/office/drawing/2014/main" id="{95C77AC8-0A4A-FAF0-9188-362C3E6D2A29}"/>
                  </a:ext>
                </a:extLst>
              </p:cNvPr>
              <p:cNvSpPr>
                <a:spLocks/>
              </p:cNvSpPr>
              <p:nvPr/>
            </p:nvSpPr>
            <p:spPr bwMode="auto">
              <a:xfrm>
                <a:off x="4890760" y="190878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56" name="Freeform 278">
                <a:extLst>
                  <a:ext uri="{FF2B5EF4-FFF2-40B4-BE49-F238E27FC236}">
                    <a16:creationId xmlns:a16="http://schemas.microsoft.com/office/drawing/2014/main" id="{9672C927-D9CB-81C1-00AC-196BE258B650}"/>
                  </a:ext>
                </a:extLst>
              </p:cNvPr>
              <p:cNvSpPr>
                <a:spLocks/>
              </p:cNvSpPr>
              <p:nvPr/>
            </p:nvSpPr>
            <p:spPr bwMode="auto">
              <a:xfrm>
                <a:off x="4707934" y="1888847"/>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57" name="Freeform 279">
                <a:extLst>
                  <a:ext uri="{FF2B5EF4-FFF2-40B4-BE49-F238E27FC236}">
                    <a16:creationId xmlns:a16="http://schemas.microsoft.com/office/drawing/2014/main" id="{F17F8289-3E23-9AEE-5E00-410AF3F9AA61}"/>
                  </a:ext>
                </a:extLst>
              </p:cNvPr>
              <p:cNvSpPr>
                <a:spLocks/>
              </p:cNvSpPr>
              <p:nvPr/>
            </p:nvSpPr>
            <p:spPr bwMode="auto">
              <a:xfrm>
                <a:off x="4689182" y="1877217"/>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58" name="Freeform 280">
                <a:extLst>
                  <a:ext uri="{FF2B5EF4-FFF2-40B4-BE49-F238E27FC236}">
                    <a16:creationId xmlns:a16="http://schemas.microsoft.com/office/drawing/2014/main" id="{9BBA2430-50C1-1B97-954B-63BA36068526}"/>
                  </a:ext>
                </a:extLst>
              </p:cNvPr>
              <p:cNvSpPr>
                <a:spLocks/>
              </p:cNvSpPr>
              <p:nvPr/>
            </p:nvSpPr>
            <p:spPr bwMode="auto">
              <a:xfrm>
                <a:off x="4672774" y="1862263"/>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59" name="Freeform 281">
                <a:extLst>
                  <a:ext uri="{FF2B5EF4-FFF2-40B4-BE49-F238E27FC236}">
                    <a16:creationId xmlns:a16="http://schemas.microsoft.com/office/drawing/2014/main" id="{32A36BE6-4A81-C8DD-074C-FE041F62F73B}"/>
                  </a:ext>
                </a:extLst>
              </p:cNvPr>
              <p:cNvSpPr>
                <a:spLocks/>
              </p:cNvSpPr>
              <p:nvPr/>
            </p:nvSpPr>
            <p:spPr bwMode="auto">
              <a:xfrm>
                <a:off x="4511044" y="180244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60" name="Freeform 282">
                <a:extLst>
                  <a:ext uri="{FF2B5EF4-FFF2-40B4-BE49-F238E27FC236}">
                    <a16:creationId xmlns:a16="http://schemas.microsoft.com/office/drawing/2014/main" id="{327FE70B-7CB8-74A4-84E8-52F62A6531FB}"/>
                  </a:ext>
                </a:extLst>
              </p:cNvPr>
              <p:cNvSpPr>
                <a:spLocks/>
              </p:cNvSpPr>
              <p:nvPr/>
            </p:nvSpPr>
            <p:spPr bwMode="auto">
              <a:xfrm>
                <a:off x="4218052" y="1770877"/>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61" name="Freeform 283">
                <a:extLst>
                  <a:ext uri="{FF2B5EF4-FFF2-40B4-BE49-F238E27FC236}">
                    <a16:creationId xmlns:a16="http://schemas.microsoft.com/office/drawing/2014/main" id="{5C0E7D55-12F4-500D-E3D6-C2CBD262332F}"/>
                  </a:ext>
                </a:extLst>
              </p:cNvPr>
              <p:cNvSpPr>
                <a:spLocks/>
              </p:cNvSpPr>
              <p:nvPr/>
            </p:nvSpPr>
            <p:spPr bwMode="auto">
              <a:xfrm>
                <a:off x="4199300" y="1759247"/>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62" name="Freeform 284">
                <a:extLst>
                  <a:ext uri="{FF2B5EF4-FFF2-40B4-BE49-F238E27FC236}">
                    <a16:creationId xmlns:a16="http://schemas.microsoft.com/office/drawing/2014/main" id="{FA6B5629-4495-9F61-3FB0-162766E4CAAA}"/>
                  </a:ext>
                </a:extLst>
              </p:cNvPr>
              <p:cNvSpPr>
                <a:spLocks/>
              </p:cNvSpPr>
              <p:nvPr/>
            </p:nvSpPr>
            <p:spPr bwMode="auto">
              <a:xfrm>
                <a:off x="4189924" y="173930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63" name="Freeform 285">
                <a:extLst>
                  <a:ext uri="{FF2B5EF4-FFF2-40B4-BE49-F238E27FC236}">
                    <a16:creationId xmlns:a16="http://schemas.microsoft.com/office/drawing/2014/main" id="{176AD2D8-6E86-DE5D-011E-862EFADA8926}"/>
                  </a:ext>
                </a:extLst>
              </p:cNvPr>
              <p:cNvSpPr>
                <a:spLocks/>
              </p:cNvSpPr>
              <p:nvPr/>
            </p:nvSpPr>
            <p:spPr bwMode="auto">
              <a:xfrm>
                <a:off x="4178205" y="172269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64" name="Freeform 286">
                <a:extLst>
                  <a:ext uri="{FF2B5EF4-FFF2-40B4-BE49-F238E27FC236}">
                    <a16:creationId xmlns:a16="http://schemas.microsoft.com/office/drawing/2014/main" id="{896BD28B-246D-5076-B197-6B7986A3035D}"/>
                  </a:ext>
                </a:extLst>
              </p:cNvPr>
              <p:cNvSpPr>
                <a:spLocks/>
              </p:cNvSpPr>
              <p:nvPr/>
            </p:nvSpPr>
            <p:spPr bwMode="auto">
              <a:xfrm>
                <a:off x="4178205" y="169943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65" name="Freeform 287">
                <a:extLst>
                  <a:ext uri="{FF2B5EF4-FFF2-40B4-BE49-F238E27FC236}">
                    <a16:creationId xmlns:a16="http://schemas.microsoft.com/office/drawing/2014/main" id="{ACEB4D5B-6C82-8E33-45BA-3D470376791E}"/>
                  </a:ext>
                </a:extLst>
              </p:cNvPr>
              <p:cNvSpPr>
                <a:spLocks/>
              </p:cNvSpPr>
              <p:nvPr/>
            </p:nvSpPr>
            <p:spPr bwMode="auto">
              <a:xfrm>
                <a:off x="4161797" y="1679493"/>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66" name="Freeform 288">
                <a:extLst>
                  <a:ext uri="{FF2B5EF4-FFF2-40B4-BE49-F238E27FC236}">
                    <a16:creationId xmlns:a16="http://schemas.microsoft.com/office/drawing/2014/main" id="{1D17F0BC-454D-387F-9335-E1855F063F1E}"/>
                  </a:ext>
                </a:extLst>
              </p:cNvPr>
              <p:cNvSpPr>
                <a:spLocks/>
              </p:cNvSpPr>
              <p:nvPr/>
            </p:nvSpPr>
            <p:spPr bwMode="auto">
              <a:xfrm>
                <a:off x="4145390" y="166454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67" name="Freeform 289">
                <a:extLst>
                  <a:ext uri="{FF2B5EF4-FFF2-40B4-BE49-F238E27FC236}">
                    <a16:creationId xmlns:a16="http://schemas.microsoft.com/office/drawing/2014/main" id="{5A75F3A4-D536-B8F8-A1BE-20735087E8E1}"/>
                  </a:ext>
                </a:extLst>
              </p:cNvPr>
              <p:cNvSpPr>
                <a:spLocks/>
              </p:cNvSpPr>
              <p:nvPr/>
            </p:nvSpPr>
            <p:spPr bwMode="auto">
              <a:xfrm>
                <a:off x="3683635" y="162798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68" name="Freeform 290">
                <a:extLst>
                  <a:ext uri="{FF2B5EF4-FFF2-40B4-BE49-F238E27FC236}">
                    <a16:creationId xmlns:a16="http://schemas.microsoft.com/office/drawing/2014/main" id="{C0B81A77-0F50-762B-3DD7-7A4295136DF5}"/>
                  </a:ext>
                </a:extLst>
              </p:cNvPr>
              <p:cNvSpPr>
                <a:spLocks/>
              </p:cNvSpPr>
              <p:nvPr/>
            </p:nvSpPr>
            <p:spPr bwMode="auto">
              <a:xfrm>
                <a:off x="3667229" y="1619678"/>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69" name="Freeform 291">
                <a:extLst>
                  <a:ext uri="{FF2B5EF4-FFF2-40B4-BE49-F238E27FC236}">
                    <a16:creationId xmlns:a16="http://schemas.microsoft.com/office/drawing/2014/main" id="{554D2B55-2134-826B-B8C3-49842E0F1568}"/>
                  </a:ext>
                </a:extLst>
              </p:cNvPr>
              <p:cNvSpPr>
                <a:spLocks/>
              </p:cNvSpPr>
              <p:nvPr/>
            </p:nvSpPr>
            <p:spPr bwMode="auto">
              <a:xfrm>
                <a:off x="3648477" y="1608047"/>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70" name="Freeform 292">
                <a:extLst>
                  <a:ext uri="{FF2B5EF4-FFF2-40B4-BE49-F238E27FC236}">
                    <a16:creationId xmlns:a16="http://schemas.microsoft.com/office/drawing/2014/main" id="{63881EEE-E907-878C-7043-7A080EE5BD57}"/>
                  </a:ext>
                </a:extLst>
              </p:cNvPr>
              <p:cNvSpPr>
                <a:spLocks/>
              </p:cNvSpPr>
              <p:nvPr/>
            </p:nvSpPr>
            <p:spPr bwMode="auto">
              <a:xfrm>
                <a:off x="3554720" y="1561524"/>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71" name="Freeform 293">
                <a:extLst>
                  <a:ext uri="{FF2B5EF4-FFF2-40B4-BE49-F238E27FC236}">
                    <a16:creationId xmlns:a16="http://schemas.microsoft.com/office/drawing/2014/main" id="{3719102A-0413-F18C-179E-D1B265D293E2}"/>
                  </a:ext>
                </a:extLst>
              </p:cNvPr>
              <p:cNvSpPr>
                <a:spLocks/>
              </p:cNvSpPr>
              <p:nvPr/>
            </p:nvSpPr>
            <p:spPr bwMode="auto">
              <a:xfrm>
                <a:off x="3132812" y="1498385"/>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72" name="Freeform 294">
                <a:extLst>
                  <a:ext uri="{FF2B5EF4-FFF2-40B4-BE49-F238E27FC236}">
                    <a16:creationId xmlns:a16="http://schemas.microsoft.com/office/drawing/2014/main" id="{C0597078-D2B7-A795-CE99-445CEF09C4D1}"/>
                  </a:ext>
                </a:extLst>
              </p:cNvPr>
              <p:cNvSpPr>
                <a:spLocks/>
              </p:cNvSpPr>
              <p:nvPr/>
            </p:nvSpPr>
            <p:spPr bwMode="auto">
              <a:xfrm>
                <a:off x="2675745" y="1470140"/>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73" name="Freeform 295">
                <a:extLst>
                  <a:ext uri="{FF2B5EF4-FFF2-40B4-BE49-F238E27FC236}">
                    <a16:creationId xmlns:a16="http://schemas.microsoft.com/office/drawing/2014/main" id="{307D56B3-D3D3-99A9-89BB-D1CF41579E47}"/>
                  </a:ext>
                </a:extLst>
              </p:cNvPr>
              <p:cNvSpPr>
                <a:spLocks/>
              </p:cNvSpPr>
              <p:nvPr/>
            </p:nvSpPr>
            <p:spPr bwMode="auto">
              <a:xfrm>
                <a:off x="2626523" y="146681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74" name="Freeform 296">
                <a:extLst>
                  <a:ext uri="{FF2B5EF4-FFF2-40B4-BE49-F238E27FC236}">
                    <a16:creationId xmlns:a16="http://schemas.microsoft.com/office/drawing/2014/main" id="{F40E828E-99A9-46E9-2786-5BEE84ED5B9F}"/>
                  </a:ext>
                </a:extLst>
              </p:cNvPr>
              <p:cNvSpPr>
                <a:spLocks/>
              </p:cNvSpPr>
              <p:nvPr/>
            </p:nvSpPr>
            <p:spPr bwMode="auto">
              <a:xfrm>
                <a:off x="2124922" y="1466816"/>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75" name="Freeform 297">
                <a:extLst>
                  <a:ext uri="{FF2B5EF4-FFF2-40B4-BE49-F238E27FC236}">
                    <a16:creationId xmlns:a16="http://schemas.microsoft.com/office/drawing/2014/main" id="{83B5D8B9-D92B-C5A8-6F5E-5E35749F0B78}"/>
                  </a:ext>
                </a:extLst>
              </p:cNvPr>
              <p:cNvSpPr>
                <a:spLocks/>
              </p:cNvSpPr>
              <p:nvPr/>
            </p:nvSpPr>
            <p:spPr bwMode="auto">
              <a:xfrm>
                <a:off x="9831767" y="265980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76" name="Freeform 298">
                <a:extLst>
                  <a:ext uri="{FF2B5EF4-FFF2-40B4-BE49-F238E27FC236}">
                    <a16:creationId xmlns:a16="http://schemas.microsoft.com/office/drawing/2014/main" id="{B2F04192-A78C-7714-12FE-2189A3C7991C}"/>
                  </a:ext>
                </a:extLst>
              </p:cNvPr>
              <p:cNvSpPr>
                <a:spLocks/>
              </p:cNvSpPr>
              <p:nvPr/>
            </p:nvSpPr>
            <p:spPr bwMode="auto">
              <a:xfrm>
                <a:off x="9805983" y="265980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77" name="Freeform 299">
                <a:extLst>
                  <a:ext uri="{FF2B5EF4-FFF2-40B4-BE49-F238E27FC236}">
                    <a16:creationId xmlns:a16="http://schemas.microsoft.com/office/drawing/2014/main" id="{C66BB18E-CA7F-EEB0-E890-4601CAD23E10}"/>
                  </a:ext>
                </a:extLst>
              </p:cNvPr>
              <p:cNvSpPr>
                <a:spLocks/>
              </p:cNvSpPr>
              <p:nvPr/>
            </p:nvSpPr>
            <p:spPr bwMode="auto">
              <a:xfrm>
                <a:off x="9794264" y="2659801"/>
                <a:ext cx="72000" cy="648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678" name="Freeform 300">
                <a:extLst>
                  <a:ext uri="{FF2B5EF4-FFF2-40B4-BE49-F238E27FC236}">
                    <a16:creationId xmlns:a16="http://schemas.microsoft.com/office/drawing/2014/main" id="{97320C9D-DDE8-6B4C-9224-D199C7F7214E}"/>
                  </a:ext>
                </a:extLst>
              </p:cNvPr>
              <p:cNvSpPr>
                <a:spLocks/>
              </p:cNvSpPr>
              <p:nvPr/>
            </p:nvSpPr>
            <p:spPr bwMode="auto">
              <a:xfrm>
                <a:off x="2153049" y="1505307"/>
                <a:ext cx="8925689" cy="1498708"/>
              </a:xfrm>
              <a:custGeom>
                <a:avLst/>
                <a:gdLst>
                  <a:gd name="T0" fmla="*/ 289 w 3808"/>
                  <a:gd name="T1" fmla="*/ 0 h 902"/>
                  <a:gd name="T2" fmla="*/ 439 w 3808"/>
                  <a:gd name="T3" fmla="*/ 15 h 902"/>
                  <a:gd name="T4" fmla="*/ 529 w 3808"/>
                  <a:gd name="T5" fmla="*/ 43 h 902"/>
                  <a:gd name="T6" fmla="*/ 634 w 3808"/>
                  <a:gd name="T7" fmla="*/ 53 h 902"/>
                  <a:gd name="T8" fmla="*/ 655 w 3808"/>
                  <a:gd name="T9" fmla="*/ 67 h 902"/>
                  <a:gd name="T10" fmla="*/ 667 w 3808"/>
                  <a:gd name="T11" fmla="*/ 88 h 902"/>
                  <a:gd name="T12" fmla="*/ 809 w 3808"/>
                  <a:gd name="T13" fmla="*/ 98 h 902"/>
                  <a:gd name="T14" fmla="*/ 866 w 3808"/>
                  <a:gd name="T15" fmla="*/ 115 h 902"/>
                  <a:gd name="T16" fmla="*/ 883 w 3808"/>
                  <a:gd name="T17" fmla="*/ 129 h 902"/>
                  <a:gd name="T18" fmla="*/ 888 w 3808"/>
                  <a:gd name="T19" fmla="*/ 148 h 902"/>
                  <a:gd name="T20" fmla="*/ 976 w 3808"/>
                  <a:gd name="T21" fmla="*/ 181 h 902"/>
                  <a:gd name="T22" fmla="*/ 1011 w 3808"/>
                  <a:gd name="T23" fmla="*/ 191 h 902"/>
                  <a:gd name="T24" fmla="*/ 1090 w 3808"/>
                  <a:gd name="T25" fmla="*/ 202 h 902"/>
                  <a:gd name="T26" fmla="*/ 1101 w 3808"/>
                  <a:gd name="T27" fmla="*/ 243 h 902"/>
                  <a:gd name="T28" fmla="*/ 1151 w 3808"/>
                  <a:gd name="T29" fmla="*/ 255 h 902"/>
                  <a:gd name="T30" fmla="*/ 1294 w 3808"/>
                  <a:gd name="T31" fmla="*/ 264 h 902"/>
                  <a:gd name="T32" fmla="*/ 1315 w 3808"/>
                  <a:gd name="T33" fmla="*/ 274 h 902"/>
                  <a:gd name="T34" fmla="*/ 1327 w 3808"/>
                  <a:gd name="T35" fmla="*/ 283 h 902"/>
                  <a:gd name="T36" fmla="*/ 1386 w 3808"/>
                  <a:gd name="T37" fmla="*/ 295 h 902"/>
                  <a:gd name="T38" fmla="*/ 1510 w 3808"/>
                  <a:gd name="T39" fmla="*/ 305 h 902"/>
                  <a:gd name="T40" fmla="*/ 1534 w 3808"/>
                  <a:gd name="T41" fmla="*/ 314 h 902"/>
                  <a:gd name="T42" fmla="*/ 1712 w 3808"/>
                  <a:gd name="T43" fmla="*/ 352 h 902"/>
                  <a:gd name="T44" fmla="*/ 1728 w 3808"/>
                  <a:gd name="T45" fmla="*/ 364 h 902"/>
                  <a:gd name="T46" fmla="*/ 1745 w 3808"/>
                  <a:gd name="T47" fmla="*/ 376 h 902"/>
                  <a:gd name="T48" fmla="*/ 1752 w 3808"/>
                  <a:gd name="T49" fmla="*/ 388 h 902"/>
                  <a:gd name="T50" fmla="*/ 1970 w 3808"/>
                  <a:gd name="T51" fmla="*/ 414 h 902"/>
                  <a:gd name="T52" fmla="*/ 2115 w 3808"/>
                  <a:gd name="T53" fmla="*/ 450 h 902"/>
                  <a:gd name="T54" fmla="*/ 2182 w 3808"/>
                  <a:gd name="T55" fmla="*/ 459 h 902"/>
                  <a:gd name="T56" fmla="*/ 2191 w 3808"/>
                  <a:gd name="T57" fmla="*/ 476 h 902"/>
                  <a:gd name="T58" fmla="*/ 2198 w 3808"/>
                  <a:gd name="T59" fmla="*/ 504 h 902"/>
                  <a:gd name="T60" fmla="*/ 2398 w 3808"/>
                  <a:gd name="T61" fmla="*/ 523 h 902"/>
                  <a:gd name="T62" fmla="*/ 2623 w 3808"/>
                  <a:gd name="T63" fmla="*/ 547 h 902"/>
                  <a:gd name="T64" fmla="*/ 2633 w 3808"/>
                  <a:gd name="T65" fmla="*/ 571 h 902"/>
                  <a:gd name="T66" fmla="*/ 2645 w 3808"/>
                  <a:gd name="T67" fmla="*/ 585 h 902"/>
                  <a:gd name="T68" fmla="*/ 2837 w 3808"/>
                  <a:gd name="T69" fmla="*/ 597 h 902"/>
                  <a:gd name="T70" fmla="*/ 3179 w 3808"/>
                  <a:gd name="T71" fmla="*/ 630 h 902"/>
                  <a:gd name="T72" fmla="*/ 3376 w 3808"/>
                  <a:gd name="T73" fmla="*/ 714 h 902"/>
                  <a:gd name="T74" fmla="*/ 3808 w 3808"/>
                  <a:gd name="T75" fmla="*/ 90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08" h="902">
                    <a:moveTo>
                      <a:pt x="0" y="0"/>
                    </a:moveTo>
                    <a:lnTo>
                      <a:pt x="289" y="0"/>
                    </a:lnTo>
                    <a:lnTo>
                      <a:pt x="289" y="15"/>
                    </a:lnTo>
                    <a:lnTo>
                      <a:pt x="439" y="15"/>
                    </a:lnTo>
                    <a:lnTo>
                      <a:pt x="439" y="43"/>
                    </a:lnTo>
                    <a:lnTo>
                      <a:pt x="529" y="43"/>
                    </a:lnTo>
                    <a:lnTo>
                      <a:pt x="529" y="53"/>
                    </a:lnTo>
                    <a:lnTo>
                      <a:pt x="634" y="53"/>
                    </a:lnTo>
                    <a:lnTo>
                      <a:pt x="634" y="67"/>
                    </a:lnTo>
                    <a:lnTo>
                      <a:pt x="655" y="67"/>
                    </a:lnTo>
                    <a:lnTo>
                      <a:pt x="655" y="88"/>
                    </a:lnTo>
                    <a:lnTo>
                      <a:pt x="667" y="88"/>
                    </a:lnTo>
                    <a:lnTo>
                      <a:pt x="667" y="98"/>
                    </a:lnTo>
                    <a:lnTo>
                      <a:pt x="809" y="98"/>
                    </a:lnTo>
                    <a:lnTo>
                      <a:pt x="809" y="115"/>
                    </a:lnTo>
                    <a:lnTo>
                      <a:pt x="866" y="115"/>
                    </a:lnTo>
                    <a:lnTo>
                      <a:pt x="866" y="129"/>
                    </a:lnTo>
                    <a:lnTo>
                      <a:pt x="883" y="129"/>
                    </a:lnTo>
                    <a:lnTo>
                      <a:pt x="883" y="148"/>
                    </a:lnTo>
                    <a:lnTo>
                      <a:pt x="888" y="148"/>
                    </a:lnTo>
                    <a:lnTo>
                      <a:pt x="888" y="181"/>
                    </a:lnTo>
                    <a:lnTo>
                      <a:pt x="976" y="181"/>
                    </a:lnTo>
                    <a:lnTo>
                      <a:pt x="976" y="191"/>
                    </a:lnTo>
                    <a:lnTo>
                      <a:pt x="1011" y="191"/>
                    </a:lnTo>
                    <a:lnTo>
                      <a:pt x="1011" y="202"/>
                    </a:lnTo>
                    <a:lnTo>
                      <a:pt x="1090" y="202"/>
                    </a:lnTo>
                    <a:lnTo>
                      <a:pt x="1090" y="243"/>
                    </a:lnTo>
                    <a:lnTo>
                      <a:pt x="1101" y="243"/>
                    </a:lnTo>
                    <a:lnTo>
                      <a:pt x="1101" y="255"/>
                    </a:lnTo>
                    <a:lnTo>
                      <a:pt x="1151" y="255"/>
                    </a:lnTo>
                    <a:lnTo>
                      <a:pt x="1151" y="264"/>
                    </a:lnTo>
                    <a:lnTo>
                      <a:pt x="1294" y="264"/>
                    </a:lnTo>
                    <a:lnTo>
                      <a:pt x="1294" y="274"/>
                    </a:lnTo>
                    <a:lnTo>
                      <a:pt x="1315" y="274"/>
                    </a:lnTo>
                    <a:lnTo>
                      <a:pt x="1315" y="283"/>
                    </a:lnTo>
                    <a:lnTo>
                      <a:pt x="1327" y="283"/>
                    </a:lnTo>
                    <a:lnTo>
                      <a:pt x="1327" y="295"/>
                    </a:lnTo>
                    <a:lnTo>
                      <a:pt x="1386" y="295"/>
                    </a:lnTo>
                    <a:lnTo>
                      <a:pt x="1386" y="305"/>
                    </a:lnTo>
                    <a:lnTo>
                      <a:pt x="1510" y="305"/>
                    </a:lnTo>
                    <a:lnTo>
                      <a:pt x="1510" y="314"/>
                    </a:lnTo>
                    <a:lnTo>
                      <a:pt x="1534" y="314"/>
                    </a:lnTo>
                    <a:lnTo>
                      <a:pt x="1534" y="352"/>
                    </a:lnTo>
                    <a:lnTo>
                      <a:pt x="1712" y="352"/>
                    </a:lnTo>
                    <a:lnTo>
                      <a:pt x="1712" y="364"/>
                    </a:lnTo>
                    <a:lnTo>
                      <a:pt x="1728" y="364"/>
                    </a:lnTo>
                    <a:lnTo>
                      <a:pt x="1728" y="376"/>
                    </a:lnTo>
                    <a:lnTo>
                      <a:pt x="1745" y="376"/>
                    </a:lnTo>
                    <a:lnTo>
                      <a:pt x="1745" y="388"/>
                    </a:lnTo>
                    <a:lnTo>
                      <a:pt x="1752" y="388"/>
                    </a:lnTo>
                    <a:lnTo>
                      <a:pt x="1752" y="414"/>
                    </a:lnTo>
                    <a:lnTo>
                      <a:pt x="1970" y="414"/>
                    </a:lnTo>
                    <a:lnTo>
                      <a:pt x="1970" y="450"/>
                    </a:lnTo>
                    <a:lnTo>
                      <a:pt x="2115" y="450"/>
                    </a:lnTo>
                    <a:lnTo>
                      <a:pt x="2115" y="459"/>
                    </a:lnTo>
                    <a:lnTo>
                      <a:pt x="2182" y="459"/>
                    </a:lnTo>
                    <a:lnTo>
                      <a:pt x="2182" y="476"/>
                    </a:lnTo>
                    <a:lnTo>
                      <a:pt x="2191" y="476"/>
                    </a:lnTo>
                    <a:lnTo>
                      <a:pt x="2191" y="504"/>
                    </a:lnTo>
                    <a:lnTo>
                      <a:pt x="2198" y="504"/>
                    </a:lnTo>
                    <a:lnTo>
                      <a:pt x="2198" y="523"/>
                    </a:lnTo>
                    <a:lnTo>
                      <a:pt x="2398" y="523"/>
                    </a:lnTo>
                    <a:lnTo>
                      <a:pt x="2398" y="547"/>
                    </a:lnTo>
                    <a:lnTo>
                      <a:pt x="2623" y="547"/>
                    </a:lnTo>
                    <a:lnTo>
                      <a:pt x="2623" y="571"/>
                    </a:lnTo>
                    <a:lnTo>
                      <a:pt x="2633" y="571"/>
                    </a:lnTo>
                    <a:lnTo>
                      <a:pt x="2633" y="585"/>
                    </a:lnTo>
                    <a:lnTo>
                      <a:pt x="2645" y="585"/>
                    </a:lnTo>
                    <a:lnTo>
                      <a:pt x="2645" y="597"/>
                    </a:lnTo>
                    <a:lnTo>
                      <a:pt x="2837" y="597"/>
                    </a:lnTo>
                    <a:lnTo>
                      <a:pt x="2837" y="630"/>
                    </a:lnTo>
                    <a:lnTo>
                      <a:pt x="3179" y="630"/>
                    </a:lnTo>
                    <a:lnTo>
                      <a:pt x="3179" y="714"/>
                    </a:lnTo>
                    <a:lnTo>
                      <a:pt x="3376" y="714"/>
                    </a:lnTo>
                    <a:lnTo>
                      <a:pt x="3376" y="902"/>
                    </a:lnTo>
                    <a:lnTo>
                      <a:pt x="3808" y="902"/>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grpSp>
        <p:grpSp>
          <p:nvGrpSpPr>
            <p:cNvPr id="1498" name="Group 1497">
              <a:extLst>
                <a:ext uri="{FF2B5EF4-FFF2-40B4-BE49-F238E27FC236}">
                  <a16:creationId xmlns:a16="http://schemas.microsoft.com/office/drawing/2014/main" id="{69577B7F-49E7-1D91-C9E6-8F5F849E2E3B}"/>
                </a:ext>
              </a:extLst>
            </p:cNvPr>
            <p:cNvGrpSpPr/>
            <p:nvPr/>
          </p:nvGrpSpPr>
          <p:grpSpPr>
            <a:xfrm>
              <a:off x="2124848" y="1738493"/>
              <a:ext cx="8953890" cy="791446"/>
              <a:chOff x="2124848" y="1470140"/>
              <a:chExt cx="8953890" cy="791446"/>
            </a:xfrm>
          </p:grpSpPr>
          <p:sp>
            <p:nvSpPr>
              <p:cNvPr id="1499" name="Rectangle 301">
                <a:extLst>
                  <a:ext uri="{FF2B5EF4-FFF2-40B4-BE49-F238E27FC236}">
                    <a16:creationId xmlns:a16="http://schemas.microsoft.com/office/drawing/2014/main" id="{36DCB79C-C4B6-B921-0D88-765CA83442FC}"/>
                  </a:ext>
                </a:extLst>
              </p:cNvPr>
              <p:cNvSpPr>
                <a:spLocks noChangeArrowheads="1"/>
              </p:cNvSpPr>
              <p:nvPr/>
            </p:nvSpPr>
            <p:spPr bwMode="auto">
              <a:xfrm>
                <a:off x="10345013" y="2189586"/>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00" name="Rectangle 302">
                <a:extLst>
                  <a:ext uri="{FF2B5EF4-FFF2-40B4-BE49-F238E27FC236}">
                    <a16:creationId xmlns:a16="http://schemas.microsoft.com/office/drawing/2014/main" id="{F4590B45-4E98-6DCC-4643-343D23E2A48B}"/>
                  </a:ext>
                </a:extLst>
              </p:cNvPr>
              <p:cNvSpPr>
                <a:spLocks noChangeArrowheads="1"/>
              </p:cNvSpPr>
              <p:nvPr/>
            </p:nvSpPr>
            <p:spPr bwMode="auto">
              <a:xfrm>
                <a:off x="10316886" y="2189586"/>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01" name="Rectangle 303">
                <a:extLst>
                  <a:ext uri="{FF2B5EF4-FFF2-40B4-BE49-F238E27FC236}">
                    <a16:creationId xmlns:a16="http://schemas.microsoft.com/office/drawing/2014/main" id="{8C377A88-957E-97A9-D99D-5DCF278CFEAF}"/>
                  </a:ext>
                </a:extLst>
              </p:cNvPr>
              <p:cNvSpPr>
                <a:spLocks noChangeArrowheads="1"/>
              </p:cNvSpPr>
              <p:nvPr/>
            </p:nvSpPr>
            <p:spPr bwMode="auto">
              <a:xfrm>
                <a:off x="9878571" y="2189586"/>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02" name="Rectangle 304">
                <a:extLst>
                  <a:ext uri="{FF2B5EF4-FFF2-40B4-BE49-F238E27FC236}">
                    <a16:creationId xmlns:a16="http://schemas.microsoft.com/office/drawing/2014/main" id="{59DC1576-A15A-C503-43B4-B7AA72F1011C}"/>
                  </a:ext>
                </a:extLst>
              </p:cNvPr>
              <p:cNvSpPr>
                <a:spLocks noChangeArrowheads="1"/>
              </p:cNvSpPr>
              <p:nvPr/>
            </p:nvSpPr>
            <p:spPr bwMode="auto">
              <a:xfrm>
                <a:off x="9855132" y="2189586"/>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03" name="Rectangle 305">
                <a:extLst>
                  <a:ext uri="{FF2B5EF4-FFF2-40B4-BE49-F238E27FC236}">
                    <a16:creationId xmlns:a16="http://schemas.microsoft.com/office/drawing/2014/main" id="{7810AF3C-FCEE-A5C7-BCAC-DF38213376BA}"/>
                  </a:ext>
                </a:extLst>
              </p:cNvPr>
              <p:cNvSpPr>
                <a:spLocks noChangeArrowheads="1"/>
              </p:cNvSpPr>
              <p:nvPr/>
            </p:nvSpPr>
            <p:spPr bwMode="auto">
              <a:xfrm>
                <a:off x="9827004" y="2189586"/>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04" name="Rectangle 306">
                <a:extLst>
                  <a:ext uri="{FF2B5EF4-FFF2-40B4-BE49-F238E27FC236}">
                    <a16:creationId xmlns:a16="http://schemas.microsoft.com/office/drawing/2014/main" id="{FA68BCF7-1C7C-C020-67FF-ECD266281723}"/>
                  </a:ext>
                </a:extLst>
              </p:cNvPr>
              <p:cNvSpPr>
                <a:spLocks noChangeArrowheads="1"/>
              </p:cNvSpPr>
              <p:nvPr/>
            </p:nvSpPr>
            <p:spPr bwMode="auto">
              <a:xfrm>
                <a:off x="9766063" y="2189586"/>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05" name="Rectangle 307">
                <a:extLst>
                  <a:ext uri="{FF2B5EF4-FFF2-40B4-BE49-F238E27FC236}">
                    <a16:creationId xmlns:a16="http://schemas.microsoft.com/office/drawing/2014/main" id="{DA26E663-8611-DD87-D1A3-899235133025}"/>
                  </a:ext>
                </a:extLst>
              </p:cNvPr>
              <p:cNvSpPr>
                <a:spLocks noChangeArrowheads="1"/>
              </p:cNvSpPr>
              <p:nvPr/>
            </p:nvSpPr>
            <p:spPr bwMode="auto">
              <a:xfrm>
                <a:off x="9744966" y="2189586"/>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06" name="Rectangle 308">
                <a:extLst>
                  <a:ext uri="{FF2B5EF4-FFF2-40B4-BE49-F238E27FC236}">
                    <a16:creationId xmlns:a16="http://schemas.microsoft.com/office/drawing/2014/main" id="{56048F49-6F9D-6639-B70F-42E5652D4914}"/>
                  </a:ext>
                </a:extLst>
              </p:cNvPr>
              <p:cNvSpPr>
                <a:spLocks noChangeArrowheads="1"/>
              </p:cNvSpPr>
              <p:nvPr/>
            </p:nvSpPr>
            <p:spPr bwMode="auto">
              <a:xfrm>
                <a:off x="9672305" y="2189586"/>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07" name="Rectangle 309">
                <a:extLst>
                  <a:ext uri="{FF2B5EF4-FFF2-40B4-BE49-F238E27FC236}">
                    <a16:creationId xmlns:a16="http://schemas.microsoft.com/office/drawing/2014/main" id="{D64C4F57-9F7E-230D-2E56-0F0E6BD30630}"/>
                  </a:ext>
                </a:extLst>
              </p:cNvPr>
              <p:cNvSpPr>
                <a:spLocks noChangeArrowheads="1"/>
              </p:cNvSpPr>
              <p:nvPr/>
            </p:nvSpPr>
            <p:spPr bwMode="auto">
              <a:xfrm>
                <a:off x="9426191" y="209487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08" name="Rectangle 310">
                <a:extLst>
                  <a:ext uri="{FF2B5EF4-FFF2-40B4-BE49-F238E27FC236}">
                    <a16:creationId xmlns:a16="http://schemas.microsoft.com/office/drawing/2014/main" id="{E7DCC17B-BB19-6507-FE49-49550A212C95}"/>
                  </a:ext>
                </a:extLst>
              </p:cNvPr>
              <p:cNvSpPr>
                <a:spLocks noChangeArrowheads="1"/>
              </p:cNvSpPr>
              <p:nvPr/>
            </p:nvSpPr>
            <p:spPr bwMode="auto">
              <a:xfrm>
                <a:off x="9348843" y="209487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09" name="Rectangle 311">
                <a:extLst>
                  <a:ext uri="{FF2B5EF4-FFF2-40B4-BE49-F238E27FC236}">
                    <a16:creationId xmlns:a16="http://schemas.microsoft.com/office/drawing/2014/main" id="{59567D8B-E6BA-723F-9BD5-8D1DA9CFC1D2}"/>
                  </a:ext>
                </a:extLst>
              </p:cNvPr>
              <p:cNvSpPr>
                <a:spLocks noChangeArrowheads="1"/>
              </p:cNvSpPr>
              <p:nvPr/>
            </p:nvSpPr>
            <p:spPr bwMode="auto">
              <a:xfrm>
                <a:off x="9255086" y="209487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10" name="Rectangle 312">
                <a:extLst>
                  <a:ext uri="{FF2B5EF4-FFF2-40B4-BE49-F238E27FC236}">
                    <a16:creationId xmlns:a16="http://schemas.microsoft.com/office/drawing/2014/main" id="{BC2A6679-C05A-4579-F9F3-B66743C4EA31}"/>
                  </a:ext>
                </a:extLst>
              </p:cNvPr>
              <p:cNvSpPr>
                <a:spLocks noChangeArrowheads="1"/>
              </p:cNvSpPr>
              <p:nvPr/>
            </p:nvSpPr>
            <p:spPr bwMode="auto">
              <a:xfrm>
                <a:off x="9098042" y="209487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11" name="Rectangle 313">
                <a:extLst>
                  <a:ext uri="{FF2B5EF4-FFF2-40B4-BE49-F238E27FC236}">
                    <a16:creationId xmlns:a16="http://schemas.microsoft.com/office/drawing/2014/main" id="{C4C154EB-3E91-DDA5-4CA9-8963808FA0F7}"/>
                  </a:ext>
                </a:extLst>
              </p:cNvPr>
              <p:cNvSpPr>
                <a:spLocks noChangeArrowheads="1"/>
              </p:cNvSpPr>
              <p:nvPr/>
            </p:nvSpPr>
            <p:spPr bwMode="auto">
              <a:xfrm>
                <a:off x="8826146" y="209487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12" name="Rectangle 314">
                <a:extLst>
                  <a:ext uri="{FF2B5EF4-FFF2-40B4-BE49-F238E27FC236}">
                    <a16:creationId xmlns:a16="http://schemas.microsoft.com/office/drawing/2014/main" id="{45667F2F-D6A1-AEBE-D177-C8A9F2D82F10}"/>
                  </a:ext>
                </a:extLst>
              </p:cNvPr>
              <p:cNvSpPr>
                <a:spLocks noChangeArrowheads="1"/>
              </p:cNvSpPr>
              <p:nvPr/>
            </p:nvSpPr>
            <p:spPr bwMode="auto">
              <a:xfrm>
                <a:off x="8753484" y="209487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13" name="Rectangle 315">
                <a:extLst>
                  <a:ext uri="{FF2B5EF4-FFF2-40B4-BE49-F238E27FC236}">
                    <a16:creationId xmlns:a16="http://schemas.microsoft.com/office/drawing/2014/main" id="{DA4EBC2D-AD46-2150-49F6-440A0E751AE1}"/>
                  </a:ext>
                </a:extLst>
              </p:cNvPr>
              <p:cNvSpPr>
                <a:spLocks noChangeArrowheads="1"/>
              </p:cNvSpPr>
              <p:nvPr/>
            </p:nvSpPr>
            <p:spPr bwMode="auto">
              <a:xfrm>
                <a:off x="8514404" y="209487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14" name="Rectangle 316">
                <a:extLst>
                  <a:ext uri="{FF2B5EF4-FFF2-40B4-BE49-F238E27FC236}">
                    <a16:creationId xmlns:a16="http://schemas.microsoft.com/office/drawing/2014/main" id="{05F49225-4D78-F6D5-949B-C1113EA5B9F2}"/>
                  </a:ext>
                </a:extLst>
              </p:cNvPr>
              <p:cNvSpPr>
                <a:spLocks noChangeArrowheads="1"/>
              </p:cNvSpPr>
              <p:nvPr/>
            </p:nvSpPr>
            <p:spPr bwMode="auto">
              <a:xfrm>
                <a:off x="8458149" y="209487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15" name="Rectangle 317">
                <a:extLst>
                  <a:ext uri="{FF2B5EF4-FFF2-40B4-BE49-F238E27FC236}">
                    <a16:creationId xmlns:a16="http://schemas.microsoft.com/office/drawing/2014/main" id="{97E95DD1-6B78-47A4-3125-83C311ECA5E8}"/>
                  </a:ext>
                </a:extLst>
              </p:cNvPr>
              <p:cNvSpPr>
                <a:spLocks noChangeArrowheads="1"/>
              </p:cNvSpPr>
              <p:nvPr/>
            </p:nvSpPr>
            <p:spPr bwMode="auto">
              <a:xfrm>
                <a:off x="8336265" y="209487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16" name="Rectangle 318">
                <a:extLst>
                  <a:ext uri="{FF2B5EF4-FFF2-40B4-BE49-F238E27FC236}">
                    <a16:creationId xmlns:a16="http://schemas.microsoft.com/office/drawing/2014/main" id="{056DA811-3EB1-D529-953A-E2386D861AA8}"/>
                  </a:ext>
                </a:extLst>
              </p:cNvPr>
              <p:cNvSpPr>
                <a:spLocks noChangeArrowheads="1"/>
              </p:cNvSpPr>
              <p:nvPr/>
            </p:nvSpPr>
            <p:spPr bwMode="auto">
              <a:xfrm>
                <a:off x="7984674" y="209487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17" name="Rectangle 319">
                <a:extLst>
                  <a:ext uri="{FF2B5EF4-FFF2-40B4-BE49-F238E27FC236}">
                    <a16:creationId xmlns:a16="http://schemas.microsoft.com/office/drawing/2014/main" id="{270C0386-2F1A-CFE5-1296-C300842FCE7A}"/>
                  </a:ext>
                </a:extLst>
              </p:cNvPr>
              <p:cNvSpPr>
                <a:spLocks noChangeArrowheads="1"/>
              </p:cNvSpPr>
              <p:nvPr/>
            </p:nvSpPr>
            <p:spPr bwMode="auto">
              <a:xfrm>
                <a:off x="7846382" y="209487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18" name="Rectangle 320">
                <a:extLst>
                  <a:ext uri="{FF2B5EF4-FFF2-40B4-BE49-F238E27FC236}">
                    <a16:creationId xmlns:a16="http://schemas.microsoft.com/office/drawing/2014/main" id="{F17F59E4-7660-F051-9A4A-BAABB289D62D}"/>
                  </a:ext>
                </a:extLst>
              </p:cNvPr>
              <p:cNvSpPr>
                <a:spLocks noChangeArrowheads="1"/>
              </p:cNvSpPr>
              <p:nvPr/>
            </p:nvSpPr>
            <p:spPr bwMode="auto">
              <a:xfrm>
                <a:off x="7736218" y="2083247"/>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19" name="Rectangle 321">
                <a:extLst>
                  <a:ext uri="{FF2B5EF4-FFF2-40B4-BE49-F238E27FC236}">
                    <a16:creationId xmlns:a16="http://schemas.microsoft.com/office/drawing/2014/main" id="{8CB3DAC9-21DB-B7B6-DDB0-D418F303F939}"/>
                  </a:ext>
                </a:extLst>
              </p:cNvPr>
              <p:cNvSpPr>
                <a:spLocks noChangeArrowheads="1"/>
              </p:cNvSpPr>
              <p:nvPr/>
            </p:nvSpPr>
            <p:spPr bwMode="auto">
              <a:xfrm>
                <a:off x="7647149" y="2083247"/>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20" name="Rectangle 322">
                <a:extLst>
                  <a:ext uri="{FF2B5EF4-FFF2-40B4-BE49-F238E27FC236}">
                    <a16:creationId xmlns:a16="http://schemas.microsoft.com/office/drawing/2014/main" id="{03CE307B-8532-81EF-B1B9-D9266016EC80}"/>
                  </a:ext>
                </a:extLst>
              </p:cNvPr>
              <p:cNvSpPr>
                <a:spLocks noChangeArrowheads="1"/>
              </p:cNvSpPr>
              <p:nvPr/>
            </p:nvSpPr>
            <p:spPr bwMode="auto">
              <a:xfrm>
                <a:off x="7351814" y="2083247"/>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21" name="Rectangle 323">
                <a:extLst>
                  <a:ext uri="{FF2B5EF4-FFF2-40B4-BE49-F238E27FC236}">
                    <a16:creationId xmlns:a16="http://schemas.microsoft.com/office/drawing/2014/main" id="{1934EE88-3DBC-0521-F076-7D2E63089710}"/>
                  </a:ext>
                </a:extLst>
              </p:cNvPr>
              <p:cNvSpPr>
                <a:spLocks noChangeArrowheads="1"/>
              </p:cNvSpPr>
              <p:nvPr/>
            </p:nvSpPr>
            <p:spPr bwMode="auto">
              <a:xfrm>
                <a:off x="7328374" y="2083247"/>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22" name="Rectangle 324">
                <a:extLst>
                  <a:ext uri="{FF2B5EF4-FFF2-40B4-BE49-F238E27FC236}">
                    <a16:creationId xmlns:a16="http://schemas.microsoft.com/office/drawing/2014/main" id="{4A2DEB82-A6BD-528C-44BC-84B74E0C28AC}"/>
                  </a:ext>
                </a:extLst>
              </p:cNvPr>
              <p:cNvSpPr>
                <a:spLocks noChangeArrowheads="1"/>
              </p:cNvSpPr>
              <p:nvPr/>
            </p:nvSpPr>
            <p:spPr bwMode="auto">
              <a:xfrm>
                <a:off x="7311966" y="2083247"/>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23" name="Rectangle 325">
                <a:extLst>
                  <a:ext uri="{FF2B5EF4-FFF2-40B4-BE49-F238E27FC236}">
                    <a16:creationId xmlns:a16="http://schemas.microsoft.com/office/drawing/2014/main" id="{68FD44A5-5EFA-7F99-8599-92E9AB4DD232}"/>
                  </a:ext>
                </a:extLst>
              </p:cNvPr>
              <p:cNvSpPr>
                <a:spLocks noChangeArrowheads="1"/>
              </p:cNvSpPr>
              <p:nvPr/>
            </p:nvSpPr>
            <p:spPr bwMode="auto">
              <a:xfrm>
                <a:off x="7251024" y="2083247"/>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24" name="Rectangle 326">
                <a:extLst>
                  <a:ext uri="{FF2B5EF4-FFF2-40B4-BE49-F238E27FC236}">
                    <a16:creationId xmlns:a16="http://schemas.microsoft.com/office/drawing/2014/main" id="{59B4C71F-C656-5F84-F702-3AB1E236902F}"/>
                  </a:ext>
                </a:extLst>
              </p:cNvPr>
              <p:cNvSpPr>
                <a:spLocks noChangeArrowheads="1"/>
              </p:cNvSpPr>
              <p:nvPr/>
            </p:nvSpPr>
            <p:spPr bwMode="auto">
              <a:xfrm>
                <a:off x="7229929" y="205167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25" name="Rectangle 327">
                <a:extLst>
                  <a:ext uri="{FF2B5EF4-FFF2-40B4-BE49-F238E27FC236}">
                    <a16:creationId xmlns:a16="http://schemas.microsoft.com/office/drawing/2014/main" id="{8D81C7AA-989D-40CA-EBF3-0ED7C900B792}"/>
                  </a:ext>
                </a:extLst>
              </p:cNvPr>
              <p:cNvSpPr>
                <a:spLocks noChangeArrowheads="1"/>
              </p:cNvSpPr>
              <p:nvPr/>
            </p:nvSpPr>
            <p:spPr bwMode="auto">
              <a:xfrm>
                <a:off x="7096325" y="205167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26" name="Rectangle 328">
                <a:extLst>
                  <a:ext uri="{FF2B5EF4-FFF2-40B4-BE49-F238E27FC236}">
                    <a16:creationId xmlns:a16="http://schemas.microsoft.com/office/drawing/2014/main" id="{4C3BA2E7-D27F-DD5D-C424-7B2B0A9BCEEA}"/>
                  </a:ext>
                </a:extLst>
              </p:cNvPr>
              <p:cNvSpPr>
                <a:spLocks noChangeArrowheads="1"/>
              </p:cNvSpPr>
              <p:nvPr/>
            </p:nvSpPr>
            <p:spPr bwMode="auto">
              <a:xfrm>
                <a:off x="7000224" y="205167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27" name="Rectangle 329">
                <a:extLst>
                  <a:ext uri="{FF2B5EF4-FFF2-40B4-BE49-F238E27FC236}">
                    <a16:creationId xmlns:a16="http://schemas.microsoft.com/office/drawing/2014/main" id="{447FA504-C8A4-2A2C-9964-89C22805B105}"/>
                  </a:ext>
                </a:extLst>
              </p:cNvPr>
              <p:cNvSpPr>
                <a:spLocks noChangeArrowheads="1"/>
              </p:cNvSpPr>
              <p:nvPr/>
            </p:nvSpPr>
            <p:spPr bwMode="auto">
              <a:xfrm>
                <a:off x="6866619" y="205167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28" name="Rectangle 330">
                <a:extLst>
                  <a:ext uri="{FF2B5EF4-FFF2-40B4-BE49-F238E27FC236}">
                    <a16:creationId xmlns:a16="http://schemas.microsoft.com/office/drawing/2014/main" id="{553CB48D-8825-9165-041D-586B25774103}"/>
                  </a:ext>
                </a:extLst>
              </p:cNvPr>
              <p:cNvSpPr>
                <a:spLocks noChangeArrowheads="1"/>
              </p:cNvSpPr>
              <p:nvPr/>
            </p:nvSpPr>
            <p:spPr bwMode="auto">
              <a:xfrm>
                <a:off x="6744735" y="2023432"/>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29" name="Rectangle 331">
                <a:extLst>
                  <a:ext uri="{FF2B5EF4-FFF2-40B4-BE49-F238E27FC236}">
                    <a16:creationId xmlns:a16="http://schemas.microsoft.com/office/drawing/2014/main" id="{5CF54E73-6918-9B6D-1FB4-0D26FCC26D85}"/>
                  </a:ext>
                </a:extLst>
              </p:cNvPr>
              <p:cNvSpPr>
                <a:spLocks noChangeArrowheads="1"/>
              </p:cNvSpPr>
              <p:nvPr/>
            </p:nvSpPr>
            <p:spPr bwMode="auto">
              <a:xfrm>
                <a:off x="6444712" y="1988540"/>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30" name="Rectangle 332">
                <a:extLst>
                  <a:ext uri="{FF2B5EF4-FFF2-40B4-BE49-F238E27FC236}">
                    <a16:creationId xmlns:a16="http://schemas.microsoft.com/office/drawing/2014/main" id="{EE9CA463-392A-7BC2-0164-78489AF2DFBB}"/>
                  </a:ext>
                </a:extLst>
              </p:cNvPr>
              <p:cNvSpPr>
                <a:spLocks noChangeArrowheads="1"/>
              </p:cNvSpPr>
              <p:nvPr/>
            </p:nvSpPr>
            <p:spPr bwMode="auto">
              <a:xfrm>
                <a:off x="6339236" y="1988540"/>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31" name="Rectangle 333">
                <a:extLst>
                  <a:ext uri="{FF2B5EF4-FFF2-40B4-BE49-F238E27FC236}">
                    <a16:creationId xmlns:a16="http://schemas.microsoft.com/office/drawing/2014/main" id="{99D89F70-589B-777E-A100-51EBFCA02DC6}"/>
                  </a:ext>
                </a:extLst>
              </p:cNvPr>
              <p:cNvSpPr>
                <a:spLocks noChangeArrowheads="1"/>
              </p:cNvSpPr>
              <p:nvPr/>
            </p:nvSpPr>
            <p:spPr bwMode="auto">
              <a:xfrm>
                <a:off x="6315796" y="1988540"/>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32" name="Rectangle 334">
                <a:extLst>
                  <a:ext uri="{FF2B5EF4-FFF2-40B4-BE49-F238E27FC236}">
                    <a16:creationId xmlns:a16="http://schemas.microsoft.com/office/drawing/2014/main" id="{88E8B037-AE5B-378D-B357-D27B055073AC}"/>
                  </a:ext>
                </a:extLst>
              </p:cNvPr>
              <p:cNvSpPr>
                <a:spLocks noChangeArrowheads="1"/>
              </p:cNvSpPr>
              <p:nvPr/>
            </p:nvSpPr>
            <p:spPr bwMode="auto">
              <a:xfrm>
                <a:off x="6243134" y="1980232"/>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33" name="Rectangle 335">
                <a:extLst>
                  <a:ext uri="{FF2B5EF4-FFF2-40B4-BE49-F238E27FC236}">
                    <a16:creationId xmlns:a16="http://schemas.microsoft.com/office/drawing/2014/main" id="{5360F2CE-2CF1-3E67-A7BD-05BF48529129}"/>
                  </a:ext>
                </a:extLst>
              </p:cNvPr>
              <p:cNvSpPr>
                <a:spLocks noChangeArrowheads="1"/>
              </p:cNvSpPr>
              <p:nvPr/>
            </p:nvSpPr>
            <p:spPr bwMode="auto">
              <a:xfrm>
                <a:off x="6215006" y="1937032"/>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34" name="Rectangle 336">
                <a:extLst>
                  <a:ext uri="{FF2B5EF4-FFF2-40B4-BE49-F238E27FC236}">
                    <a16:creationId xmlns:a16="http://schemas.microsoft.com/office/drawing/2014/main" id="{1766C7FB-9C46-C5C9-60C5-A7769693E4E8}"/>
                  </a:ext>
                </a:extLst>
              </p:cNvPr>
              <p:cNvSpPr>
                <a:spLocks noChangeArrowheads="1"/>
              </p:cNvSpPr>
              <p:nvPr/>
            </p:nvSpPr>
            <p:spPr bwMode="auto">
              <a:xfrm>
                <a:off x="6076715" y="1917093"/>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35" name="Rectangle 337">
                <a:extLst>
                  <a:ext uri="{FF2B5EF4-FFF2-40B4-BE49-F238E27FC236}">
                    <a16:creationId xmlns:a16="http://schemas.microsoft.com/office/drawing/2014/main" id="{959315B6-F5AC-7EEE-3CEE-A2A2187A33DB}"/>
                  </a:ext>
                </a:extLst>
              </p:cNvPr>
              <p:cNvSpPr>
                <a:spLocks noChangeArrowheads="1"/>
              </p:cNvSpPr>
              <p:nvPr/>
            </p:nvSpPr>
            <p:spPr bwMode="auto">
              <a:xfrm>
                <a:off x="5743877" y="1893832"/>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36" name="Rectangle 338">
                <a:extLst>
                  <a:ext uri="{FF2B5EF4-FFF2-40B4-BE49-F238E27FC236}">
                    <a16:creationId xmlns:a16="http://schemas.microsoft.com/office/drawing/2014/main" id="{0D7394C8-7847-2683-361C-4208D882EA25}"/>
                  </a:ext>
                </a:extLst>
              </p:cNvPr>
              <p:cNvSpPr>
                <a:spLocks noChangeArrowheads="1"/>
              </p:cNvSpPr>
              <p:nvPr/>
            </p:nvSpPr>
            <p:spPr bwMode="auto">
              <a:xfrm>
                <a:off x="5715750" y="1873894"/>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37" name="Rectangle 339">
                <a:extLst>
                  <a:ext uri="{FF2B5EF4-FFF2-40B4-BE49-F238E27FC236}">
                    <a16:creationId xmlns:a16="http://schemas.microsoft.com/office/drawing/2014/main" id="{F3872BFE-E4C6-8C28-6A4C-6B707D306844}"/>
                  </a:ext>
                </a:extLst>
              </p:cNvPr>
              <p:cNvSpPr>
                <a:spLocks noChangeArrowheads="1"/>
              </p:cNvSpPr>
              <p:nvPr/>
            </p:nvSpPr>
            <p:spPr bwMode="auto">
              <a:xfrm>
                <a:off x="5687623" y="1862263"/>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38" name="Rectangle 340">
                <a:extLst>
                  <a:ext uri="{FF2B5EF4-FFF2-40B4-BE49-F238E27FC236}">
                    <a16:creationId xmlns:a16="http://schemas.microsoft.com/office/drawing/2014/main" id="{787709CC-652D-95F2-C96D-7247E98428A7}"/>
                  </a:ext>
                </a:extLst>
              </p:cNvPr>
              <p:cNvSpPr>
                <a:spLocks noChangeArrowheads="1"/>
              </p:cNvSpPr>
              <p:nvPr/>
            </p:nvSpPr>
            <p:spPr bwMode="auto">
              <a:xfrm>
                <a:off x="5497764" y="1848971"/>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39" name="Rectangle 341">
                <a:extLst>
                  <a:ext uri="{FF2B5EF4-FFF2-40B4-BE49-F238E27FC236}">
                    <a16:creationId xmlns:a16="http://schemas.microsoft.com/office/drawing/2014/main" id="{A947E2FB-DA9C-0BE9-78CC-75380BBC688B}"/>
                  </a:ext>
                </a:extLst>
              </p:cNvPr>
              <p:cNvSpPr>
                <a:spLocks noChangeArrowheads="1"/>
              </p:cNvSpPr>
              <p:nvPr/>
            </p:nvSpPr>
            <p:spPr bwMode="auto">
              <a:xfrm>
                <a:off x="5291498" y="1842325"/>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40" name="Rectangle 342">
                <a:extLst>
                  <a:ext uri="{FF2B5EF4-FFF2-40B4-BE49-F238E27FC236}">
                    <a16:creationId xmlns:a16="http://schemas.microsoft.com/office/drawing/2014/main" id="{3DEB6E37-0FAE-2F6D-7BAC-D952ACD71981}"/>
                  </a:ext>
                </a:extLst>
              </p:cNvPr>
              <p:cNvSpPr>
                <a:spLocks noChangeArrowheads="1"/>
              </p:cNvSpPr>
              <p:nvPr/>
            </p:nvSpPr>
            <p:spPr bwMode="auto">
              <a:xfrm>
                <a:off x="5253995" y="1842325"/>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41" name="Rectangle 343">
                <a:extLst>
                  <a:ext uri="{FF2B5EF4-FFF2-40B4-BE49-F238E27FC236}">
                    <a16:creationId xmlns:a16="http://schemas.microsoft.com/office/drawing/2014/main" id="{15FA8647-5CA2-3492-95F3-749C479E5A60}"/>
                  </a:ext>
                </a:extLst>
              </p:cNvPr>
              <p:cNvSpPr>
                <a:spLocks noChangeArrowheads="1"/>
              </p:cNvSpPr>
              <p:nvPr/>
            </p:nvSpPr>
            <p:spPr bwMode="auto">
              <a:xfrm>
                <a:off x="5214149" y="1842325"/>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42" name="Rectangle 344">
                <a:extLst>
                  <a:ext uri="{FF2B5EF4-FFF2-40B4-BE49-F238E27FC236}">
                    <a16:creationId xmlns:a16="http://schemas.microsoft.com/office/drawing/2014/main" id="{9804BDBB-5528-B61C-C09F-23EA7F04CF17}"/>
                  </a:ext>
                </a:extLst>
              </p:cNvPr>
              <p:cNvSpPr>
                <a:spLocks noChangeArrowheads="1"/>
              </p:cNvSpPr>
              <p:nvPr/>
            </p:nvSpPr>
            <p:spPr bwMode="auto">
              <a:xfrm>
                <a:off x="5007883" y="1794140"/>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43" name="Rectangle 345">
                <a:extLst>
                  <a:ext uri="{FF2B5EF4-FFF2-40B4-BE49-F238E27FC236}">
                    <a16:creationId xmlns:a16="http://schemas.microsoft.com/office/drawing/2014/main" id="{ED2A8C30-5339-1D8C-557B-C98D3415096D}"/>
                  </a:ext>
                </a:extLst>
              </p:cNvPr>
              <p:cNvSpPr>
                <a:spLocks noChangeArrowheads="1"/>
              </p:cNvSpPr>
              <p:nvPr/>
            </p:nvSpPr>
            <p:spPr bwMode="auto">
              <a:xfrm>
                <a:off x="4979756" y="1794140"/>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44" name="Rectangle 346">
                <a:extLst>
                  <a:ext uri="{FF2B5EF4-FFF2-40B4-BE49-F238E27FC236}">
                    <a16:creationId xmlns:a16="http://schemas.microsoft.com/office/drawing/2014/main" id="{C6E8780E-DAE4-B89F-C392-2B7BF6F7A008}"/>
                  </a:ext>
                </a:extLst>
              </p:cNvPr>
              <p:cNvSpPr>
                <a:spLocks noChangeArrowheads="1"/>
              </p:cNvSpPr>
              <p:nvPr/>
            </p:nvSpPr>
            <p:spPr bwMode="auto">
              <a:xfrm>
                <a:off x="4902405" y="1794140"/>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45" name="Rectangle 347">
                <a:extLst>
                  <a:ext uri="{FF2B5EF4-FFF2-40B4-BE49-F238E27FC236}">
                    <a16:creationId xmlns:a16="http://schemas.microsoft.com/office/drawing/2014/main" id="{F8B11FB7-B87A-A073-E9EA-284FCA88DDDA}"/>
                  </a:ext>
                </a:extLst>
              </p:cNvPr>
              <p:cNvSpPr>
                <a:spLocks noChangeArrowheads="1"/>
              </p:cNvSpPr>
              <p:nvPr/>
            </p:nvSpPr>
            <p:spPr bwMode="auto">
              <a:xfrm>
                <a:off x="4724267" y="1770878"/>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46" name="Rectangle 348">
                <a:extLst>
                  <a:ext uri="{FF2B5EF4-FFF2-40B4-BE49-F238E27FC236}">
                    <a16:creationId xmlns:a16="http://schemas.microsoft.com/office/drawing/2014/main" id="{7DBEE015-97A0-435D-6B1B-82EAFA086A37}"/>
                  </a:ext>
                </a:extLst>
              </p:cNvPr>
              <p:cNvSpPr>
                <a:spLocks noChangeArrowheads="1"/>
              </p:cNvSpPr>
              <p:nvPr/>
            </p:nvSpPr>
            <p:spPr bwMode="auto">
              <a:xfrm>
                <a:off x="4696139" y="1762571"/>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47" name="Rectangle 349">
                <a:extLst>
                  <a:ext uri="{FF2B5EF4-FFF2-40B4-BE49-F238E27FC236}">
                    <a16:creationId xmlns:a16="http://schemas.microsoft.com/office/drawing/2014/main" id="{755E738B-896F-BD9F-81C3-9F7A7BCC91FB}"/>
                  </a:ext>
                </a:extLst>
              </p:cNvPr>
              <p:cNvSpPr>
                <a:spLocks noChangeArrowheads="1"/>
              </p:cNvSpPr>
              <p:nvPr/>
            </p:nvSpPr>
            <p:spPr bwMode="auto">
              <a:xfrm>
                <a:off x="4684419" y="173930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48" name="Rectangle 350">
                <a:extLst>
                  <a:ext uri="{FF2B5EF4-FFF2-40B4-BE49-F238E27FC236}">
                    <a16:creationId xmlns:a16="http://schemas.microsoft.com/office/drawing/2014/main" id="{4F6488F2-58C0-9F43-8FBF-DBA250A0D6FA}"/>
                  </a:ext>
                </a:extLst>
              </p:cNvPr>
              <p:cNvSpPr>
                <a:spLocks noChangeArrowheads="1"/>
              </p:cNvSpPr>
              <p:nvPr/>
            </p:nvSpPr>
            <p:spPr bwMode="auto">
              <a:xfrm>
                <a:off x="4201571" y="1716048"/>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49" name="Rectangle 351">
                <a:extLst>
                  <a:ext uri="{FF2B5EF4-FFF2-40B4-BE49-F238E27FC236}">
                    <a16:creationId xmlns:a16="http://schemas.microsoft.com/office/drawing/2014/main" id="{7D0E3739-DA55-7AB6-6405-3A7B54FF935A}"/>
                  </a:ext>
                </a:extLst>
              </p:cNvPr>
              <p:cNvSpPr>
                <a:spLocks noChangeArrowheads="1"/>
              </p:cNvSpPr>
              <p:nvPr/>
            </p:nvSpPr>
            <p:spPr bwMode="auto">
              <a:xfrm>
                <a:off x="4178131" y="1676171"/>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50" name="Rectangle 352">
                <a:extLst>
                  <a:ext uri="{FF2B5EF4-FFF2-40B4-BE49-F238E27FC236}">
                    <a16:creationId xmlns:a16="http://schemas.microsoft.com/office/drawing/2014/main" id="{4CD53553-5F9E-05CA-F880-61E2D15D5658}"/>
                  </a:ext>
                </a:extLst>
              </p:cNvPr>
              <p:cNvSpPr>
                <a:spLocks noChangeArrowheads="1"/>
              </p:cNvSpPr>
              <p:nvPr/>
            </p:nvSpPr>
            <p:spPr bwMode="auto">
              <a:xfrm>
                <a:off x="4168756" y="1647924"/>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51" name="Rectangle 353">
                <a:extLst>
                  <a:ext uri="{FF2B5EF4-FFF2-40B4-BE49-F238E27FC236}">
                    <a16:creationId xmlns:a16="http://schemas.microsoft.com/office/drawing/2014/main" id="{2AAD0131-1B4E-2E29-46AC-B822E0836FB0}"/>
                  </a:ext>
                </a:extLst>
              </p:cNvPr>
              <p:cNvSpPr>
                <a:spLocks noChangeArrowheads="1"/>
              </p:cNvSpPr>
              <p:nvPr/>
            </p:nvSpPr>
            <p:spPr bwMode="auto">
              <a:xfrm>
                <a:off x="4140629" y="1601401"/>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52" name="Rectangle 354">
                <a:extLst>
                  <a:ext uri="{FF2B5EF4-FFF2-40B4-BE49-F238E27FC236}">
                    <a16:creationId xmlns:a16="http://schemas.microsoft.com/office/drawing/2014/main" id="{6F9EE23F-4CD1-9165-E014-3490777B7859}"/>
                  </a:ext>
                </a:extLst>
              </p:cNvPr>
              <p:cNvSpPr>
                <a:spLocks noChangeArrowheads="1"/>
              </p:cNvSpPr>
              <p:nvPr/>
            </p:nvSpPr>
            <p:spPr bwMode="auto">
              <a:xfrm>
                <a:off x="3744503" y="1593094"/>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53" name="Rectangle 355">
                <a:extLst>
                  <a:ext uri="{FF2B5EF4-FFF2-40B4-BE49-F238E27FC236}">
                    <a16:creationId xmlns:a16="http://schemas.microsoft.com/office/drawing/2014/main" id="{03A9B9D4-AC29-159E-BF24-F03FA8DEC1EA}"/>
                  </a:ext>
                </a:extLst>
              </p:cNvPr>
              <p:cNvSpPr>
                <a:spLocks noChangeArrowheads="1"/>
              </p:cNvSpPr>
              <p:nvPr/>
            </p:nvSpPr>
            <p:spPr bwMode="auto">
              <a:xfrm>
                <a:off x="3707000" y="1593094"/>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54" name="Rectangle 356">
                <a:extLst>
                  <a:ext uri="{FF2B5EF4-FFF2-40B4-BE49-F238E27FC236}">
                    <a16:creationId xmlns:a16="http://schemas.microsoft.com/office/drawing/2014/main" id="{719DEDFB-3151-7AA7-792E-CC6299ACC14D}"/>
                  </a:ext>
                </a:extLst>
              </p:cNvPr>
              <p:cNvSpPr>
                <a:spLocks noChangeArrowheads="1"/>
              </p:cNvSpPr>
              <p:nvPr/>
            </p:nvSpPr>
            <p:spPr bwMode="auto">
              <a:xfrm>
                <a:off x="3678873" y="1573155"/>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55" name="Rectangle 357">
                <a:extLst>
                  <a:ext uri="{FF2B5EF4-FFF2-40B4-BE49-F238E27FC236}">
                    <a16:creationId xmlns:a16="http://schemas.microsoft.com/office/drawing/2014/main" id="{D74DB1A5-4B9C-F185-9858-734CBD29635E}"/>
                  </a:ext>
                </a:extLst>
              </p:cNvPr>
              <p:cNvSpPr>
                <a:spLocks noChangeArrowheads="1"/>
              </p:cNvSpPr>
              <p:nvPr/>
            </p:nvSpPr>
            <p:spPr bwMode="auto">
              <a:xfrm>
                <a:off x="3655434" y="154490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56" name="Rectangle 358">
                <a:extLst>
                  <a:ext uri="{FF2B5EF4-FFF2-40B4-BE49-F238E27FC236}">
                    <a16:creationId xmlns:a16="http://schemas.microsoft.com/office/drawing/2014/main" id="{0CB7858F-9D0D-616C-0E81-4B374BF60E3A}"/>
                  </a:ext>
                </a:extLst>
              </p:cNvPr>
              <p:cNvSpPr>
                <a:spLocks noChangeArrowheads="1"/>
              </p:cNvSpPr>
              <p:nvPr/>
            </p:nvSpPr>
            <p:spPr bwMode="auto">
              <a:xfrm>
                <a:off x="3449168" y="1518324"/>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57" name="Rectangle 359">
                <a:extLst>
                  <a:ext uri="{FF2B5EF4-FFF2-40B4-BE49-F238E27FC236}">
                    <a16:creationId xmlns:a16="http://schemas.microsoft.com/office/drawing/2014/main" id="{57439C74-0CFD-EFBB-FAE0-BAD5A155A04B}"/>
                  </a:ext>
                </a:extLst>
              </p:cNvPr>
              <p:cNvSpPr>
                <a:spLocks noChangeArrowheads="1"/>
              </p:cNvSpPr>
              <p:nvPr/>
            </p:nvSpPr>
            <p:spPr bwMode="auto">
              <a:xfrm>
                <a:off x="3411665" y="1518324"/>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58" name="Rectangle 360">
                <a:extLst>
                  <a:ext uri="{FF2B5EF4-FFF2-40B4-BE49-F238E27FC236}">
                    <a16:creationId xmlns:a16="http://schemas.microsoft.com/office/drawing/2014/main" id="{31E78853-7B7B-5C97-87B2-1708A6A9BEAE}"/>
                  </a:ext>
                </a:extLst>
              </p:cNvPr>
              <p:cNvSpPr>
                <a:spLocks noChangeArrowheads="1"/>
              </p:cNvSpPr>
              <p:nvPr/>
            </p:nvSpPr>
            <p:spPr bwMode="auto">
              <a:xfrm>
                <a:off x="3226496" y="1518324"/>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59" name="Rectangle 361">
                <a:extLst>
                  <a:ext uri="{FF2B5EF4-FFF2-40B4-BE49-F238E27FC236}">
                    <a16:creationId xmlns:a16="http://schemas.microsoft.com/office/drawing/2014/main" id="{4CAB16CC-C0EF-F29B-B6F8-49C435EC702B}"/>
                  </a:ext>
                </a:extLst>
              </p:cNvPr>
              <p:cNvSpPr>
                <a:spLocks noChangeArrowheads="1"/>
              </p:cNvSpPr>
              <p:nvPr/>
            </p:nvSpPr>
            <p:spPr bwMode="auto">
              <a:xfrm>
                <a:off x="2865530" y="1493402"/>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60" name="Rectangle 362">
                <a:extLst>
                  <a:ext uri="{FF2B5EF4-FFF2-40B4-BE49-F238E27FC236}">
                    <a16:creationId xmlns:a16="http://schemas.microsoft.com/office/drawing/2014/main" id="{409B473F-8C4E-6140-D997-FBFB6BA18261}"/>
                  </a:ext>
                </a:extLst>
              </p:cNvPr>
              <p:cNvSpPr>
                <a:spLocks noChangeArrowheads="1"/>
              </p:cNvSpPr>
              <p:nvPr/>
            </p:nvSpPr>
            <p:spPr bwMode="auto">
              <a:xfrm>
                <a:off x="2647544" y="1493402"/>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61" name="Rectangle 363">
                <a:extLst>
                  <a:ext uri="{FF2B5EF4-FFF2-40B4-BE49-F238E27FC236}">
                    <a16:creationId xmlns:a16="http://schemas.microsoft.com/office/drawing/2014/main" id="{6144ED3F-5FA9-3AF3-7BEB-0884D46F3B24}"/>
                  </a:ext>
                </a:extLst>
              </p:cNvPr>
              <p:cNvSpPr>
                <a:spLocks noChangeArrowheads="1"/>
              </p:cNvSpPr>
              <p:nvPr/>
            </p:nvSpPr>
            <p:spPr bwMode="auto">
              <a:xfrm>
                <a:off x="2124848" y="1470140"/>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62" name="Rectangle 364">
                <a:extLst>
                  <a:ext uri="{FF2B5EF4-FFF2-40B4-BE49-F238E27FC236}">
                    <a16:creationId xmlns:a16="http://schemas.microsoft.com/office/drawing/2014/main" id="{1D2F617D-785F-01CA-D23D-31F6392C8664}"/>
                  </a:ext>
                </a:extLst>
              </p:cNvPr>
              <p:cNvSpPr>
                <a:spLocks noChangeArrowheads="1"/>
              </p:cNvSpPr>
              <p:nvPr/>
            </p:nvSpPr>
            <p:spPr bwMode="auto">
              <a:xfrm>
                <a:off x="3177272" y="1518324"/>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63" name="Rectangle 365">
                <a:extLst>
                  <a:ext uri="{FF2B5EF4-FFF2-40B4-BE49-F238E27FC236}">
                    <a16:creationId xmlns:a16="http://schemas.microsoft.com/office/drawing/2014/main" id="{C034923B-B709-CF11-ABFD-FB33024563ED}"/>
                  </a:ext>
                </a:extLst>
              </p:cNvPr>
              <p:cNvSpPr>
                <a:spLocks noChangeArrowheads="1"/>
              </p:cNvSpPr>
              <p:nvPr/>
            </p:nvSpPr>
            <p:spPr bwMode="auto">
              <a:xfrm>
                <a:off x="6784583" y="205167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64" name="Rectangle 366">
                <a:extLst>
                  <a:ext uri="{FF2B5EF4-FFF2-40B4-BE49-F238E27FC236}">
                    <a16:creationId xmlns:a16="http://schemas.microsoft.com/office/drawing/2014/main" id="{D13B5515-749B-7B7D-6BCD-C8F4AA89B8C2}"/>
                  </a:ext>
                </a:extLst>
              </p:cNvPr>
              <p:cNvSpPr>
                <a:spLocks noChangeArrowheads="1"/>
              </p:cNvSpPr>
              <p:nvPr/>
            </p:nvSpPr>
            <p:spPr bwMode="auto">
              <a:xfrm>
                <a:off x="6744735" y="205167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65" name="Rectangle 367">
                <a:extLst>
                  <a:ext uri="{FF2B5EF4-FFF2-40B4-BE49-F238E27FC236}">
                    <a16:creationId xmlns:a16="http://schemas.microsoft.com/office/drawing/2014/main" id="{764CF0FF-7977-58C5-52FD-4B573F7070FC}"/>
                  </a:ext>
                </a:extLst>
              </p:cNvPr>
              <p:cNvSpPr>
                <a:spLocks noChangeArrowheads="1"/>
              </p:cNvSpPr>
              <p:nvPr/>
            </p:nvSpPr>
            <p:spPr bwMode="auto">
              <a:xfrm>
                <a:off x="7251023" y="2083247"/>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66" name="Rectangle 368">
                <a:extLst>
                  <a:ext uri="{FF2B5EF4-FFF2-40B4-BE49-F238E27FC236}">
                    <a16:creationId xmlns:a16="http://schemas.microsoft.com/office/drawing/2014/main" id="{2EA898B5-5D17-DBC9-34C4-A63C708B2F9E}"/>
                  </a:ext>
                </a:extLst>
              </p:cNvPr>
              <p:cNvSpPr>
                <a:spLocks noChangeArrowheads="1"/>
              </p:cNvSpPr>
              <p:nvPr/>
            </p:nvSpPr>
            <p:spPr bwMode="auto">
              <a:xfrm>
                <a:off x="7736218" y="209487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67" name="Rectangle 369">
                <a:extLst>
                  <a:ext uri="{FF2B5EF4-FFF2-40B4-BE49-F238E27FC236}">
                    <a16:creationId xmlns:a16="http://schemas.microsoft.com/office/drawing/2014/main" id="{2325624B-65DF-1FFF-14A0-103C2E4DF30D}"/>
                  </a:ext>
                </a:extLst>
              </p:cNvPr>
              <p:cNvSpPr>
                <a:spLocks noChangeArrowheads="1"/>
              </p:cNvSpPr>
              <p:nvPr/>
            </p:nvSpPr>
            <p:spPr bwMode="auto">
              <a:xfrm>
                <a:off x="8308138" y="209487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68" name="Rectangle 370">
                <a:extLst>
                  <a:ext uri="{FF2B5EF4-FFF2-40B4-BE49-F238E27FC236}">
                    <a16:creationId xmlns:a16="http://schemas.microsoft.com/office/drawing/2014/main" id="{0BCBDB54-DAF8-202B-D6FC-E67EE4D1B9D5}"/>
                  </a:ext>
                </a:extLst>
              </p:cNvPr>
              <p:cNvSpPr>
                <a:spLocks noChangeArrowheads="1"/>
              </p:cNvSpPr>
              <p:nvPr/>
            </p:nvSpPr>
            <p:spPr bwMode="auto">
              <a:xfrm>
                <a:off x="8270635" y="209487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69" name="Rectangle 371">
                <a:extLst>
                  <a:ext uri="{FF2B5EF4-FFF2-40B4-BE49-F238E27FC236}">
                    <a16:creationId xmlns:a16="http://schemas.microsoft.com/office/drawing/2014/main" id="{F6F39742-6446-EC3D-0D9E-09579102F3F9}"/>
                  </a:ext>
                </a:extLst>
              </p:cNvPr>
              <p:cNvSpPr>
                <a:spLocks noChangeArrowheads="1"/>
              </p:cNvSpPr>
              <p:nvPr/>
            </p:nvSpPr>
            <p:spPr bwMode="auto">
              <a:xfrm>
                <a:off x="8776924" y="209487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70" name="Rectangle 372">
                <a:extLst>
                  <a:ext uri="{FF2B5EF4-FFF2-40B4-BE49-F238E27FC236}">
                    <a16:creationId xmlns:a16="http://schemas.microsoft.com/office/drawing/2014/main" id="{D54BBC51-11B7-2F38-1E6D-561D0C172701}"/>
                  </a:ext>
                </a:extLst>
              </p:cNvPr>
              <p:cNvSpPr>
                <a:spLocks noChangeArrowheads="1"/>
              </p:cNvSpPr>
              <p:nvPr/>
            </p:nvSpPr>
            <p:spPr bwMode="auto">
              <a:xfrm>
                <a:off x="9271492" y="209487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71" name="Rectangle 373">
                <a:extLst>
                  <a:ext uri="{FF2B5EF4-FFF2-40B4-BE49-F238E27FC236}">
                    <a16:creationId xmlns:a16="http://schemas.microsoft.com/office/drawing/2014/main" id="{EB8656C7-6BA5-E861-FB2A-A9098D204957}"/>
                  </a:ext>
                </a:extLst>
              </p:cNvPr>
              <p:cNvSpPr>
                <a:spLocks noChangeArrowheads="1"/>
              </p:cNvSpPr>
              <p:nvPr/>
            </p:nvSpPr>
            <p:spPr bwMode="auto">
              <a:xfrm>
                <a:off x="9292589" y="2094879"/>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72" name="Rectangle 374">
                <a:extLst>
                  <a:ext uri="{FF2B5EF4-FFF2-40B4-BE49-F238E27FC236}">
                    <a16:creationId xmlns:a16="http://schemas.microsoft.com/office/drawing/2014/main" id="{ED28210A-FFC1-E7DC-319E-C3736C1FB647}"/>
                  </a:ext>
                </a:extLst>
              </p:cNvPr>
              <p:cNvSpPr>
                <a:spLocks noChangeArrowheads="1"/>
              </p:cNvSpPr>
              <p:nvPr/>
            </p:nvSpPr>
            <p:spPr bwMode="auto">
              <a:xfrm>
                <a:off x="9782468" y="2189586"/>
                <a:ext cx="72000" cy="720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sp>
            <p:nvSpPr>
              <p:cNvPr id="1573" name="Freeform 375">
                <a:extLst>
                  <a:ext uri="{FF2B5EF4-FFF2-40B4-BE49-F238E27FC236}">
                    <a16:creationId xmlns:a16="http://schemas.microsoft.com/office/drawing/2014/main" id="{1287BCC6-A1B7-5715-7CC1-4BC67450269E}"/>
                  </a:ext>
                </a:extLst>
              </p:cNvPr>
              <p:cNvSpPr>
                <a:spLocks/>
              </p:cNvSpPr>
              <p:nvPr/>
            </p:nvSpPr>
            <p:spPr bwMode="auto">
              <a:xfrm>
                <a:off x="2153049" y="1505307"/>
                <a:ext cx="8925689" cy="719447"/>
              </a:xfrm>
              <a:custGeom>
                <a:avLst/>
                <a:gdLst>
                  <a:gd name="T0" fmla="*/ 211 w 3808"/>
                  <a:gd name="T1" fmla="*/ 0 h 433"/>
                  <a:gd name="T2" fmla="*/ 415 w 3808"/>
                  <a:gd name="T3" fmla="*/ 15 h 433"/>
                  <a:gd name="T4" fmla="*/ 444 w 3808"/>
                  <a:gd name="T5" fmla="*/ 24 h 433"/>
                  <a:gd name="T6" fmla="*/ 619 w 3808"/>
                  <a:gd name="T7" fmla="*/ 29 h 433"/>
                  <a:gd name="T8" fmla="*/ 657 w 3808"/>
                  <a:gd name="T9" fmla="*/ 34 h 433"/>
                  <a:gd name="T10" fmla="*/ 665 w 3808"/>
                  <a:gd name="T11" fmla="*/ 53 h 433"/>
                  <a:gd name="T12" fmla="*/ 676 w 3808"/>
                  <a:gd name="T13" fmla="*/ 67 h 433"/>
                  <a:gd name="T14" fmla="*/ 852 w 3808"/>
                  <a:gd name="T15" fmla="*/ 72 h 433"/>
                  <a:gd name="T16" fmla="*/ 869 w 3808"/>
                  <a:gd name="T17" fmla="*/ 79 h 433"/>
                  <a:gd name="T18" fmla="*/ 876 w 3808"/>
                  <a:gd name="T19" fmla="*/ 100 h 433"/>
                  <a:gd name="T20" fmla="*/ 883 w 3808"/>
                  <a:gd name="T21" fmla="*/ 115 h 433"/>
                  <a:gd name="T22" fmla="*/ 888 w 3808"/>
                  <a:gd name="T23" fmla="*/ 131 h 433"/>
                  <a:gd name="T24" fmla="*/ 897 w 3808"/>
                  <a:gd name="T25" fmla="*/ 148 h 433"/>
                  <a:gd name="T26" fmla="*/ 1087 w 3808"/>
                  <a:gd name="T27" fmla="*/ 160 h 433"/>
                  <a:gd name="T28" fmla="*/ 1097 w 3808"/>
                  <a:gd name="T29" fmla="*/ 164 h 433"/>
                  <a:gd name="T30" fmla="*/ 1116 w 3808"/>
                  <a:gd name="T31" fmla="*/ 179 h 433"/>
                  <a:gd name="T32" fmla="*/ 1182 w 3808"/>
                  <a:gd name="T33" fmla="*/ 191 h 433"/>
                  <a:gd name="T34" fmla="*/ 1234 w 3808"/>
                  <a:gd name="T35" fmla="*/ 195 h 433"/>
                  <a:gd name="T36" fmla="*/ 1306 w 3808"/>
                  <a:gd name="T37" fmla="*/ 200 h 433"/>
                  <a:gd name="T38" fmla="*/ 1315 w 3808"/>
                  <a:gd name="T39" fmla="*/ 207 h 433"/>
                  <a:gd name="T40" fmla="*/ 1446 w 3808"/>
                  <a:gd name="T41" fmla="*/ 226 h 433"/>
                  <a:gd name="T42" fmla="*/ 1515 w 3808"/>
                  <a:gd name="T43" fmla="*/ 231 h 433"/>
                  <a:gd name="T44" fmla="*/ 1536 w 3808"/>
                  <a:gd name="T45" fmla="*/ 236 h 433"/>
                  <a:gd name="T46" fmla="*/ 1545 w 3808"/>
                  <a:gd name="T47" fmla="*/ 248 h 433"/>
                  <a:gd name="T48" fmla="*/ 1640 w 3808"/>
                  <a:gd name="T49" fmla="*/ 255 h 433"/>
                  <a:gd name="T50" fmla="*/ 1683 w 3808"/>
                  <a:gd name="T51" fmla="*/ 264 h 433"/>
                  <a:gd name="T52" fmla="*/ 1743 w 3808"/>
                  <a:gd name="T53" fmla="*/ 269 h 433"/>
                  <a:gd name="T54" fmla="*/ 1750 w 3808"/>
                  <a:gd name="T55" fmla="*/ 279 h 433"/>
                  <a:gd name="T56" fmla="*/ 1754 w 3808"/>
                  <a:gd name="T57" fmla="*/ 288 h 433"/>
                  <a:gd name="T58" fmla="*/ 1762 w 3808"/>
                  <a:gd name="T59" fmla="*/ 293 h 433"/>
                  <a:gd name="T60" fmla="*/ 1766 w 3808"/>
                  <a:gd name="T61" fmla="*/ 305 h 433"/>
                  <a:gd name="T62" fmla="*/ 1878 w 3808"/>
                  <a:gd name="T63" fmla="*/ 312 h 433"/>
                  <a:gd name="T64" fmla="*/ 1887 w 3808"/>
                  <a:gd name="T65" fmla="*/ 319 h 433"/>
                  <a:gd name="T66" fmla="*/ 1894 w 3808"/>
                  <a:gd name="T67" fmla="*/ 329 h 433"/>
                  <a:gd name="T68" fmla="*/ 1968 w 3808"/>
                  <a:gd name="T69" fmla="*/ 333 h 433"/>
                  <a:gd name="T70" fmla="*/ 1975 w 3808"/>
                  <a:gd name="T71" fmla="*/ 340 h 433"/>
                  <a:gd name="T72" fmla="*/ 2184 w 3808"/>
                  <a:gd name="T73" fmla="*/ 348 h 433"/>
                  <a:gd name="T74" fmla="*/ 2189 w 3808"/>
                  <a:gd name="T75" fmla="*/ 357 h 433"/>
                  <a:gd name="T76" fmla="*/ 2191 w 3808"/>
                  <a:gd name="T77" fmla="*/ 364 h 433"/>
                  <a:gd name="T78" fmla="*/ 2393 w 3808"/>
                  <a:gd name="T79" fmla="*/ 367 h 433"/>
                  <a:gd name="T80" fmla="*/ 3167 w 3808"/>
                  <a:gd name="T81" fmla="*/ 376 h 433"/>
                  <a:gd name="T82" fmla="*/ 3808 w 3808"/>
                  <a:gd name="T83" fmla="*/ 43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08" h="433">
                    <a:moveTo>
                      <a:pt x="0" y="0"/>
                    </a:moveTo>
                    <a:lnTo>
                      <a:pt x="211" y="0"/>
                    </a:lnTo>
                    <a:lnTo>
                      <a:pt x="211" y="15"/>
                    </a:lnTo>
                    <a:lnTo>
                      <a:pt x="415" y="15"/>
                    </a:lnTo>
                    <a:lnTo>
                      <a:pt x="415" y="24"/>
                    </a:lnTo>
                    <a:lnTo>
                      <a:pt x="444" y="24"/>
                    </a:lnTo>
                    <a:lnTo>
                      <a:pt x="444" y="29"/>
                    </a:lnTo>
                    <a:lnTo>
                      <a:pt x="619" y="29"/>
                    </a:lnTo>
                    <a:lnTo>
                      <a:pt x="619" y="34"/>
                    </a:lnTo>
                    <a:lnTo>
                      <a:pt x="657" y="34"/>
                    </a:lnTo>
                    <a:lnTo>
                      <a:pt x="657" y="53"/>
                    </a:lnTo>
                    <a:lnTo>
                      <a:pt x="665" y="53"/>
                    </a:lnTo>
                    <a:lnTo>
                      <a:pt x="665" y="67"/>
                    </a:lnTo>
                    <a:lnTo>
                      <a:pt x="676" y="67"/>
                    </a:lnTo>
                    <a:lnTo>
                      <a:pt x="676" y="72"/>
                    </a:lnTo>
                    <a:lnTo>
                      <a:pt x="852" y="72"/>
                    </a:lnTo>
                    <a:lnTo>
                      <a:pt x="852" y="79"/>
                    </a:lnTo>
                    <a:lnTo>
                      <a:pt x="869" y="79"/>
                    </a:lnTo>
                    <a:lnTo>
                      <a:pt x="869" y="100"/>
                    </a:lnTo>
                    <a:lnTo>
                      <a:pt x="876" y="100"/>
                    </a:lnTo>
                    <a:lnTo>
                      <a:pt x="876" y="115"/>
                    </a:lnTo>
                    <a:lnTo>
                      <a:pt x="883" y="115"/>
                    </a:lnTo>
                    <a:lnTo>
                      <a:pt x="883" y="131"/>
                    </a:lnTo>
                    <a:lnTo>
                      <a:pt x="888" y="131"/>
                    </a:lnTo>
                    <a:lnTo>
                      <a:pt x="888" y="148"/>
                    </a:lnTo>
                    <a:lnTo>
                      <a:pt x="897" y="148"/>
                    </a:lnTo>
                    <a:lnTo>
                      <a:pt x="897" y="160"/>
                    </a:lnTo>
                    <a:lnTo>
                      <a:pt x="1087" y="160"/>
                    </a:lnTo>
                    <a:lnTo>
                      <a:pt x="1087" y="164"/>
                    </a:lnTo>
                    <a:lnTo>
                      <a:pt x="1097" y="164"/>
                    </a:lnTo>
                    <a:lnTo>
                      <a:pt x="1097" y="179"/>
                    </a:lnTo>
                    <a:lnTo>
                      <a:pt x="1116" y="179"/>
                    </a:lnTo>
                    <a:lnTo>
                      <a:pt x="1116" y="191"/>
                    </a:lnTo>
                    <a:lnTo>
                      <a:pt x="1182" y="191"/>
                    </a:lnTo>
                    <a:lnTo>
                      <a:pt x="1182" y="195"/>
                    </a:lnTo>
                    <a:lnTo>
                      <a:pt x="1234" y="195"/>
                    </a:lnTo>
                    <a:lnTo>
                      <a:pt x="1234" y="200"/>
                    </a:lnTo>
                    <a:lnTo>
                      <a:pt x="1306" y="200"/>
                    </a:lnTo>
                    <a:lnTo>
                      <a:pt x="1306" y="207"/>
                    </a:lnTo>
                    <a:lnTo>
                      <a:pt x="1315" y="207"/>
                    </a:lnTo>
                    <a:lnTo>
                      <a:pt x="1315" y="226"/>
                    </a:lnTo>
                    <a:lnTo>
                      <a:pt x="1446" y="226"/>
                    </a:lnTo>
                    <a:lnTo>
                      <a:pt x="1446" y="231"/>
                    </a:lnTo>
                    <a:lnTo>
                      <a:pt x="1515" y="231"/>
                    </a:lnTo>
                    <a:lnTo>
                      <a:pt x="1515" y="236"/>
                    </a:lnTo>
                    <a:lnTo>
                      <a:pt x="1536" y="236"/>
                    </a:lnTo>
                    <a:lnTo>
                      <a:pt x="1536" y="248"/>
                    </a:lnTo>
                    <a:lnTo>
                      <a:pt x="1545" y="248"/>
                    </a:lnTo>
                    <a:lnTo>
                      <a:pt x="1545" y="255"/>
                    </a:lnTo>
                    <a:lnTo>
                      <a:pt x="1640" y="255"/>
                    </a:lnTo>
                    <a:lnTo>
                      <a:pt x="1640" y="264"/>
                    </a:lnTo>
                    <a:lnTo>
                      <a:pt x="1683" y="264"/>
                    </a:lnTo>
                    <a:lnTo>
                      <a:pt x="1683" y="269"/>
                    </a:lnTo>
                    <a:lnTo>
                      <a:pt x="1743" y="269"/>
                    </a:lnTo>
                    <a:lnTo>
                      <a:pt x="1743" y="279"/>
                    </a:lnTo>
                    <a:lnTo>
                      <a:pt x="1750" y="279"/>
                    </a:lnTo>
                    <a:lnTo>
                      <a:pt x="1750" y="288"/>
                    </a:lnTo>
                    <a:lnTo>
                      <a:pt x="1754" y="288"/>
                    </a:lnTo>
                    <a:lnTo>
                      <a:pt x="1754" y="293"/>
                    </a:lnTo>
                    <a:lnTo>
                      <a:pt x="1762" y="293"/>
                    </a:lnTo>
                    <a:lnTo>
                      <a:pt x="1762" y="305"/>
                    </a:lnTo>
                    <a:lnTo>
                      <a:pt x="1766" y="305"/>
                    </a:lnTo>
                    <a:lnTo>
                      <a:pt x="1766" y="312"/>
                    </a:lnTo>
                    <a:lnTo>
                      <a:pt x="1878" y="312"/>
                    </a:lnTo>
                    <a:lnTo>
                      <a:pt x="1878" y="319"/>
                    </a:lnTo>
                    <a:lnTo>
                      <a:pt x="1887" y="319"/>
                    </a:lnTo>
                    <a:lnTo>
                      <a:pt x="1887" y="329"/>
                    </a:lnTo>
                    <a:lnTo>
                      <a:pt x="1894" y="329"/>
                    </a:lnTo>
                    <a:lnTo>
                      <a:pt x="1894" y="333"/>
                    </a:lnTo>
                    <a:lnTo>
                      <a:pt x="1968" y="333"/>
                    </a:lnTo>
                    <a:lnTo>
                      <a:pt x="1968" y="340"/>
                    </a:lnTo>
                    <a:lnTo>
                      <a:pt x="1975" y="340"/>
                    </a:lnTo>
                    <a:lnTo>
                      <a:pt x="1975" y="348"/>
                    </a:lnTo>
                    <a:lnTo>
                      <a:pt x="2184" y="348"/>
                    </a:lnTo>
                    <a:lnTo>
                      <a:pt x="2184" y="357"/>
                    </a:lnTo>
                    <a:lnTo>
                      <a:pt x="2189" y="357"/>
                    </a:lnTo>
                    <a:lnTo>
                      <a:pt x="2189" y="364"/>
                    </a:lnTo>
                    <a:lnTo>
                      <a:pt x="2191" y="364"/>
                    </a:lnTo>
                    <a:lnTo>
                      <a:pt x="2191" y="367"/>
                    </a:lnTo>
                    <a:lnTo>
                      <a:pt x="2393" y="367"/>
                    </a:lnTo>
                    <a:lnTo>
                      <a:pt x="2393" y="376"/>
                    </a:lnTo>
                    <a:lnTo>
                      <a:pt x="3167" y="376"/>
                    </a:lnTo>
                    <a:lnTo>
                      <a:pt x="3167" y="433"/>
                    </a:lnTo>
                    <a:lnTo>
                      <a:pt x="3808" y="433"/>
                    </a:lnTo>
                  </a:path>
                </a:pathLst>
              </a:custGeom>
              <a:noFill/>
              <a:ln w="190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solidFill>
                    <a:schemeClr val="bg2"/>
                  </a:solidFill>
                </a:endParaRPr>
              </a:p>
            </p:txBody>
          </p:sp>
        </p:grpSp>
      </p:grpSp>
      <p:sp>
        <p:nvSpPr>
          <p:cNvPr id="2" name="TextBox 1">
            <a:extLst>
              <a:ext uri="{FF2B5EF4-FFF2-40B4-BE49-F238E27FC236}">
                <a16:creationId xmlns:a16="http://schemas.microsoft.com/office/drawing/2014/main" id="{EE052211-F370-3B36-79C6-D5E6377068F1}"/>
              </a:ext>
            </a:extLst>
          </p:cNvPr>
          <p:cNvSpPr txBox="1"/>
          <p:nvPr/>
        </p:nvSpPr>
        <p:spPr>
          <a:xfrm>
            <a:off x="729014" y="5926893"/>
            <a:ext cx="10438435" cy="338554"/>
          </a:xfrm>
          <a:prstGeom prst="rect">
            <a:avLst/>
          </a:prstGeom>
          <a:noFill/>
        </p:spPr>
        <p:txBody>
          <a:bodyPr wrap="none" rtlCol="0">
            <a:spAutoFit/>
          </a:bodyPr>
          <a:lstStyle/>
          <a:p>
            <a:r>
              <a:rPr lang="en-US" sz="1600" dirty="0">
                <a:solidFill>
                  <a:schemeClr val="bg2"/>
                </a:solidFill>
              </a:rPr>
              <a:t>A consistent treatment effect was seen for investigator-assessed MFS: HR (95% CI): </a:t>
            </a:r>
            <a:r>
              <a:rPr lang="en-US" sz="1600" u="none" strike="noStrike" dirty="0">
                <a:solidFill>
                  <a:schemeClr val="bg2"/>
                </a:solidFill>
                <a:effectLst/>
                <a:cs typeface="Arial" panose="020B0604020202020204" pitchFamily="34" charset="0"/>
              </a:rPr>
              <a:t>0.56 (0.40–0.78); </a:t>
            </a:r>
            <a:r>
              <a:rPr lang="en-US" sz="1600" i="1" u="none" strike="noStrike" dirty="0">
                <a:solidFill>
                  <a:schemeClr val="bg2"/>
                </a:solidFill>
                <a:effectLst/>
                <a:cs typeface="Arial" panose="020B0604020202020204" pitchFamily="34" charset="0"/>
              </a:rPr>
              <a:t>P</a:t>
            </a:r>
            <a:r>
              <a:rPr lang="en-US" sz="1600" i="1" dirty="0">
                <a:solidFill>
                  <a:schemeClr val="bg2"/>
                </a:solidFill>
                <a:cs typeface="Arial" panose="020B0604020202020204" pitchFamily="34" charset="0"/>
              </a:rPr>
              <a:t>=</a:t>
            </a:r>
            <a:r>
              <a:rPr lang="en-US" sz="1600" u="none" strike="noStrike" dirty="0">
                <a:solidFill>
                  <a:schemeClr val="bg2"/>
                </a:solidFill>
                <a:effectLst/>
                <a:cs typeface="Arial" panose="020B0604020202020204" pitchFamily="34" charset="0"/>
              </a:rPr>
              <a:t>0.0006</a:t>
            </a:r>
            <a:endParaRPr lang="en-US" sz="1600" u="none" strike="noStrike" baseline="30000" dirty="0">
              <a:solidFill>
                <a:schemeClr val="bg2"/>
              </a:solidFill>
              <a:effectLst/>
              <a:cs typeface="Arial" panose="020B0604020202020204" pitchFamily="34" charset="0"/>
            </a:endParaRPr>
          </a:p>
        </p:txBody>
      </p:sp>
      <p:sp>
        <p:nvSpPr>
          <p:cNvPr id="3" name="TextBox 2">
            <a:extLst>
              <a:ext uri="{FF2B5EF4-FFF2-40B4-BE49-F238E27FC236}">
                <a16:creationId xmlns:a16="http://schemas.microsoft.com/office/drawing/2014/main" id="{B7BED934-3EE5-5A13-5D38-E26960DA0037}"/>
              </a:ext>
            </a:extLst>
          </p:cNvPr>
          <p:cNvSpPr txBox="1"/>
          <p:nvPr/>
        </p:nvSpPr>
        <p:spPr>
          <a:xfrm>
            <a:off x="9255227" y="6534426"/>
            <a:ext cx="2842713" cy="246221"/>
          </a:xfrm>
          <a:prstGeom prst="rect">
            <a:avLst/>
          </a:prstGeom>
          <a:noFill/>
        </p:spPr>
        <p:txBody>
          <a:bodyPr wrap="square" rtlCol="0">
            <a:spAutoFit/>
          </a:bodyPr>
          <a:lstStyle/>
          <a:p>
            <a:pPr algn="r"/>
            <a:r>
              <a:rPr lang="en-US" sz="1000" i="1" dirty="0">
                <a:solidFill>
                  <a:schemeClr val="bg1"/>
                </a:solidFill>
              </a:rPr>
              <a:t>Shore N et al. AUA 2023;Abstract LBA02-09.</a:t>
            </a:r>
            <a:endParaRPr lang="en-US" sz="1000" dirty="0">
              <a:solidFill>
                <a:schemeClr val="bg1"/>
              </a:solidFill>
              <a:latin typeface="Calibri"/>
            </a:endParaRPr>
          </a:p>
        </p:txBody>
      </p:sp>
    </p:spTree>
    <p:custDataLst>
      <p:tags r:id="rId1"/>
    </p:custDataLst>
    <p:extLst>
      <p:ext uri="{BB962C8B-B14F-4D97-AF65-F5344CB8AC3E}">
        <p14:creationId xmlns:p14="http://schemas.microsoft.com/office/powerpoint/2010/main" val="319748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E9158D2D-1864-4469-859F-3A0F88EF986E}"/>
              </a:ext>
            </a:extLst>
          </p:cNvPr>
          <p:cNvGraphicFramePr>
            <a:graphicFrameLocks noGrp="1"/>
          </p:cNvGraphicFramePr>
          <p:nvPr>
            <p:extLst>
              <p:ext uri="{D42A27DB-BD31-4B8C-83A1-F6EECF244321}">
                <p14:modId xmlns:p14="http://schemas.microsoft.com/office/powerpoint/2010/main" val="3949289825"/>
              </p:ext>
            </p:extLst>
          </p:nvPr>
        </p:nvGraphicFramePr>
        <p:xfrm>
          <a:off x="130584" y="5239277"/>
          <a:ext cx="11972926" cy="1554480"/>
        </p:xfrm>
        <a:graphic>
          <a:graphicData uri="http://schemas.openxmlformats.org/drawingml/2006/table">
            <a:tbl>
              <a:tblPr firstRow="1" bandRow="1">
                <a:tableStyleId>{5C22544A-7EE6-4342-B048-85BDC9FD1C3A}</a:tableStyleId>
              </a:tblPr>
              <a:tblGrid>
                <a:gridCol w="5986463">
                  <a:extLst>
                    <a:ext uri="{9D8B030D-6E8A-4147-A177-3AD203B41FA5}">
                      <a16:colId xmlns:a16="http://schemas.microsoft.com/office/drawing/2014/main" val="2840478653"/>
                    </a:ext>
                  </a:extLst>
                </a:gridCol>
                <a:gridCol w="5986463">
                  <a:extLst>
                    <a:ext uri="{9D8B030D-6E8A-4147-A177-3AD203B41FA5}">
                      <a16:colId xmlns:a16="http://schemas.microsoft.com/office/drawing/2014/main" val="832727885"/>
                    </a:ext>
                  </a:extLst>
                </a:gridCol>
              </a:tblGrid>
              <a:tr h="370840">
                <a:tc>
                  <a:txBody>
                    <a:bodyPr/>
                    <a:lstStyle/>
                    <a:p>
                      <a:pPr algn="ctr">
                        <a:spcBef>
                          <a:spcPts val="0"/>
                        </a:spcBef>
                        <a:spcAft>
                          <a:spcPts val="0"/>
                        </a:spcAft>
                      </a:pPr>
                      <a:r>
                        <a:rPr lang="en-US" sz="2400" b="0" u="sng" kern="1200" dirty="0">
                          <a:solidFill>
                            <a:schemeClr val="bg1"/>
                          </a:solidFill>
                          <a:latin typeface="+mn-lt"/>
                          <a:ea typeface="+mn-ea"/>
                          <a:cs typeface="+mn-cs"/>
                        </a:rPr>
                        <a:t>GETUG 16</a:t>
                      </a:r>
                    </a:p>
                    <a:p>
                      <a:pPr marL="346075" marR="0" lvl="0" indent="-339725" algn="l" defTabSz="914400" rtl="0" eaLnBrk="1" fontAlgn="auto" latinLnBrk="0" hangingPunct="1">
                        <a:lnSpc>
                          <a:spcPct val="90000"/>
                        </a:lnSpc>
                        <a:spcBef>
                          <a:spcPts val="0"/>
                        </a:spcBef>
                        <a:spcAft>
                          <a:spcPts val="0"/>
                        </a:spcAft>
                        <a:buClr>
                          <a:schemeClr val="accent3"/>
                        </a:buClr>
                        <a:buSzPct val="125000"/>
                        <a:buFont typeface="Wingdings" pitchFamily="2" charset="2"/>
                        <a:buChar char="§"/>
                        <a:tabLst/>
                        <a:defRPr/>
                      </a:pPr>
                      <a:r>
                        <a:rPr lang="en-US" sz="2000" b="0" kern="1200" dirty="0">
                          <a:solidFill>
                            <a:schemeClr val="bg1"/>
                          </a:solidFill>
                          <a:latin typeface="+mn-lt"/>
                          <a:ea typeface="+mn-ea"/>
                          <a:cs typeface="+mn-cs"/>
                        </a:rPr>
                        <a:t>6 </a:t>
                      </a:r>
                      <a:r>
                        <a:rPr lang="en-US" sz="2000" b="0" kern="1200" dirty="0" err="1">
                          <a:solidFill>
                            <a:schemeClr val="bg1"/>
                          </a:solidFill>
                          <a:latin typeface="+mn-lt"/>
                          <a:ea typeface="+mn-ea"/>
                          <a:cs typeface="+mn-cs"/>
                        </a:rPr>
                        <a:t>mo</a:t>
                      </a:r>
                      <a:r>
                        <a:rPr lang="en-US" sz="2000" b="0" kern="1200" dirty="0">
                          <a:solidFill>
                            <a:schemeClr val="bg1"/>
                          </a:solidFill>
                          <a:latin typeface="+mn-lt"/>
                          <a:ea typeface="+mn-ea"/>
                          <a:cs typeface="+mn-cs"/>
                        </a:rPr>
                        <a:t> ADT improved freedom from progression</a:t>
                      </a:r>
                    </a:p>
                    <a:p>
                      <a:pPr marL="346075" marR="0" lvl="0" indent="-339725" algn="l" defTabSz="914400" rtl="0" eaLnBrk="1" fontAlgn="auto" latinLnBrk="0" hangingPunct="1">
                        <a:lnSpc>
                          <a:spcPct val="90000"/>
                        </a:lnSpc>
                        <a:spcBef>
                          <a:spcPts val="0"/>
                        </a:spcBef>
                        <a:spcAft>
                          <a:spcPts val="0"/>
                        </a:spcAft>
                        <a:buClr>
                          <a:schemeClr val="accent3"/>
                        </a:buClr>
                        <a:buSzPct val="125000"/>
                        <a:buFont typeface="Wingdings" pitchFamily="2" charset="2"/>
                        <a:buChar char="§"/>
                        <a:tabLst/>
                        <a:defRPr/>
                      </a:pPr>
                      <a:r>
                        <a:rPr lang="en-US" sz="2000" b="1" u="none" kern="1200" dirty="0">
                          <a:solidFill>
                            <a:srgbClr val="59CBE8"/>
                          </a:solidFill>
                          <a:latin typeface="+mn-lt"/>
                          <a:ea typeface="+mn-ea"/>
                          <a:cs typeface="+mn-cs"/>
                        </a:rPr>
                        <a:t>50% no recurrence </a:t>
                      </a:r>
                      <a:r>
                        <a:rPr lang="en-US" sz="2000" b="0" u="none" kern="1200" dirty="0">
                          <a:solidFill>
                            <a:schemeClr val="bg1"/>
                          </a:solidFill>
                          <a:latin typeface="+mn-lt"/>
                          <a:ea typeface="+mn-ea"/>
                          <a:cs typeface="+mn-cs"/>
                        </a:rPr>
                        <a:t>@10yrs w/ RT alone</a:t>
                      </a:r>
                    </a:p>
                    <a:p>
                      <a:pPr marL="346075" marR="0" lvl="0" indent="-339725" algn="l" defTabSz="914400" rtl="0" eaLnBrk="1" fontAlgn="auto" latinLnBrk="0" hangingPunct="1">
                        <a:lnSpc>
                          <a:spcPct val="90000"/>
                        </a:lnSpc>
                        <a:spcBef>
                          <a:spcPts val="0"/>
                        </a:spcBef>
                        <a:spcAft>
                          <a:spcPts val="0"/>
                        </a:spcAft>
                        <a:buClr>
                          <a:schemeClr val="accent3"/>
                        </a:buClr>
                        <a:buSzPct val="125000"/>
                        <a:buFont typeface="Wingdings" pitchFamily="2" charset="2"/>
                        <a:buChar char="§"/>
                        <a:tabLst/>
                        <a:defRPr/>
                      </a:pPr>
                      <a:r>
                        <a:rPr lang="en-US" sz="2000" b="1" kern="1200" dirty="0">
                          <a:solidFill>
                            <a:srgbClr val="59CBE8"/>
                          </a:solidFill>
                          <a:latin typeface="+mn-lt"/>
                          <a:ea typeface="+mn-ea"/>
                          <a:cs typeface="+mn-cs"/>
                        </a:rPr>
                        <a:t>29% recurred </a:t>
                      </a:r>
                      <a:r>
                        <a:rPr lang="en-US" sz="2000" b="0" kern="1200" dirty="0">
                          <a:solidFill>
                            <a:schemeClr val="bg1"/>
                          </a:solidFill>
                          <a:latin typeface="+mn-lt"/>
                          <a:ea typeface="+mn-ea"/>
                          <a:cs typeface="+mn-cs"/>
                        </a:rPr>
                        <a:t>@ 10 </a:t>
                      </a:r>
                      <a:r>
                        <a:rPr lang="en-US" sz="2000" b="0" kern="1200" dirty="0" err="1">
                          <a:solidFill>
                            <a:schemeClr val="bg1"/>
                          </a:solidFill>
                          <a:latin typeface="+mn-lt"/>
                          <a:ea typeface="+mn-ea"/>
                          <a:cs typeface="+mn-cs"/>
                        </a:rPr>
                        <a:t>yrs</a:t>
                      </a:r>
                      <a:r>
                        <a:rPr lang="en-US" sz="2000" b="0" kern="1200" dirty="0">
                          <a:solidFill>
                            <a:schemeClr val="bg1"/>
                          </a:solidFill>
                          <a:latin typeface="+mn-lt"/>
                          <a:ea typeface="+mn-ea"/>
                          <a:cs typeface="+mn-cs"/>
                        </a:rPr>
                        <a:t> w/ RT + ADT</a:t>
                      </a:r>
                      <a:endParaRPr lang="en-US" sz="2000" b="0" u="sng" kern="1200" dirty="0">
                        <a:solidFill>
                          <a:schemeClr val="bg1"/>
                        </a:solidFill>
                        <a:latin typeface="+mn-lt"/>
                        <a:ea typeface="+mn-ea"/>
                        <a:cs typeface="+mn-cs"/>
                      </a:endParaRPr>
                    </a:p>
                  </a:txBody>
                  <a:tcPr>
                    <a:noFill/>
                  </a:tcPr>
                </a:tc>
                <a:tc>
                  <a:txBody>
                    <a:bodyPr/>
                    <a:lstStyle/>
                    <a:p>
                      <a:pPr marL="0" algn="ctr" defTabSz="914400" rtl="0" eaLnBrk="1" latinLnBrk="0" hangingPunct="1">
                        <a:spcBef>
                          <a:spcPts val="0"/>
                        </a:spcBef>
                        <a:spcAft>
                          <a:spcPts val="0"/>
                        </a:spcAft>
                      </a:pPr>
                      <a:r>
                        <a:rPr lang="en-US" sz="2400" b="0" u="sng" kern="1200" dirty="0">
                          <a:solidFill>
                            <a:schemeClr val="bg1"/>
                          </a:solidFill>
                          <a:latin typeface="+mn-lt"/>
                          <a:ea typeface="+mn-ea"/>
                          <a:cs typeface="+mn-cs"/>
                        </a:rPr>
                        <a:t>SPPORT</a:t>
                      </a:r>
                    </a:p>
                    <a:p>
                      <a:pPr marL="346075" marR="0" lvl="0" indent="-339725" algn="l" defTabSz="914400" rtl="0" eaLnBrk="1" fontAlgn="auto" latinLnBrk="0" hangingPunct="1">
                        <a:lnSpc>
                          <a:spcPct val="90000"/>
                        </a:lnSpc>
                        <a:spcBef>
                          <a:spcPts val="0"/>
                        </a:spcBef>
                        <a:spcAft>
                          <a:spcPts val="0"/>
                        </a:spcAft>
                        <a:buClr>
                          <a:schemeClr val="accent3"/>
                        </a:buClr>
                        <a:buSzPct val="125000"/>
                        <a:buFont typeface="Wingdings" pitchFamily="2" charset="2"/>
                        <a:buChar char="§"/>
                        <a:tabLst/>
                        <a:defRPr/>
                      </a:pPr>
                      <a:r>
                        <a:rPr lang="en-US" sz="2000" b="0" kern="1200" dirty="0">
                          <a:solidFill>
                            <a:schemeClr val="bg1"/>
                          </a:solidFill>
                          <a:latin typeface="+mn-lt"/>
                          <a:ea typeface="+mn-ea"/>
                          <a:cs typeface="+mn-cs"/>
                        </a:rPr>
                        <a:t>4-6 </a:t>
                      </a:r>
                      <a:r>
                        <a:rPr lang="en-US" sz="2000" b="0" kern="1200" dirty="0" err="1">
                          <a:solidFill>
                            <a:schemeClr val="bg1"/>
                          </a:solidFill>
                          <a:latin typeface="+mn-lt"/>
                          <a:ea typeface="+mn-ea"/>
                          <a:cs typeface="+mn-cs"/>
                        </a:rPr>
                        <a:t>mo</a:t>
                      </a:r>
                      <a:r>
                        <a:rPr lang="en-US" sz="2000" b="0" kern="1200" dirty="0">
                          <a:solidFill>
                            <a:schemeClr val="bg1"/>
                          </a:solidFill>
                          <a:latin typeface="+mn-lt"/>
                          <a:ea typeface="+mn-ea"/>
                          <a:cs typeface="+mn-cs"/>
                        </a:rPr>
                        <a:t> ADT improved freedom from progression</a:t>
                      </a:r>
                    </a:p>
                    <a:p>
                      <a:pPr marL="346075" marR="0" lvl="0" indent="-339725" algn="l" defTabSz="914400" rtl="0" eaLnBrk="1" fontAlgn="auto" latinLnBrk="0" hangingPunct="1">
                        <a:lnSpc>
                          <a:spcPct val="90000"/>
                        </a:lnSpc>
                        <a:spcBef>
                          <a:spcPts val="0"/>
                        </a:spcBef>
                        <a:spcAft>
                          <a:spcPts val="0"/>
                        </a:spcAft>
                        <a:buClr>
                          <a:schemeClr val="accent3"/>
                        </a:buClr>
                        <a:buSzPct val="125000"/>
                        <a:buFont typeface="Wingdings" pitchFamily="2" charset="2"/>
                        <a:buChar char="§"/>
                        <a:tabLst/>
                        <a:defRPr/>
                      </a:pPr>
                      <a:r>
                        <a:rPr lang="en-US" sz="2000" b="0" u="none" kern="1200" dirty="0">
                          <a:solidFill>
                            <a:srgbClr val="59CBE8"/>
                          </a:solidFill>
                          <a:latin typeface="+mn-lt"/>
                          <a:ea typeface="+mn-ea"/>
                          <a:cs typeface="+mn-cs"/>
                        </a:rPr>
                        <a:t>70% no recurrence </a:t>
                      </a:r>
                      <a:r>
                        <a:rPr lang="en-US" sz="2000" b="0" u="none" kern="1200" dirty="0">
                          <a:solidFill>
                            <a:schemeClr val="bg1"/>
                          </a:solidFill>
                          <a:latin typeface="+mn-lt"/>
                          <a:ea typeface="+mn-ea"/>
                          <a:cs typeface="+mn-cs"/>
                        </a:rPr>
                        <a:t>@5yrs w/ RT alone</a:t>
                      </a:r>
                    </a:p>
                    <a:p>
                      <a:pPr marL="346075" marR="0" lvl="0" indent="-339725" algn="l" defTabSz="914400" rtl="0" eaLnBrk="1" fontAlgn="auto" latinLnBrk="0" hangingPunct="1">
                        <a:lnSpc>
                          <a:spcPct val="90000"/>
                        </a:lnSpc>
                        <a:spcBef>
                          <a:spcPts val="0"/>
                        </a:spcBef>
                        <a:spcAft>
                          <a:spcPts val="0"/>
                        </a:spcAft>
                        <a:buClr>
                          <a:schemeClr val="accent3"/>
                        </a:buClr>
                        <a:buSzPct val="125000"/>
                        <a:buFont typeface="Wingdings" pitchFamily="2" charset="2"/>
                        <a:buChar char="§"/>
                        <a:tabLst/>
                        <a:defRPr/>
                      </a:pPr>
                      <a:r>
                        <a:rPr lang="en-US" sz="2000" b="1" kern="1200" dirty="0">
                          <a:solidFill>
                            <a:srgbClr val="59CBE8"/>
                          </a:solidFill>
                          <a:latin typeface="+mn-lt"/>
                          <a:ea typeface="+mn-ea"/>
                          <a:cs typeface="+mn-cs"/>
                        </a:rPr>
                        <a:t>20% recurred </a:t>
                      </a:r>
                      <a:r>
                        <a:rPr lang="en-US" sz="2000" b="0" kern="1200" dirty="0">
                          <a:solidFill>
                            <a:schemeClr val="bg1"/>
                          </a:solidFill>
                          <a:latin typeface="+mn-lt"/>
                          <a:ea typeface="+mn-ea"/>
                          <a:cs typeface="+mn-cs"/>
                        </a:rPr>
                        <a:t>@ 5 </a:t>
                      </a:r>
                      <a:r>
                        <a:rPr lang="en-US" sz="2000" b="0" kern="1200" dirty="0" err="1">
                          <a:solidFill>
                            <a:schemeClr val="bg1"/>
                          </a:solidFill>
                          <a:latin typeface="+mn-lt"/>
                          <a:ea typeface="+mn-ea"/>
                          <a:cs typeface="+mn-cs"/>
                        </a:rPr>
                        <a:t>yrs</a:t>
                      </a:r>
                      <a:r>
                        <a:rPr lang="en-US" sz="2000" b="0" kern="1200" dirty="0">
                          <a:solidFill>
                            <a:schemeClr val="bg1"/>
                          </a:solidFill>
                          <a:latin typeface="+mn-lt"/>
                          <a:ea typeface="+mn-ea"/>
                          <a:cs typeface="+mn-cs"/>
                        </a:rPr>
                        <a:t> w/ prostate bed RT + ADT</a:t>
                      </a:r>
                      <a:endParaRPr lang="en-US" sz="2000" b="0" u="sng" kern="1200" dirty="0">
                        <a:solidFill>
                          <a:schemeClr val="bg1"/>
                        </a:solidFill>
                        <a:latin typeface="+mn-lt"/>
                        <a:ea typeface="+mn-ea"/>
                        <a:cs typeface="+mn-cs"/>
                      </a:endParaRPr>
                    </a:p>
                  </a:txBody>
                  <a:tcPr>
                    <a:noFill/>
                  </a:tcPr>
                </a:tc>
                <a:extLst>
                  <a:ext uri="{0D108BD9-81ED-4DB2-BD59-A6C34878D82A}">
                    <a16:rowId xmlns:a16="http://schemas.microsoft.com/office/drawing/2014/main" val="1009486345"/>
                  </a:ext>
                </a:extLst>
              </a:tr>
            </a:tbl>
          </a:graphicData>
        </a:graphic>
      </p:graphicFrame>
      <p:pic>
        <p:nvPicPr>
          <p:cNvPr id="6" name="Picture 6">
            <a:extLst>
              <a:ext uri="{FF2B5EF4-FFF2-40B4-BE49-F238E27FC236}">
                <a16:creationId xmlns:a16="http://schemas.microsoft.com/office/drawing/2014/main" id="{DF2FAA03-21C3-4EA9-9939-6753EB10A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060" y="2365917"/>
            <a:ext cx="5220577" cy="271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678F1E6-573B-470C-B67B-4358BCA4C2C7}"/>
              </a:ext>
            </a:extLst>
          </p:cNvPr>
          <p:cNvPicPr>
            <a:picLocks noChangeAspect="1"/>
          </p:cNvPicPr>
          <p:nvPr/>
        </p:nvPicPr>
        <p:blipFill rotWithShape="1">
          <a:blip r:embed="rId4"/>
          <a:srcRect t="1968" b="2738"/>
          <a:stretch/>
        </p:blipFill>
        <p:spPr>
          <a:xfrm>
            <a:off x="6549254" y="2394007"/>
            <a:ext cx="4080224" cy="2691076"/>
          </a:xfrm>
          <a:prstGeom prst="rect">
            <a:avLst/>
          </a:prstGeom>
        </p:spPr>
      </p:pic>
      <p:sp>
        <p:nvSpPr>
          <p:cNvPr id="8" name="TextBox 7">
            <a:extLst>
              <a:ext uri="{FF2B5EF4-FFF2-40B4-BE49-F238E27FC236}">
                <a16:creationId xmlns:a16="http://schemas.microsoft.com/office/drawing/2014/main" id="{35CA4369-568B-4238-842F-6BD3B1549AB0}"/>
              </a:ext>
            </a:extLst>
          </p:cNvPr>
          <p:cNvSpPr txBox="1"/>
          <p:nvPr/>
        </p:nvSpPr>
        <p:spPr>
          <a:xfrm>
            <a:off x="4343772" y="3523226"/>
            <a:ext cx="1017586" cy="369332"/>
          </a:xfrm>
          <a:prstGeom prst="rect">
            <a:avLst/>
          </a:prstGeom>
          <a:noFill/>
        </p:spPr>
        <p:txBody>
          <a:bodyPr wrap="none" rtlCol="0">
            <a:spAutoFit/>
          </a:bodyPr>
          <a:lstStyle/>
          <a:p>
            <a:r>
              <a:rPr lang="en-US" dirty="0">
                <a:solidFill>
                  <a:srgbClr val="0070C0"/>
                </a:solidFill>
              </a:rPr>
              <a:t>RT Alone</a:t>
            </a:r>
          </a:p>
        </p:txBody>
      </p:sp>
      <p:sp>
        <p:nvSpPr>
          <p:cNvPr id="11" name="TextBox 10">
            <a:extLst>
              <a:ext uri="{FF2B5EF4-FFF2-40B4-BE49-F238E27FC236}">
                <a16:creationId xmlns:a16="http://schemas.microsoft.com/office/drawing/2014/main" id="{8AE8AB6B-2489-45F6-BD74-A5B91E1C49BA}"/>
              </a:ext>
            </a:extLst>
          </p:cNvPr>
          <p:cNvSpPr txBox="1"/>
          <p:nvPr/>
        </p:nvSpPr>
        <p:spPr>
          <a:xfrm>
            <a:off x="4291787" y="2427199"/>
            <a:ext cx="1026243" cy="369332"/>
          </a:xfrm>
          <a:prstGeom prst="rect">
            <a:avLst/>
          </a:prstGeom>
          <a:noFill/>
        </p:spPr>
        <p:txBody>
          <a:bodyPr wrap="none" rtlCol="0">
            <a:spAutoFit/>
          </a:bodyPr>
          <a:lstStyle/>
          <a:p>
            <a:r>
              <a:rPr lang="en-US" dirty="0">
                <a:solidFill>
                  <a:srgbClr val="FF0000"/>
                </a:solidFill>
              </a:rPr>
              <a:t>RT + ADT</a:t>
            </a:r>
          </a:p>
        </p:txBody>
      </p:sp>
      <p:sp>
        <p:nvSpPr>
          <p:cNvPr id="12" name="TextBox 11">
            <a:extLst>
              <a:ext uri="{FF2B5EF4-FFF2-40B4-BE49-F238E27FC236}">
                <a16:creationId xmlns:a16="http://schemas.microsoft.com/office/drawing/2014/main" id="{CC5E0C34-9396-46BC-95F8-ABDDA3976DC6}"/>
              </a:ext>
            </a:extLst>
          </p:cNvPr>
          <p:cNvSpPr txBox="1"/>
          <p:nvPr/>
        </p:nvSpPr>
        <p:spPr>
          <a:xfrm>
            <a:off x="10428959" y="3291044"/>
            <a:ext cx="1253135" cy="369332"/>
          </a:xfrm>
          <a:prstGeom prst="rect">
            <a:avLst/>
          </a:prstGeom>
          <a:solidFill>
            <a:schemeClr val="bg1"/>
          </a:solidFill>
        </p:spPr>
        <p:txBody>
          <a:bodyPr wrap="square" rtlCol="0">
            <a:spAutoFit/>
          </a:bodyPr>
          <a:lstStyle/>
          <a:p>
            <a:r>
              <a:rPr lang="en-US" dirty="0">
                <a:solidFill>
                  <a:srgbClr val="FF0000"/>
                </a:solidFill>
              </a:rPr>
              <a:t>RT Alone</a:t>
            </a:r>
          </a:p>
        </p:txBody>
      </p:sp>
      <p:sp>
        <p:nvSpPr>
          <p:cNvPr id="13" name="TextBox 12">
            <a:extLst>
              <a:ext uri="{FF2B5EF4-FFF2-40B4-BE49-F238E27FC236}">
                <a16:creationId xmlns:a16="http://schemas.microsoft.com/office/drawing/2014/main" id="{FCB57253-E44C-440B-9F8D-64CAB7A54968}"/>
              </a:ext>
            </a:extLst>
          </p:cNvPr>
          <p:cNvSpPr txBox="1"/>
          <p:nvPr/>
        </p:nvSpPr>
        <p:spPr>
          <a:xfrm>
            <a:off x="10428959" y="2952184"/>
            <a:ext cx="1253135" cy="369332"/>
          </a:xfrm>
          <a:prstGeom prst="rect">
            <a:avLst/>
          </a:prstGeom>
          <a:solidFill>
            <a:schemeClr val="bg1"/>
          </a:solidFill>
        </p:spPr>
        <p:txBody>
          <a:bodyPr wrap="square" rtlCol="0">
            <a:spAutoFit/>
          </a:bodyPr>
          <a:lstStyle/>
          <a:p>
            <a:r>
              <a:rPr lang="en-US" dirty="0">
                <a:solidFill>
                  <a:srgbClr val="0070C0"/>
                </a:solidFill>
              </a:rPr>
              <a:t>RT + ADT</a:t>
            </a:r>
          </a:p>
        </p:txBody>
      </p:sp>
      <p:sp>
        <p:nvSpPr>
          <p:cNvPr id="14" name="Rectangle 3">
            <a:extLst>
              <a:ext uri="{FF2B5EF4-FFF2-40B4-BE49-F238E27FC236}">
                <a16:creationId xmlns:a16="http://schemas.microsoft.com/office/drawing/2014/main" id="{0D3834E8-42AC-43F9-AA29-931058BC7FF8}"/>
              </a:ext>
            </a:extLst>
          </p:cNvPr>
          <p:cNvSpPr txBox="1">
            <a:spLocks noChangeArrowheads="1"/>
          </p:cNvSpPr>
          <p:nvPr/>
        </p:nvSpPr>
        <p:spPr bwMode="auto">
          <a:xfrm>
            <a:off x="130585" y="1263635"/>
            <a:ext cx="11753849" cy="526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1000"/>
              </a:spcBef>
              <a:spcAft>
                <a:spcPts val="0"/>
              </a:spcAft>
              <a:buClr>
                <a:srgbClr val="F6842C"/>
              </a:buClr>
              <a:buSzPct val="125000"/>
              <a:buNone/>
              <a:defRPr/>
            </a:pPr>
            <a:r>
              <a:rPr lang="en-US" sz="2800" i="1" dirty="0">
                <a:solidFill>
                  <a:schemeClr val="bg1"/>
                </a:solidFill>
                <a:sym typeface="Wingdings" pitchFamily="2" charset="2"/>
              </a:rPr>
              <a:t>ADT is not required for all patients &amp; may not be enough for some patients</a:t>
            </a:r>
            <a:endParaRPr lang="en-US" sz="2800" i="1" kern="0" dirty="0">
              <a:solidFill>
                <a:schemeClr val="bg1"/>
              </a:solidFill>
            </a:endParaRPr>
          </a:p>
        </p:txBody>
      </p:sp>
      <p:sp>
        <p:nvSpPr>
          <p:cNvPr id="15" name="Rectangle 2">
            <a:extLst>
              <a:ext uri="{FF2B5EF4-FFF2-40B4-BE49-F238E27FC236}">
                <a16:creationId xmlns:a16="http://schemas.microsoft.com/office/drawing/2014/main" id="{49CD94FE-C69A-4237-9C50-39D7A34B5B2D}"/>
              </a:ext>
            </a:extLst>
          </p:cNvPr>
          <p:cNvSpPr txBox="1">
            <a:spLocks noChangeArrowheads="1"/>
          </p:cNvSpPr>
          <p:nvPr/>
        </p:nvSpPr>
        <p:spPr bwMode="auto">
          <a:xfrm>
            <a:off x="-88491" y="43444"/>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90000"/>
              </a:lnSpc>
            </a:pPr>
            <a:r>
              <a:rPr lang="en-US" sz="4000" b="1" dirty="0">
                <a:solidFill>
                  <a:schemeClr val="bg1"/>
                </a:solidFill>
              </a:rPr>
              <a:t> We Don’t Know The Optimal Choice</a:t>
            </a:r>
          </a:p>
        </p:txBody>
      </p:sp>
    </p:spTree>
    <p:extLst>
      <p:ext uri="{BB962C8B-B14F-4D97-AF65-F5344CB8AC3E}">
        <p14:creationId xmlns:p14="http://schemas.microsoft.com/office/powerpoint/2010/main" val="2578186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1276373-A9D3-EA5F-1807-F374C801C598}"/>
              </a:ext>
            </a:extLst>
          </p:cNvPr>
          <p:cNvSpPr>
            <a:spLocks noGrp="1"/>
          </p:cNvSpPr>
          <p:nvPr>
            <p:ph type="title"/>
          </p:nvPr>
        </p:nvSpPr>
        <p:spPr>
          <a:xfrm>
            <a:off x="2774718" y="16334"/>
            <a:ext cx="6580776" cy="1069188"/>
          </a:xfrm>
        </p:spPr>
        <p:txBody>
          <a:bodyPr>
            <a:normAutofit/>
          </a:bodyPr>
          <a:lstStyle/>
          <a:p>
            <a:r>
              <a:rPr lang="en-US" sz="2400" dirty="0"/>
              <a:t>Key secondary endpoints — Enzalutamide monotherapy vs. leuprolide acetate</a:t>
            </a:r>
          </a:p>
        </p:txBody>
      </p:sp>
      <p:sp>
        <p:nvSpPr>
          <p:cNvPr id="4" name="object 5">
            <a:extLst>
              <a:ext uri="{FF2B5EF4-FFF2-40B4-BE49-F238E27FC236}">
                <a16:creationId xmlns:a16="http://schemas.microsoft.com/office/drawing/2014/main" id="{760A258D-FDB3-804C-19F4-6E6F8BF75872}"/>
              </a:ext>
            </a:extLst>
          </p:cNvPr>
          <p:cNvSpPr txBox="1"/>
          <p:nvPr/>
        </p:nvSpPr>
        <p:spPr>
          <a:xfrm>
            <a:off x="266399" y="6376525"/>
            <a:ext cx="11662075" cy="246221"/>
          </a:xfrm>
          <a:prstGeom prst="rect">
            <a:avLst/>
          </a:prstGeom>
        </p:spPr>
        <p:txBody>
          <a:bodyPr vert="horz" wrap="square" lIns="0" tIns="0" rIns="0" bIns="0" rtlCol="0" anchor="b">
            <a:spAutoFit/>
          </a:bodyPr>
          <a:lstStyle/>
          <a:p>
            <a:pPr>
              <a:spcBef>
                <a:spcPts val="200"/>
              </a:spcBef>
            </a:pPr>
            <a:r>
              <a:rPr lang="en-US" sz="800" dirty="0">
                <a:solidFill>
                  <a:schemeClr val="bg2"/>
                </a:solidFill>
                <a:effectLst/>
                <a:ea typeface="Arial" panose="020B0604020202020204" pitchFamily="34" charset="0"/>
                <a:cs typeface="Arial" panose="020B0604020202020204" pitchFamily="34" charset="0"/>
              </a:rPr>
              <a:t>Data cutoff: January 31, 2023. </a:t>
            </a:r>
            <a:r>
              <a:rPr lang="en-US" sz="800" dirty="0">
                <a:solidFill>
                  <a:schemeClr val="bg2"/>
                </a:solidFill>
                <a:ea typeface="Arial" panose="020B0604020202020204" pitchFamily="34" charset="0"/>
                <a:cs typeface="Arial" panose="020B0604020202020204" pitchFamily="34" charset="0"/>
              </a:rPr>
              <a:t>Symbols</a:t>
            </a:r>
            <a:r>
              <a:rPr lang="en-US" sz="800" dirty="0">
                <a:solidFill>
                  <a:schemeClr val="bg2"/>
                </a:solidFill>
                <a:effectLst/>
                <a:ea typeface="Arial" panose="020B0604020202020204" pitchFamily="34" charset="0"/>
                <a:cs typeface="Arial" panose="020B0604020202020204" pitchFamily="34" charset="0"/>
              </a:rPr>
              <a:t> indicate censored data. </a:t>
            </a:r>
            <a:r>
              <a:rPr lang="en-US" sz="800" baseline="30000" dirty="0" err="1">
                <a:solidFill>
                  <a:schemeClr val="bg2"/>
                </a:solidFill>
                <a:effectLst/>
                <a:ea typeface="Arial" panose="020B0604020202020204" pitchFamily="34" charset="0"/>
                <a:cs typeface="Arial" panose="020B0604020202020204" pitchFamily="34" charset="0"/>
              </a:rPr>
              <a:t>a</a:t>
            </a:r>
            <a:r>
              <a:rPr lang="en-US" sz="800" dirty="0" err="1">
                <a:solidFill>
                  <a:schemeClr val="bg2"/>
                </a:solidFill>
                <a:effectLst/>
                <a:ea typeface="Arial" panose="020B0604020202020204" pitchFamily="34" charset="0"/>
                <a:cs typeface="Arial" panose="020B0604020202020204" pitchFamily="34" charset="0"/>
              </a:rPr>
              <a:t>The</a:t>
            </a:r>
            <a:r>
              <a:rPr lang="en-US" sz="800" dirty="0">
                <a:solidFill>
                  <a:schemeClr val="bg2"/>
                </a:solidFill>
                <a:effectLst/>
                <a:ea typeface="Arial" panose="020B0604020202020204" pitchFamily="34" charset="0"/>
                <a:cs typeface="Arial" panose="020B0604020202020204" pitchFamily="34" charset="0"/>
              </a:rPr>
              <a:t> HR was based on a Cox regression model with treatment as the only covariate stratified by screening PSA, PSADT, and prior hormonal therapy as reported in the </a:t>
            </a:r>
            <a:r>
              <a:rPr lang="en-US" sz="800" dirty="0">
                <a:solidFill>
                  <a:schemeClr val="bg2"/>
                </a:solidFill>
                <a:ea typeface="Arial" panose="020B0604020202020204" pitchFamily="34" charset="0"/>
                <a:cs typeface="Arial" panose="020B0604020202020204" pitchFamily="34" charset="0"/>
              </a:rPr>
              <a:t>IWRS</a:t>
            </a:r>
            <a:r>
              <a:rPr lang="en-US" sz="800" dirty="0">
                <a:solidFill>
                  <a:schemeClr val="bg2"/>
                </a:solidFill>
                <a:effectLst/>
                <a:ea typeface="Arial" panose="020B0604020202020204" pitchFamily="34" charset="0"/>
                <a:cs typeface="Arial" panose="020B0604020202020204" pitchFamily="34" charset="0"/>
              </a:rPr>
              <a:t>; relative to </a:t>
            </a:r>
            <a:r>
              <a:rPr lang="en-US" sz="800" dirty="0">
                <a:solidFill>
                  <a:schemeClr val="bg2"/>
                </a:solidFill>
                <a:ea typeface="Arial" panose="020B0604020202020204" pitchFamily="34" charset="0"/>
                <a:cs typeface="Arial" panose="020B0604020202020204" pitchFamily="34" charset="0"/>
              </a:rPr>
              <a:t>leuprolide acetate</a:t>
            </a:r>
            <a:r>
              <a:rPr lang="en-US" sz="800" dirty="0">
                <a:solidFill>
                  <a:schemeClr val="bg2"/>
                </a:solidFill>
                <a:effectLst/>
                <a:ea typeface="Arial" panose="020B0604020202020204" pitchFamily="34" charset="0"/>
                <a:cs typeface="Arial" panose="020B0604020202020204" pitchFamily="34" charset="0"/>
              </a:rPr>
              <a:t> &lt;1 favoring enzalutamide monotherapy; the two-sided </a:t>
            </a:r>
            <a:r>
              <a:rPr lang="en-US" sz="800" i="1" dirty="0">
                <a:solidFill>
                  <a:schemeClr val="bg2"/>
                </a:solidFill>
                <a:effectLst/>
                <a:ea typeface="Arial" panose="020B0604020202020204" pitchFamily="34" charset="0"/>
                <a:cs typeface="Arial" panose="020B0604020202020204" pitchFamily="34" charset="0"/>
              </a:rPr>
              <a:t>P</a:t>
            </a:r>
            <a:r>
              <a:rPr lang="en-US" sz="800" dirty="0">
                <a:solidFill>
                  <a:schemeClr val="bg2"/>
                </a:solidFill>
                <a:effectLst/>
                <a:ea typeface="Arial" panose="020B0604020202020204" pitchFamily="34" charset="0"/>
                <a:cs typeface="Arial" panose="020B0604020202020204" pitchFamily="34" charset="0"/>
              </a:rPr>
              <a:t>-value was based on a stratified log-rank test</a:t>
            </a:r>
            <a:r>
              <a:rPr lang="en-US" sz="800" dirty="0">
                <a:solidFill>
                  <a:schemeClr val="bg2"/>
                </a:solidFill>
              </a:rPr>
              <a:t>.</a:t>
            </a:r>
          </a:p>
        </p:txBody>
      </p:sp>
      <p:graphicFrame>
        <p:nvGraphicFramePr>
          <p:cNvPr id="11" name="Table 10">
            <a:extLst>
              <a:ext uri="{FF2B5EF4-FFF2-40B4-BE49-F238E27FC236}">
                <a16:creationId xmlns:a16="http://schemas.microsoft.com/office/drawing/2014/main" id="{34A3C04F-285C-3691-8807-D1EADABA246E}"/>
              </a:ext>
            </a:extLst>
          </p:cNvPr>
          <p:cNvGraphicFramePr>
            <a:graphicFrameLocks noGrp="1"/>
          </p:cNvGraphicFramePr>
          <p:nvPr/>
        </p:nvGraphicFramePr>
        <p:xfrm>
          <a:off x="1081652" y="4429488"/>
          <a:ext cx="3546000" cy="1066320"/>
        </p:xfrm>
        <a:graphic>
          <a:graphicData uri="http://schemas.openxmlformats.org/drawingml/2006/table">
            <a:tbl>
              <a:tblPr/>
              <a:tblGrid>
                <a:gridCol w="1641600">
                  <a:extLst>
                    <a:ext uri="{9D8B030D-6E8A-4147-A177-3AD203B41FA5}">
                      <a16:colId xmlns:a16="http://schemas.microsoft.com/office/drawing/2014/main" val="4273465190"/>
                    </a:ext>
                  </a:extLst>
                </a:gridCol>
                <a:gridCol w="954000">
                  <a:extLst>
                    <a:ext uri="{9D8B030D-6E8A-4147-A177-3AD203B41FA5}">
                      <a16:colId xmlns:a16="http://schemas.microsoft.com/office/drawing/2014/main" val="2807660285"/>
                    </a:ext>
                  </a:extLst>
                </a:gridCol>
                <a:gridCol w="950400">
                  <a:extLst>
                    <a:ext uri="{9D8B030D-6E8A-4147-A177-3AD203B41FA5}">
                      <a16:colId xmlns:a16="http://schemas.microsoft.com/office/drawing/2014/main" val="3237975342"/>
                    </a:ext>
                  </a:extLst>
                </a:gridCol>
              </a:tblGrid>
              <a:tr h="5256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lnSpc>
                          <a:spcPct val="90000"/>
                        </a:lnSpc>
                      </a:pPr>
                      <a:endParaRPr lang="en-US" sz="1000" b="1" i="0" u="none" strike="noStrike" dirty="0">
                        <a:solidFill>
                          <a:schemeClr val="tx1"/>
                        </a:solidFill>
                        <a:effectLst/>
                        <a:latin typeface="+mn-lt"/>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000" b="1" u="none" strike="noStrike" dirty="0">
                          <a:solidFill>
                            <a:schemeClr val="bg2"/>
                          </a:solidFill>
                          <a:effectLst/>
                          <a:latin typeface="Arial" panose="020B0604020202020204" pitchFamily="34" charset="0"/>
                          <a:cs typeface="Arial" panose="020B0604020202020204" pitchFamily="34" charset="0"/>
                        </a:rPr>
                        <a:t>Enzalutamide monotherapy </a:t>
                      </a:r>
                    </a:p>
                    <a:p>
                      <a:pPr algn="ctr" fontAlgn="b">
                        <a:lnSpc>
                          <a:spcPct val="90000"/>
                        </a:lnSpc>
                      </a:pPr>
                      <a:r>
                        <a:rPr lang="en-US" sz="1000" b="1" u="none" strike="noStrike" dirty="0">
                          <a:solidFill>
                            <a:schemeClr val="bg2"/>
                          </a:solidFill>
                          <a:effectLst/>
                          <a:latin typeface="Arial" panose="020B0604020202020204" pitchFamily="34" charset="0"/>
                          <a:cs typeface="Arial" panose="020B0604020202020204" pitchFamily="34" charset="0"/>
                        </a:rPr>
                        <a:t>(n = 355)</a:t>
                      </a:r>
                      <a:endParaRPr lang="en-US" sz="1000" b="1" i="0" u="none" strike="noStrike" dirty="0">
                        <a:solidFill>
                          <a:schemeClr val="bg2"/>
                        </a:solidFill>
                        <a:effectLst/>
                        <a:latin typeface="Arial" panose="020B0604020202020204" pitchFamily="34" charset="0"/>
                        <a:cs typeface="Arial" panose="020B0604020202020204" pitchFamily="34" charset="0"/>
                      </a:endParaRPr>
                    </a:p>
                  </a:txBody>
                  <a:tcPr marL="0" marR="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81E3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000" b="1" u="none" strike="noStrike" dirty="0">
                          <a:solidFill>
                            <a:schemeClr val="bg2"/>
                          </a:solidFill>
                          <a:effectLst/>
                          <a:latin typeface="Arial" panose="020B0604020202020204" pitchFamily="34" charset="0"/>
                          <a:cs typeface="Arial" panose="020B0604020202020204" pitchFamily="34" charset="0"/>
                        </a:rPr>
                        <a:t>Leuprolide acetate  </a:t>
                      </a:r>
                    </a:p>
                    <a:p>
                      <a:pPr algn="ctr" fontAlgn="b">
                        <a:lnSpc>
                          <a:spcPct val="90000"/>
                        </a:lnSpc>
                      </a:pPr>
                      <a:r>
                        <a:rPr lang="en-US" sz="1000" b="1" u="none" strike="noStrike" dirty="0">
                          <a:solidFill>
                            <a:schemeClr val="bg2"/>
                          </a:solidFill>
                          <a:effectLst/>
                          <a:latin typeface="Arial" panose="020B0604020202020204" pitchFamily="34" charset="0"/>
                          <a:cs typeface="Arial" panose="020B0604020202020204" pitchFamily="34" charset="0"/>
                        </a:rPr>
                        <a:t>(n = 358)</a:t>
                      </a:r>
                      <a:endParaRPr lang="en-US" sz="1000" b="1" i="0" u="none" strike="noStrike" dirty="0">
                        <a:solidFill>
                          <a:schemeClr val="bg2"/>
                        </a:solidFill>
                        <a:effectLst/>
                        <a:latin typeface="Arial" panose="020B0604020202020204" pitchFamily="34" charset="0"/>
                        <a:cs typeface="Arial" panose="020B0604020202020204" pitchFamily="34" charset="0"/>
                      </a:endParaRPr>
                    </a:p>
                  </a:txBody>
                  <a:tcPr marL="72000" marR="72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36347200"/>
                  </a:ext>
                </a:extLst>
              </a:tr>
              <a:tr h="2304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lnSpc>
                          <a:spcPct val="90000"/>
                        </a:lnSpc>
                      </a:pPr>
                      <a:r>
                        <a:rPr lang="en-US" sz="1000" u="none" strike="noStrike" dirty="0">
                          <a:solidFill>
                            <a:schemeClr val="bg2"/>
                          </a:solidFill>
                          <a:effectLst/>
                          <a:latin typeface="Arial" panose="020B0604020202020204" pitchFamily="34" charset="0"/>
                          <a:cs typeface="Arial" panose="020B0604020202020204" pitchFamily="34" charset="0"/>
                        </a:rPr>
                        <a:t>Events, n (%)</a:t>
                      </a:r>
                      <a:endParaRPr lang="en-US" sz="1000" b="1" i="0" u="none" strike="noStrike" dirty="0">
                        <a:solidFill>
                          <a:schemeClr val="bg2"/>
                        </a:solidFill>
                        <a:effectLst/>
                        <a:latin typeface="Arial" panose="020B0604020202020204" pitchFamily="34" charset="0"/>
                        <a:cs typeface="Arial" panose="020B0604020202020204" pitchFamily="34" charset="0"/>
                      </a:endParaRPr>
                    </a:p>
                  </a:txBody>
                  <a:tcPr marL="72000" marR="72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000" u="none" strike="noStrike" dirty="0">
                          <a:solidFill>
                            <a:schemeClr val="bg2"/>
                          </a:solidFill>
                          <a:effectLst/>
                          <a:latin typeface="Arial" panose="020B0604020202020204" pitchFamily="34" charset="0"/>
                          <a:cs typeface="Arial" panose="020B0604020202020204" pitchFamily="34" charset="0"/>
                        </a:rPr>
                        <a:t>37 (10)</a:t>
                      </a:r>
                    </a:p>
                  </a:txBody>
                  <a:tcPr marL="72000" marR="72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000" u="none" strike="noStrike" dirty="0">
                          <a:solidFill>
                            <a:schemeClr val="bg2"/>
                          </a:solidFill>
                          <a:effectLst/>
                          <a:latin typeface="Arial" panose="020B0604020202020204" pitchFamily="34" charset="0"/>
                          <a:cs typeface="Arial" panose="020B0604020202020204" pitchFamily="34" charset="0"/>
                        </a:rPr>
                        <a:t>93 (26)</a:t>
                      </a:r>
                      <a:endParaRPr lang="en-US" sz="1000" b="0" i="0" u="none" strike="noStrike" dirty="0">
                        <a:solidFill>
                          <a:schemeClr val="bg2"/>
                        </a:solidFill>
                        <a:effectLst/>
                        <a:latin typeface="Arial" panose="020B0604020202020204" pitchFamily="34" charset="0"/>
                        <a:cs typeface="Arial" panose="020B0604020202020204" pitchFamily="34" charset="0"/>
                      </a:endParaRPr>
                    </a:p>
                  </a:txBody>
                  <a:tcPr marL="72000" marR="72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6806914"/>
                  </a:ext>
                </a:extLst>
              </a:tr>
              <a:tr h="29097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lnSpc>
                          <a:spcPct val="90000"/>
                        </a:lnSpc>
                      </a:pPr>
                      <a:r>
                        <a:rPr lang="en-US" sz="1000" u="none" strike="noStrike" dirty="0">
                          <a:solidFill>
                            <a:schemeClr val="bg2"/>
                          </a:solidFill>
                          <a:effectLst/>
                          <a:latin typeface="Arial" panose="020B0604020202020204" pitchFamily="34" charset="0"/>
                          <a:cs typeface="Arial" panose="020B0604020202020204" pitchFamily="34" charset="0"/>
                        </a:rPr>
                        <a:t>Median time to PSA progression (95% CI), mo</a:t>
                      </a: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000" u="none" strike="noStrike" dirty="0">
                          <a:solidFill>
                            <a:schemeClr val="bg2"/>
                          </a:solidFill>
                          <a:effectLst/>
                          <a:latin typeface="Arial" panose="020B0604020202020204" pitchFamily="34" charset="0"/>
                          <a:cs typeface="Arial" panose="020B0604020202020204" pitchFamily="34" charset="0"/>
                        </a:rPr>
                        <a:t>NR (NR)</a:t>
                      </a:r>
                      <a:endParaRPr lang="en-US" sz="1000" b="0" i="0" u="none" strike="noStrike" dirty="0">
                        <a:solidFill>
                          <a:schemeClr val="bg2"/>
                        </a:solidFill>
                        <a:effectLst/>
                        <a:latin typeface="Arial" panose="020B0604020202020204" pitchFamily="34" charset="0"/>
                        <a:cs typeface="Arial" panose="020B0604020202020204" pitchFamily="34" charset="0"/>
                      </a:endParaRP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000" u="none" strike="noStrike" dirty="0">
                          <a:solidFill>
                            <a:schemeClr val="bg2"/>
                          </a:solidFill>
                          <a:effectLst/>
                          <a:latin typeface="Arial" panose="020B0604020202020204" pitchFamily="34" charset="0"/>
                          <a:cs typeface="Arial" panose="020B0604020202020204" pitchFamily="34" charset="0"/>
                        </a:rPr>
                        <a:t>NR (NR)</a:t>
                      </a:r>
                      <a:endParaRPr lang="en-US" sz="1000" b="0" i="0" u="none" strike="noStrike" dirty="0">
                        <a:solidFill>
                          <a:schemeClr val="bg2"/>
                        </a:solidFill>
                        <a:effectLst/>
                        <a:latin typeface="Arial" panose="020B0604020202020204" pitchFamily="34" charset="0"/>
                        <a:cs typeface="Arial" panose="020B0604020202020204" pitchFamily="34" charset="0"/>
                      </a:endParaRP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1035447"/>
                  </a:ext>
                </a:extLst>
              </a:tr>
            </a:tbl>
          </a:graphicData>
        </a:graphic>
      </p:graphicFrame>
      <p:sp>
        <p:nvSpPr>
          <p:cNvPr id="12" name="TextBox 11">
            <a:extLst>
              <a:ext uri="{FF2B5EF4-FFF2-40B4-BE49-F238E27FC236}">
                <a16:creationId xmlns:a16="http://schemas.microsoft.com/office/drawing/2014/main" id="{65392839-1E8E-41CC-4A26-E4FB8F8222E5}"/>
              </a:ext>
            </a:extLst>
          </p:cNvPr>
          <p:cNvSpPr txBox="1"/>
          <p:nvPr/>
        </p:nvSpPr>
        <p:spPr>
          <a:xfrm>
            <a:off x="1081652" y="5708016"/>
            <a:ext cx="3528027" cy="505447"/>
          </a:xfrm>
          <a:prstGeom prst="rect">
            <a:avLst/>
          </a:prstGeom>
          <a:noFill/>
          <a:ln>
            <a:solidFill>
              <a:schemeClr val="bg2"/>
            </a:solidFill>
          </a:ln>
        </p:spPr>
        <p:txBody>
          <a:bodyPr wrap="square" rtlCol="0" anchor="ctr">
            <a:noAutofit/>
          </a:bodyPr>
          <a:lstStyle/>
          <a:p>
            <a:pPr algn="ctr"/>
            <a:r>
              <a:rPr lang="en-US" sz="1600" b="1" dirty="0">
                <a:solidFill>
                  <a:srgbClr val="C81E36"/>
                </a:solidFill>
              </a:rPr>
              <a:t>HR (95% CI):</a:t>
            </a:r>
          </a:p>
          <a:p>
            <a:pPr algn="ctr"/>
            <a:r>
              <a:rPr lang="en-US" sz="1600" b="1" u="none" strike="noStrike" dirty="0">
                <a:solidFill>
                  <a:srgbClr val="C81E36"/>
                </a:solidFill>
                <a:effectLst/>
                <a:cs typeface="Arial" panose="020B0604020202020204" pitchFamily="34" charset="0"/>
              </a:rPr>
              <a:t>0.33 (0.23–0.49); </a:t>
            </a:r>
            <a:r>
              <a:rPr lang="en-US" sz="1600" b="1" i="1" u="none" strike="noStrike" dirty="0">
                <a:solidFill>
                  <a:srgbClr val="C81E36"/>
                </a:solidFill>
                <a:effectLst/>
                <a:cs typeface="Arial" panose="020B0604020202020204" pitchFamily="34" charset="0"/>
              </a:rPr>
              <a:t>P&lt;</a:t>
            </a:r>
            <a:r>
              <a:rPr lang="en-US" sz="1600" b="1" u="none" strike="noStrike" dirty="0">
                <a:solidFill>
                  <a:srgbClr val="C81E36"/>
                </a:solidFill>
                <a:effectLst/>
                <a:cs typeface="Arial" panose="020B0604020202020204" pitchFamily="34" charset="0"/>
              </a:rPr>
              <a:t>0.0001</a:t>
            </a:r>
            <a:r>
              <a:rPr lang="en-US" sz="1600" b="1" u="none" strike="noStrike" baseline="30000" dirty="0">
                <a:solidFill>
                  <a:srgbClr val="C81E36"/>
                </a:solidFill>
                <a:effectLst/>
                <a:cs typeface="Arial" panose="020B0604020202020204" pitchFamily="34" charset="0"/>
              </a:rPr>
              <a:t>a</a:t>
            </a:r>
          </a:p>
        </p:txBody>
      </p:sp>
      <p:graphicFrame>
        <p:nvGraphicFramePr>
          <p:cNvPr id="490" name="Table 36">
            <a:extLst>
              <a:ext uri="{FF2B5EF4-FFF2-40B4-BE49-F238E27FC236}">
                <a16:creationId xmlns:a16="http://schemas.microsoft.com/office/drawing/2014/main" id="{6717F45F-A585-0E7A-0403-1F9B259C7D6E}"/>
              </a:ext>
            </a:extLst>
          </p:cNvPr>
          <p:cNvGraphicFramePr>
            <a:graphicFrameLocks noGrp="1"/>
          </p:cNvGraphicFramePr>
          <p:nvPr/>
        </p:nvGraphicFramePr>
        <p:xfrm>
          <a:off x="91415" y="3734561"/>
          <a:ext cx="8313017" cy="518160"/>
        </p:xfrm>
        <a:graphic>
          <a:graphicData uri="http://schemas.openxmlformats.org/drawingml/2006/table">
            <a:tbl>
              <a:tblPr>
                <a:tableStyleId>{5C22544A-7EE6-4342-B048-85BDC9FD1C3A}</a:tableStyleId>
              </a:tblPr>
              <a:tblGrid>
                <a:gridCol w="1053725">
                  <a:extLst>
                    <a:ext uri="{9D8B030D-6E8A-4147-A177-3AD203B41FA5}">
                      <a16:colId xmlns:a16="http://schemas.microsoft.com/office/drawing/2014/main" val="140014209"/>
                    </a:ext>
                  </a:extLst>
                </a:gridCol>
                <a:gridCol w="209550">
                  <a:extLst>
                    <a:ext uri="{9D8B030D-6E8A-4147-A177-3AD203B41FA5}">
                      <a16:colId xmlns:a16="http://schemas.microsoft.com/office/drawing/2014/main" val="2032646413"/>
                    </a:ext>
                  </a:extLst>
                </a:gridCol>
                <a:gridCol w="110361">
                  <a:extLst>
                    <a:ext uri="{9D8B030D-6E8A-4147-A177-3AD203B41FA5}">
                      <a16:colId xmlns:a16="http://schemas.microsoft.com/office/drawing/2014/main" val="3297370421"/>
                    </a:ext>
                  </a:extLst>
                </a:gridCol>
                <a:gridCol w="223851">
                  <a:extLst>
                    <a:ext uri="{9D8B030D-6E8A-4147-A177-3AD203B41FA5}">
                      <a16:colId xmlns:a16="http://schemas.microsoft.com/office/drawing/2014/main" val="3034628564"/>
                    </a:ext>
                  </a:extLst>
                </a:gridCol>
                <a:gridCol w="223851">
                  <a:extLst>
                    <a:ext uri="{9D8B030D-6E8A-4147-A177-3AD203B41FA5}">
                      <a16:colId xmlns:a16="http://schemas.microsoft.com/office/drawing/2014/main" val="407824820"/>
                    </a:ext>
                  </a:extLst>
                </a:gridCol>
                <a:gridCol w="223851">
                  <a:extLst>
                    <a:ext uri="{9D8B030D-6E8A-4147-A177-3AD203B41FA5}">
                      <a16:colId xmlns:a16="http://schemas.microsoft.com/office/drawing/2014/main" val="1444845738"/>
                    </a:ext>
                  </a:extLst>
                </a:gridCol>
                <a:gridCol w="223851">
                  <a:extLst>
                    <a:ext uri="{9D8B030D-6E8A-4147-A177-3AD203B41FA5}">
                      <a16:colId xmlns:a16="http://schemas.microsoft.com/office/drawing/2014/main" val="2609212394"/>
                    </a:ext>
                  </a:extLst>
                </a:gridCol>
                <a:gridCol w="223851">
                  <a:extLst>
                    <a:ext uri="{9D8B030D-6E8A-4147-A177-3AD203B41FA5}">
                      <a16:colId xmlns:a16="http://schemas.microsoft.com/office/drawing/2014/main" val="1974706796"/>
                    </a:ext>
                  </a:extLst>
                </a:gridCol>
                <a:gridCol w="223851">
                  <a:extLst>
                    <a:ext uri="{9D8B030D-6E8A-4147-A177-3AD203B41FA5}">
                      <a16:colId xmlns:a16="http://schemas.microsoft.com/office/drawing/2014/main" val="4066042805"/>
                    </a:ext>
                  </a:extLst>
                </a:gridCol>
                <a:gridCol w="223851">
                  <a:extLst>
                    <a:ext uri="{9D8B030D-6E8A-4147-A177-3AD203B41FA5}">
                      <a16:colId xmlns:a16="http://schemas.microsoft.com/office/drawing/2014/main" val="1808537197"/>
                    </a:ext>
                  </a:extLst>
                </a:gridCol>
                <a:gridCol w="223851">
                  <a:extLst>
                    <a:ext uri="{9D8B030D-6E8A-4147-A177-3AD203B41FA5}">
                      <a16:colId xmlns:a16="http://schemas.microsoft.com/office/drawing/2014/main" val="1005555721"/>
                    </a:ext>
                  </a:extLst>
                </a:gridCol>
                <a:gridCol w="223851">
                  <a:extLst>
                    <a:ext uri="{9D8B030D-6E8A-4147-A177-3AD203B41FA5}">
                      <a16:colId xmlns:a16="http://schemas.microsoft.com/office/drawing/2014/main" val="666296527"/>
                    </a:ext>
                  </a:extLst>
                </a:gridCol>
                <a:gridCol w="223851">
                  <a:extLst>
                    <a:ext uri="{9D8B030D-6E8A-4147-A177-3AD203B41FA5}">
                      <a16:colId xmlns:a16="http://schemas.microsoft.com/office/drawing/2014/main" val="2290868769"/>
                    </a:ext>
                  </a:extLst>
                </a:gridCol>
                <a:gridCol w="223851">
                  <a:extLst>
                    <a:ext uri="{9D8B030D-6E8A-4147-A177-3AD203B41FA5}">
                      <a16:colId xmlns:a16="http://schemas.microsoft.com/office/drawing/2014/main" val="3961046492"/>
                    </a:ext>
                  </a:extLst>
                </a:gridCol>
                <a:gridCol w="223851">
                  <a:extLst>
                    <a:ext uri="{9D8B030D-6E8A-4147-A177-3AD203B41FA5}">
                      <a16:colId xmlns:a16="http://schemas.microsoft.com/office/drawing/2014/main" val="2840222137"/>
                    </a:ext>
                  </a:extLst>
                </a:gridCol>
                <a:gridCol w="223851">
                  <a:extLst>
                    <a:ext uri="{9D8B030D-6E8A-4147-A177-3AD203B41FA5}">
                      <a16:colId xmlns:a16="http://schemas.microsoft.com/office/drawing/2014/main" val="1949732856"/>
                    </a:ext>
                  </a:extLst>
                </a:gridCol>
                <a:gridCol w="223851">
                  <a:extLst>
                    <a:ext uri="{9D8B030D-6E8A-4147-A177-3AD203B41FA5}">
                      <a16:colId xmlns:a16="http://schemas.microsoft.com/office/drawing/2014/main" val="3554782968"/>
                    </a:ext>
                  </a:extLst>
                </a:gridCol>
                <a:gridCol w="223851">
                  <a:extLst>
                    <a:ext uri="{9D8B030D-6E8A-4147-A177-3AD203B41FA5}">
                      <a16:colId xmlns:a16="http://schemas.microsoft.com/office/drawing/2014/main" val="1421745787"/>
                    </a:ext>
                  </a:extLst>
                </a:gridCol>
                <a:gridCol w="223851">
                  <a:extLst>
                    <a:ext uri="{9D8B030D-6E8A-4147-A177-3AD203B41FA5}">
                      <a16:colId xmlns:a16="http://schemas.microsoft.com/office/drawing/2014/main" val="1280299238"/>
                    </a:ext>
                  </a:extLst>
                </a:gridCol>
                <a:gridCol w="223851">
                  <a:extLst>
                    <a:ext uri="{9D8B030D-6E8A-4147-A177-3AD203B41FA5}">
                      <a16:colId xmlns:a16="http://schemas.microsoft.com/office/drawing/2014/main" val="4269198777"/>
                    </a:ext>
                  </a:extLst>
                </a:gridCol>
                <a:gridCol w="223851">
                  <a:extLst>
                    <a:ext uri="{9D8B030D-6E8A-4147-A177-3AD203B41FA5}">
                      <a16:colId xmlns:a16="http://schemas.microsoft.com/office/drawing/2014/main" val="453097047"/>
                    </a:ext>
                  </a:extLst>
                </a:gridCol>
                <a:gridCol w="223851">
                  <a:extLst>
                    <a:ext uri="{9D8B030D-6E8A-4147-A177-3AD203B41FA5}">
                      <a16:colId xmlns:a16="http://schemas.microsoft.com/office/drawing/2014/main" val="3147066855"/>
                    </a:ext>
                  </a:extLst>
                </a:gridCol>
                <a:gridCol w="223851">
                  <a:extLst>
                    <a:ext uri="{9D8B030D-6E8A-4147-A177-3AD203B41FA5}">
                      <a16:colId xmlns:a16="http://schemas.microsoft.com/office/drawing/2014/main" val="3316884753"/>
                    </a:ext>
                  </a:extLst>
                </a:gridCol>
                <a:gridCol w="223851">
                  <a:extLst>
                    <a:ext uri="{9D8B030D-6E8A-4147-A177-3AD203B41FA5}">
                      <a16:colId xmlns:a16="http://schemas.microsoft.com/office/drawing/2014/main" val="108671396"/>
                    </a:ext>
                  </a:extLst>
                </a:gridCol>
                <a:gridCol w="223851">
                  <a:extLst>
                    <a:ext uri="{9D8B030D-6E8A-4147-A177-3AD203B41FA5}">
                      <a16:colId xmlns:a16="http://schemas.microsoft.com/office/drawing/2014/main" val="3809800305"/>
                    </a:ext>
                  </a:extLst>
                </a:gridCol>
                <a:gridCol w="223851">
                  <a:extLst>
                    <a:ext uri="{9D8B030D-6E8A-4147-A177-3AD203B41FA5}">
                      <a16:colId xmlns:a16="http://schemas.microsoft.com/office/drawing/2014/main" val="3905885817"/>
                    </a:ext>
                  </a:extLst>
                </a:gridCol>
                <a:gridCol w="223851">
                  <a:extLst>
                    <a:ext uri="{9D8B030D-6E8A-4147-A177-3AD203B41FA5}">
                      <a16:colId xmlns:a16="http://schemas.microsoft.com/office/drawing/2014/main" val="2621390342"/>
                    </a:ext>
                  </a:extLst>
                </a:gridCol>
                <a:gridCol w="223851">
                  <a:extLst>
                    <a:ext uri="{9D8B030D-6E8A-4147-A177-3AD203B41FA5}">
                      <a16:colId xmlns:a16="http://schemas.microsoft.com/office/drawing/2014/main" val="340071785"/>
                    </a:ext>
                  </a:extLst>
                </a:gridCol>
                <a:gridCol w="223851">
                  <a:extLst>
                    <a:ext uri="{9D8B030D-6E8A-4147-A177-3AD203B41FA5}">
                      <a16:colId xmlns:a16="http://schemas.microsoft.com/office/drawing/2014/main" val="3796112928"/>
                    </a:ext>
                  </a:extLst>
                </a:gridCol>
                <a:gridCol w="223851">
                  <a:extLst>
                    <a:ext uri="{9D8B030D-6E8A-4147-A177-3AD203B41FA5}">
                      <a16:colId xmlns:a16="http://schemas.microsoft.com/office/drawing/2014/main" val="3597694153"/>
                    </a:ext>
                  </a:extLst>
                </a:gridCol>
                <a:gridCol w="223851">
                  <a:extLst>
                    <a:ext uri="{9D8B030D-6E8A-4147-A177-3AD203B41FA5}">
                      <a16:colId xmlns:a16="http://schemas.microsoft.com/office/drawing/2014/main" val="2579263039"/>
                    </a:ext>
                  </a:extLst>
                </a:gridCol>
                <a:gridCol w="223851">
                  <a:extLst>
                    <a:ext uri="{9D8B030D-6E8A-4147-A177-3AD203B41FA5}">
                      <a16:colId xmlns:a16="http://schemas.microsoft.com/office/drawing/2014/main" val="200013331"/>
                    </a:ext>
                  </a:extLst>
                </a:gridCol>
                <a:gridCol w="223851">
                  <a:extLst>
                    <a:ext uri="{9D8B030D-6E8A-4147-A177-3AD203B41FA5}">
                      <a16:colId xmlns:a16="http://schemas.microsoft.com/office/drawing/2014/main" val="2419452249"/>
                    </a:ext>
                  </a:extLst>
                </a:gridCol>
                <a:gridCol w="223851">
                  <a:extLst>
                    <a:ext uri="{9D8B030D-6E8A-4147-A177-3AD203B41FA5}">
                      <a16:colId xmlns:a16="http://schemas.microsoft.com/office/drawing/2014/main" val="3645638357"/>
                    </a:ext>
                  </a:extLst>
                </a:gridCol>
              </a:tblGrid>
              <a:tr h="115200">
                <a:tc gridSpan="34">
                  <a:txBody>
                    <a:bodyPr/>
                    <a:lstStyle/>
                    <a:p>
                      <a:r>
                        <a:rPr lang="en-US" sz="900" b="1" dirty="0">
                          <a:solidFill>
                            <a:schemeClr val="bg2"/>
                          </a:solidFill>
                          <a:latin typeface="+mn-lt"/>
                        </a:rPr>
                        <a:t>Patients at risk</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9017493"/>
                  </a:ext>
                </a:extLst>
              </a:tr>
              <a:tr h="115200">
                <a:tc>
                  <a:txBody>
                    <a:bodyPr/>
                    <a:lstStyle/>
                    <a:p>
                      <a:r>
                        <a:rPr lang="en-US" sz="800" dirty="0">
                          <a:solidFill>
                            <a:srgbClr val="C81E36"/>
                          </a:solidFill>
                          <a:latin typeface="+mn-lt"/>
                        </a:rPr>
                        <a:t>Enzalutamide monotherapy</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7355883"/>
                  </a:ext>
                </a:extLst>
              </a:tr>
              <a:tr h="115200">
                <a:tc>
                  <a:txBody>
                    <a:bodyPr/>
                    <a:lstStyle/>
                    <a:p>
                      <a:r>
                        <a:rPr lang="en-US" sz="800" dirty="0">
                          <a:solidFill>
                            <a:schemeClr val="accent2"/>
                          </a:solidFill>
                          <a:latin typeface="+mn-lt"/>
                        </a:rPr>
                        <a:t>Leuprolide acetate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7428550"/>
                  </a:ext>
                </a:extLst>
              </a:tr>
            </a:tbl>
          </a:graphicData>
        </a:graphic>
      </p:graphicFrame>
      <p:graphicFrame>
        <p:nvGraphicFramePr>
          <p:cNvPr id="491" name="Table 36">
            <a:extLst>
              <a:ext uri="{FF2B5EF4-FFF2-40B4-BE49-F238E27FC236}">
                <a16:creationId xmlns:a16="http://schemas.microsoft.com/office/drawing/2014/main" id="{1849CAA8-6D30-8633-65ED-61CB9DD6AE7B}"/>
              </a:ext>
            </a:extLst>
          </p:cNvPr>
          <p:cNvGraphicFramePr>
            <a:graphicFrameLocks noGrp="1"/>
          </p:cNvGraphicFramePr>
          <p:nvPr/>
        </p:nvGraphicFramePr>
        <p:xfrm>
          <a:off x="926715" y="3706765"/>
          <a:ext cx="5150813" cy="533040"/>
        </p:xfrm>
        <a:graphic>
          <a:graphicData uri="http://schemas.openxmlformats.org/drawingml/2006/table">
            <a:tbl>
              <a:tblPr>
                <a:tableStyleId>{5C22544A-7EE6-4342-B048-85BDC9FD1C3A}</a:tableStyleId>
              </a:tblPr>
              <a:tblGrid>
                <a:gridCol w="302989">
                  <a:extLst>
                    <a:ext uri="{9D8B030D-6E8A-4147-A177-3AD203B41FA5}">
                      <a16:colId xmlns:a16="http://schemas.microsoft.com/office/drawing/2014/main" val="2032646413"/>
                    </a:ext>
                  </a:extLst>
                </a:gridCol>
                <a:gridCol w="302989">
                  <a:extLst>
                    <a:ext uri="{9D8B030D-6E8A-4147-A177-3AD203B41FA5}">
                      <a16:colId xmlns:a16="http://schemas.microsoft.com/office/drawing/2014/main" val="3034628564"/>
                    </a:ext>
                  </a:extLst>
                </a:gridCol>
                <a:gridCol w="302989">
                  <a:extLst>
                    <a:ext uri="{9D8B030D-6E8A-4147-A177-3AD203B41FA5}">
                      <a16:colId xmlns:a16="http://schemas.microsoft.com/office/drawing/2014/main" val="1444845738"/>
                    </a:ext>
                  </a:extLst>
                </a:gridCol>
                <a:gridCol w="302989">
                  <a:extLst>
                    <a:ext uri="{9D8B030D-6E8A-4147-A177-3AD203B41FA5}">
                      <a16:colId xmlns:a16="http://schemas.microsoft.com/office/drawing/2014/main" val="1974706796"/>
                    </a:ext>
                  </a:extLst>
                </a:gridCol>
                <a:gridCol w="302989">
                  <a:extLst>
                    <a:ext uri="{9D8B030D-6E8A-4147-A177-3AD203B41FA5}">
                      <a16:colId xmlns:a16="http://schemas.microsoft.com/office/drawing/2014/main" val="1808537197"/>
                    </a:ext>
                  </a:extLst>
                </a:gridCol>
                <a:gridCol w="302989">
                  <a:extLst>
                    <a:ext uri="{9D8B030D-6E8A-4147-A177-3AD203B41FA5}">
                      <a16:colId xmlns:a16="http://schemas.microsoft.com/office/drawing/2014/main" val="666296527"/>
                    </a:ext>
                  </a:extLst>
                </a:gridCol>
                <a:gridCol w="302989">
                  <a:extLst>
                    <a:ext uri="{9D8B030D-6E8A-4147-A177-3AD203B41FA5}">
                      <a16:colId xmlns:a16="http://schemas.microsoft.com/office/drawing/2014/main" val="3961046492"/>
                    </a:ext>
                  </a:extLst>
                </a:gridCol>
                <a:gridCol w="302989">
                  <a:extLst>
                    <a:ext uri="{9D8B030D-6E8A-4147-A177-3AD203B41FA5}">
                      <a16:colId xmlns:a16="http://schemas.microsoft.com/office/drawing/2014/main" val="1949732856"/>
                    </a:ext>
                  </a:extLst>
                </a:gridCol>
                <a:gridCol w="302989">
                  <a:extLst>
                    <a:ext uri="{9D8B030D-6E8A-4147-A177-3AD203B41FA5}">
                      <a16:colId xmlns:a16="http://schemas.microsoft.com/office/drawing/2014/main" val="1421745787"/>
                    </a:ext>
                  </a:extLst>
                </a:gridCol>
                <a:gridCol w="302989">
                  <a:extLst>
                    <a:ext uri="{9D8B030D-6E8A-4147-A177-3AD203B41FA5}">
                      <a16:colId xmlns:a16="http://schemas.microsoft.com/office/drawing/2014/main" val="4269198777"/>
                    </a:ext>
                  </a:extLst>
                </a:gridCol>
                <a:gridCol w="302989">
                  <a:extLst>
                    <a:ext uri="{9D8B030D-6E8A-4147-A177-3AD203B41FA5}">
                      <a16:colId xmlns:a16="http://schemas.microsoft.com/office/drawing/2014/main" val="3147066855"/>
                    </a:ext>
                  </a:extLst>
                </a:gridCol>
                <a:gridCol w="302989">
                  <a:extLst>
                    <a:ext uri="{9D8B030D-6E8A-4147-A177-3AD203B41FA5}">
                      <a16:colId xmlns:a16="http://schemas.microsoft.com/office/drawing/2014/main" val="108671396"/>
                    </a:ext>
                  </a:extLst>
                </a:gridCol>
                <a:gridCol w="302989">
                  <a:extLst>
                    <a:ext uri="{9D8B030D-6E8A-4147-A177-3AD203B41FA5}">
                      <a16:colId xmlns:a16="http://schemas.microsoft.com/office/drawing/2014/main" val="3905885817"/>
                    </a:ext>
                  </a:extLst>
                </a:gridCol>
                <a:gridCol w="302989">
                  <a:extLst>
                    <a:ext uri="{9D8B030D-6E8A-4147-A177-3AD203B41FA5}">
                      <a16:colId xmlns:a16="http://schemas.microsoft.com/office/drawing/2014/main" val="340071785"/>
                    </a:ext>
                  </a:extLst>
                </a:gridCol>
                <a:gridCol w="302989">
                  <a:extLst>
                    <a:ext uri="{9D8B030D-6E8A-4147-A177-3AD203B41FA5}">
                      <a16:colId xmlns:a16="http://schemas.microsoft.com/office/drawing/2014/main" val="3597694153"/>
                    </a:ext>
                  </a:extLst>
                </a:gridCol>
                <a:gridCol w="302989">
                  <a:extLst>
                    <a:ext uri="{9D8B030D-6E8A-4147-A177-3AD203B41FA5}">
                      <a16:colId xmlns:a16="http://schemas.microsoft.com/office/drawing/2014/main" val="200013331"/>
                    </a:ext>
                  </a:extLst>
                </a:gridCol>
                <a:gridCol w="302989">
                  <a:extLst>
                    <a:ext uri="{9D8B030D-6E8A-4147-A177-3AD203B41FA5}">
                      <a16:colId xmlns:a16="http://schemas.microsoft.com/office/drawing/2014/main" val="3645638357"/>
                    </a:ext>
                  </a:extLst>
                </a:gridCol>
              </a:tblGrid>
              <a:tr h="53256">
                <a:tc gridSpan="17">
                  <a:txBody>
                    <a:bodyPr/>
                    <a:lstStyle/>
                    <a:p>
                      <a:pPr algn="ctr"/>
                      <a:endParaRPr lang="en-US"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9017493"/>
                  </a:ext>
                </a:extLst>
              </a:tr>
              <a:tr h="136800">
                <a:tc>
                  <a:txBody>
                    <a:bodyPr/>
                    <a:lstStyle/>
                    <a:p>
                      <a:pPr algn="ctr" fontAlgn="b"/>
                      <a:r>
                        <a:rPr lang="en-US" sz="800" b="1" i="0" u="none" strike="noStrike" dirty="0">
                          <a:solidFill>
                            <a:srgbClr val="C81E36"/>
                          </a:solidFill>
                          <a:effectLst/>
                          <a:latin typeface="+mn-lt"/>
                        </a:rPr>
                        <a:t>355</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346</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328</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311</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291</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279</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262</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246</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228</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213</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168</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108</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63</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37</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8</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3</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0</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7355883"/>
                  </a:ext>
                </a:extLst>
              </a:tr>
              <a:tr h="136800">
                <a:tc>
                  <a:txBody>
                    <a:bodyPr/>
                    <a:lstStyle/>
                    <a:p>
                      <a:pPr algn="ctr" fontAlgn="b"/>
                      <a:r>
                        <a:rPr lang="en-US" sz="800" b="1" i="0" u="none" strike="noStrike" dirty="0">
                          <a:solidFill>
                            <a:schemeClr val="accent2"/>
                          </a:solidFill>
                          <a:effectLst/>
                          <a:latin typeface="+mn-lt"/>
                        </a:rPr>
                        <a:t>358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341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314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293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268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253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223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201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182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168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128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83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42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7428550"/>
                  </a:ext>
                </a:extLst>
              </a:tr>
            </a:tbl>
          </a:graphicData>
        </a:graphic>
      </p:graphicFrame>
      <p:grpSp>
        <p:nvGrpSpPr>
          <p:cNvPr id="1830" name="Group 1829">
            <a:extLst>
              <a:ext uri="{FF2B5EF4-FFF2-40B4-BE49-F238E27FC236}">
                <a16:creationId xmlns:a16="http://schemas.microsoft.com/office/drawing/2014/main" id="{01CE631A-B1C7-BF78-1CBD-15F2F1B4FE77}"/>
              </a:ext>
            </a:extLst>
          </p:cNvPr>
          <p:cNvGrpSpPr/>
          <p:nvPr/>
        </p:nvGrpSpPr>
        <p:grpSpPr>
          <a:xfrm>
            <a:off x="502410" y="1473955"/>
            <a:ext cx="5487749" cy="2136242"/>
            <a:chOff x="173626" y="2072020"/>
            <a:chExt cx="8209439" cy="3195720"/>
          </a:xfrm>
        </p:grpSpPr>
        <p:sp>
          <p:nvSpPr>
            <p:cNvPr id="1443" name="Rectangle 10">
              <a:extLst>
                <a:ext uri="{FF2B5EF4-FFF2-40B4-BE49-F238E27FC236}">
                  <a16:creationId xmlns:a16="http://schemas.microsoft.com/office/drawing/2014/main" id="{E968DAA2-D4E1-0C52-7A52-A4F594505C99}"/>
                </a:ext>
              </a:extLst>
            </p:cNvPr>
            <p:cNvSpPr>
              <a:spLocks noChangeArrowheads="1"/>
            </p:cNvSpPr>
            <p:nvPr/>
          </p:nvSpPr>
          <p:spPr bwMode="auto">
            <a:xfrm>
              <a:off x="505841" y="2072020"/>
              <a:ext cx="523153" cy="2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900" dirty="0">
                  <a:solidFill>
                    <a:schemeClr val="bg2"/>
                  </a:solidFill>
                  <a:latin typeface="Arial" pitchFamily="34" charset="0"/>
                  <a:cs typeface="Arial" pitchFamily="34" charset="0"/>
                </a:rPr>
                <a:t>100</a:t>
              </a:r>
            </a:p>
          </p:txBody>
        </p:sp>
        <p:sp>
          <p:nvSpPr>
            <p:cNvPr id="1444" name="Rectangle 1443">
              <a:extLst>
                <a:ext uri="{FF2B5EF4-FFF2-40B4-BE49-F238E27FC236}">
                  <a16:creationId xmlns:a16="http://schemas.microsoft.com/office/drawing/2014/main" id="{FB1AFA3B-5462-EFC8-A39B-B5559A6EED1A}"/>
                </a:ext>
              </a:extLst>
            </p:cNvPr>
            <p:cNvSpPr>
              <a:spLocks noChangeArrowheads="1"/>
            </p:cNvSpPr>
            <p:nvPr/>
          </p:nvSpPr>
          <p:spPr bwMode="auto">
            <a:xfrm>
              <a:off x="978321" y="4659322"/>
              <a:ext cx="99313" cy="38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0</a:t>
              </a:r>
            </a:p>
          </p:txBody>
        </p:sp>
        <p:sp>
          <p:nvSpPr>
            <p:cNvPr id="1447" name="Line 15">
              <a:extLst>
                <a:ext uri="{FF2B5EF4-FFF2-40B4-BE49-F238E27FC236}">
                  <a16:creationId xmlns:a16="http://schemas.microsoft.com/office/drawing/2014/main" id="{80AFE40A-3B0E-5ACD-A505-AC9D719A36C8}"/>
                </a:ext>
              </a:extLst>
            </p:cNvPr>
            <p:cNvSpPr>
              <a:spLocks noChangeShapeType="1"/>
            </p:cNvSpPr>
            <p:nvPr/>
          </p:nvSpPr>
          <p:spPr bwMode="auto">
            <a:xfrm>
              <a:off x="970463" y="2675357"/>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48" name="Line 16">
              <a:extLst>
                <a:ext uri="{FF2B5EF4-FFF2-40B4-BE49-F238E27FC236}">
                  <a16:creationId xmlns:a16="http://schemas.microsoft.com/office/drawing/2014/main" id="{9334BE3C-0C91-F445-08A2-B8FF785BA481}"/>
                </a:ext>
              </a:extLst>
            </p:cNvPr>
            <p:cNvSpPr>
              <a:spLocks noChangeShapeType="1"/>
            </p:cNvSpPr>
            <p:nvPr/>
          </p:nvSpPr>
          <p:spPr bwMode="auto">
            <a:xfrm>
              <a:off x="970463" y="3171434"/>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49" name="Line 17">
              <a:extLst>
                <a:ext uri="{FF2B5EF4-FFF2-40B4-BE49-F238E27FC236}">
                  <a16:creationId xmlns:a16="http://schemas.microsoft.com/office/drawing/2014/main" id="{8E240F20-B820-2195-D457-ECD3F27351C0}"/>
                </a:ext>
              </a:extLst>
            </p:cNvPr>
            <p:cNvSpPr>
              <a:spLocks noChangeShapeType="1"/>
            </p:cNvSpPr>
            <p:nvPr/>
          </p:nvSpPr>
          <p:spPr bwMode="auto">
            <a:xfrm>
              <a:off x="970463" y="3667511"/>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50" name="Line 18">
              <a:extLst>
                <a:ext uri="{FF2B5EF4-FFF2-40B4-BE49-F238E27FC236}">
                  <a16:creationId xmlns:a16="http://schemas.microsoft.com/office/drawing/2014/main" id="{3F66A3EC-A0B4-2D18-0475-376B15B3A20E}"/>
                </a:ext>
              </a:extLst>
            </p:cNvPr>
            <p:cNvSpPr>
              <a:spLocks noChangeShapeType="1"/>
            </p:cNvSpPr>
            <p:nvPr/>
          </p:nvSpPr>
          <p:spPr bwMode="auto">
            <a:xfrm>
              <a:off x="970463" y="4163588"/>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51" name="Line 19">
              <a:extLst>
                <a:ext uri="{FF2B5EF4-FFF2-40B4-BE49-F238E27FC236}">
                  <a16:creationId xmlns:a16="http://schemas.microsoft.com/office/drawing/2014/main" id="{B4DCED55-00B6-8D14-AD07-FC8007EE0245}"/>
                </a:ext>
              </a:extLst>
            </p:cNvPr>
            <p:cNvSpPr>
              <a:spLocks noChangeShapeType="1"/>
            </p:cNvSpPr>
            <p:nvPr/>
          </p:nvSpPr>
          <p:spPr bwMode="auto">
            <a:xfrm>
              <a:off x="970463" y="4659663"/>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52" name="Line 20">
              <a:extLst>
                <a:ext uri="{FF2B5EF4-FFF2-40B4-BE49-F238E27FC236}">
                  <a16:creationId xmlns:a16="http://schemas.microsoft.com/office/drawing/2014/main" id="{6AB03577-5BBF-938E-9AA4-F118F0DDE7F4}"/>
                </a:ext>
              </a:extLst>
            </p:cNvPr>
            <p:cNvSpPr>
              <a:spLocks noChangeShapeType="1"/>
            </p:cNvSpPr>
            <p:nvPr/>
          </p:nvSpPr>
          <p:spPr bwMode="auto">
            <a:xfrm rot="16200000">
              <a:off x="999728" y="4688928"/>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53" name="Line 24">
              <a:extLst>
                <a:ext uri="{FF2B5EF4-FFF2-40B4-BE49-F238E27FC236}">
                  <a16:creationId xmlns:a16="http://schemas.microsoft.com/office/drawing/2014/main" id="{9EB2B3DC-9AFA-87FE-DC72-D9417E117CA9}"/>
                </a:ext>
              </a:extLst>
            </p:cNvPr>
            <p:cNvSpPr>
              <a:spLocks noChangeShapeType="1"/>
            </p:cNvSpPr>
            <p:nvPr/>
          </p:nvSpPr>
          <p:spPr bwMode="auto">
            <a:xfrm rot="16200000">
              <a:off x="1906611" y="4688928"/>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54" name="Line 26">
              <a:extLst>
                <a:ext uri="{FF2B5EF4-FFF2-40B4-BE49-F238E27FC236}">
                  <a16:creationId xmlns:a16="http://schemas.microsoft.com/office/drawing/2014/main" id="{ED93272C-59BE-47EE-8465-C9A32451739E}"/>
                </a:ext>
              </a:extLst>
            </p:cNvPr>
            <p:cNvSpPr>
              <a:spLocks noChangeShapeType="1"/>
            </p:cNvSpPr>
            <p:nvPr/>
          </p:nvSpPr>
          <p:spPr bwMode="auto">
            <a:xfrm rot="16200000">
              <a:off x="4173818" y="4688929"/>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55" name="Line 32">
              <a:extLst>
                <a:ext uri="{FF2B5EF4-FFF2-40B4-BE49-F238E27FC236}">
                  <a16:creationId xmlns:a16="http://schemas.microsoft.com/office/drawing/2014/main" id="{F5668BCD-354E-060B-63F3-7A0FB475CF25}"/>
                </a:ext>
              </a:extLst>
            </p:cNvPr>
            <p:cNvSpPr>
              <a:spLocks noChangeShapeType="1"/>
            </p:cNvSpPr>
            <p:nvPr/>
          </p:nvSpPr>
          <p:spPr bwMode="auto">
            <a:xfrm rot="16200000">
              <a:off x="8254801" y="4688928"/>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57" name="Rectangle 10">
              <a:extLst>
                <a:ext uri="{FF2B5EF4-FFF2-40B4-BE49-F238E27FC236}">
                  <a16:creationId xmlns:a16="http://schemas.microsoft.com/office/drawing/2014/main" id="{9EAB20E9-E51F-D02C-3137-58053039BBDF}"/>
                </a:ext>
              </a:extLst>
            </p:cNvPr>
            <p:cNvSpPr>
              <a:spLocks noChangeArrowheads="1"/>
            </p:cNvSpPr>
            <p:nvPr/>
          </p:nvSpPr>
          <p:spPr bwMode="auto">
            <a:xfrm>
              <a:off x="605154" y="2568096"/>
              <a:ext cx="423839" cy="2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900" dirty="0">
                  <a:solidFill>
                    <a:schemeClr val="bg2"/>
                  </a:solidFill>
                  <a:latin typeface="Arial" pitchFamily="34" charset="0"/>
                  <a:cs typeface="Arial" pitchFamily="34" charset="0"/>
                </a:rPr>
                <a:t>80</a:t>
              </a:r>
            </a:p>
          </p:txBody>
        </p:sp>
        <p:sp>
          <p:nvSpPr>
            <p:cNvPr id="1458" name="Rectangle 10">
              <a:extLst>
                <a:ext uri="{FF2B5EF4-FFF2-40B4-BE49-F238E27FC236}">
                  <a16:creationId xmlns:a16="http://schemas.microsoft.com/office/drawing/2014/main" id="{93F11E6C-A444-F351-6114-416C608ED384}"/>
                </a:ext>
              </a:extLst>
            </p:cNvPr>
            <p:cNvSpPr>
              <a:spLocks noChangeArrowheads="1"/>
            </p:cNvSpPr>
            <p:nvPr/>
          </p:nvSpPr>
          <p:spPr bwMode="auto">
            <a:xfrm>
              <a:off x="605154" y="3064174"/>
              <a:ext cx="423839" cy="2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900" dirty="0">
                  <a:solidFill>
                    <a:schemeClr val="bg2"/>
                  </a:solidFill>
                  <a:latin typeface="Arial" pitchFamily="34" charset="0"/>
                  <a:cs typeface="Arial" pitchFamily="34" charset="0"/>
                </a:rPr>
                <a:t>60</a:t>
              </a:r>
            </a:p>
          </p:txBody>
        </p:sp>
        <p:sp>
          <p:nvSpPr>
            <p:cNvPr id="1459" name="Rectangle 10">
              <a:extLst>
                <a:ext uri="{FF2B5EF4-FFF2-40B4-BE49-F238E27FC236}">
                  <a16:creationId xmlns:a16="http://schemas.microsoft.com/office/drawing/2014/main" id="{E512BFFC-79AA-9DA7-BCB0-A12C414E84B0}"/>
                </a:ext>
              </a:extLst>
            </p:cNvPr>
            <p:cNvSpPr>
              <a:spLocks noChangeArrowheads="1"/>
            </p:cNvSpPr>
            <p:nvPr/>
          </p:nvSpPr>
          <p:spPr bwMode="auto">
            <a:xfrm>
              <a:off x="605154" y="3560254"/>
              <a:ext cx="423839" cy="2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900" dirty="0">
                  <a:solidFill>
                    <a:schemeClr val="bg2"/>
                  </a:solidFill>
                  <a:latin typeface="Arial" pitchFamily="34" charset="0"/>
                  <a:cs typeface="Arial" pitchFamily="34" charset="0"/>
                </a:rPr>
                <a:t>40</a:t>
              </a:r>
            </a:p>
          </p:txBody>
        </p:sp>
        <p:sp>
          <p:nvSpPr>
            <p:cNvPr id="1460" name="Rectangle 10">
              <a:extLst>
                <a:ext uri="{FF2B5EF4-FFF2-40B4-BE49-F238E27FC236}">
                  <a16:creationId xmlns:a16="http://schemas.microsoft.com/office/drawing/2014/main" id="{AA219466-AB9E-6D41-669B-0C83CC629C1B}"/>
                </a:ext>
              </a:extLst>
            </p:cNvPr>
            <p:cNvSpPr>
              <a:spLocks noChangeArrowheads="1"/>
            </p:cNvSpPr>
            <p:nvPr/>
          </p:nvSpPr>
          <p:spPr bwMode="auto">
            <a:xfrm>
              <a:off x="605154" y="4056328"/>
              <a:ext cx="423839" cy="2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900" dirty="0">
                  <a:solidFill>
                    <a:schemeClr val="bg2"/>
                  </a:solidFill>
                  <a:latin typeface="Arial" pitchFamily="34" charset="0"/>
                  <a:cs typeface="Arial" pitchFamily="34" charset="0"/>
                </a:rPr>
                <a:t>20</a:t>
              </a:r>
            </a:p>
          </p:txBody>
        </p:sp>
        <p:sp>
          <p:nvSpPr>
            <p:cNvPr id="1461" name="Rectangle 10">
              <a:extLst>
                <a:ext uri="{FF2B5EF4-FFF2-40B4-BE49-F238E27FC236}">
                  <a16:creationId xmlns:a16="http://schemas.microsoft.com/office/drawing/2014/main" id="{D1667643-737E-593B-B9D6-E82F46960ECF}"/>
                </a:ext>
              </a:extLst>
            </p:cNvPr>
            <p:cNvSpPr>
              <a:spLocks noChangeArrowheads="1"/>
            </p:cNvSpPr>
            <p:nvPr/>
          </p:nvSpPr>
          <p:spPr bwMode="auto">
            <a:xfrm>
              <a:off x="704467" y="4552406"/>
              <a:ext cx="324526" cy="2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900" dirty="0">
                  <a:solidFill>
                    <a:schemeClr val="bg2"/>
                  </a:solidFill>
                  <a:latin typeface="Arial" pitchFamily="34" charset="0"/>
                  <a:cs typeface="Arial" pitchFamily="34" charset="0"/>
                </a:rPr>
                <a:t>0</a:t>
              </a:r>
            </a:p>
          </p:txBody>
        </p:sp>
        <p:sp>
          <p:nvSpPr>
            <p:cNvPr id="1462" name="Rectangle 10">
              <a:extLst>
                <a:ext uri="{FF2B5EF4-FFF2-40B4-BE49-F238E27FC236}">
                  <a16:creationId xmlns:a16="http://schemas.microsoft.com/office/drawing/2014/main" id="{328CD799-093F-26F4-DDA2-65E0DA8CA834}"/>
                </a:ext>
              </a:extLst>
            </p:cNvPr>
            <p:cNvSpPr>
              <a:spLocks noChangeArrowheads="1"/>
            </p:cNvSpPr>
            <p:nvPr/>
          </p:nvSpPr>
          <p:spPr bwMode="auto">
            <a:xfrm>
              <a:off x="1835637" y="4659322"/>
              <a:ext cx="198626" cy="38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12</a:t>
              </a:r>
            </a:p>
          </p:txBody>
        </p:sp>
        <p:sp>
          <p:nvSpPr>
            <p:cNvPr id="1463" name="Rectangle 10">
              <a:extLst>
                <a:ext uri="{FF2B5EF4-FFF2-40B4-BE49-F238E27FC236}">
                  <a16:creationId xmlns:a16="http://schemas.microsoft.com/office/drawing/2014/main" id="{B12B1535-8C3A-4C06-AD52-15362F2E30F4}"/>
                </a:ext>
              </a:extLst>
            </p:cNvPr>
            <p:cNvSpPr>
              <a:spLocks noChangeArrowheads="1"/>
            </p:cNvSpPr>
            <p:nvPr/>
          </p:nvSpPr>
          <p:spPr bwMode="auto">
            <a:xfrm>
              <a:off x="4103062" y="4659322"/>
              <a:ext cx="198626" cy="38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42</a:t>
              </a:r>
            </a:p>
          </p:txBody>
        </p:sp>
        <p:sp>
          <p:nvSpPr>
            <p:cNvPr id="1464" name="Rectangle 10">
              <a:extLst>
                <a:ext uri="{FF2B5EF4-FFF2-40B4-BE49-F238E27FC236}">
                  <a16:creationId xmlns:a16="http://schemas.microsoft.com/office/drawing/2014/main" id="{2E4A9F22-D86E-4A36-5594-97DE39822F17}"/>
                </a:ext>
              </a:extLst>
            </p:cNvPr>
            <p:cNvSpPr>
              <a:spLocks noChangeArrowheads="1"/>
            </p:cNvSpPr>
            <p:nvPr/>
          </p:nvSpPr>
          <p:spPr bwMode="auto">
            <a:xfrm>
              <a:off x="8184439" y="4659322"/>
              <a:ext cx="198626" cy="38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96</a:t>
              </a:r>
            </a:p>
          </p:txBody>
        </p:sp>
        <p:sp>
          <p:nvSpPr>
            <p:cNvPr id="1465" name="Line 32">
              <a:extLst>
                <a:ext uri="{FF2B5EF4-FFF2-40B4-BE49-F238E27FC236}">
                  <a16:creationId xmlns:a16="http://schemas.microsoft.com/office/drawing/2014/main" id="{37AA169F-F0BD-D225-CD4A-C8592D8A1831}"/>
                </a:ext>
              </a:extLst>
            </p:cNvPr>
            <p:cNvSpPr>
              <a:spLocks noChangeShapeType="1"/>
            </p:cNvSpPr>
            <p:nvPr/>
          </p:nvSpPr>
          <p:spPr bwMode="auto">
            <a:xfrm rot="16200000">
              <a:off x="7801350" y="4688928"/>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66" name="Rectangle 10">
              <a:extLst>
                <a:ext uri="{FF2B5EF4-FFF2-40B4-BE49-F238E27FC236}">
                  <a16:creationId xmlns:a16="http://schemas.microsoft.com/office/drawing/2014/main" id="{FCD54CE0-6F09-929A-1B51-563C7FBBE7F9}"/>
                </a:ext>
              </a:extLst>
            </p:cNvPr>
            <p:cNvSpPr>
              <a:spLocks noChangeArrowheads="1"/>
            </p:cNvSpPr>
            <p:nvPr/>
          </p:nvSpPr>
          <p:spPr bwMode="auto">
            <a:xfrm>
              <a:off x="7730944" y="4659322"/>
              <a:ext cx="198626" cy="38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90</a:t>
              </a:r>
            </a:p>
          </p:txBody>
        </p:sp>
        <p:sp>
          <p:nvSpPr>
            <p:cNvPr id="1467" name="Line 32">
              <a:extLst>
                <a:ext uri="{FF2B5EF4-FFF2-40B4-BE49-F238E27FC236}">
                  <a16:creationId xmlns:a16="http://schemas.microsoft.com/office/drawing/2014/main" id="{307A5E4C-6839-709D-AB5C-B4873724803C}"/>
                </a:ext>
              </a:extLst>
            </p:cNvPr>
            <p:cNvSpPr>
              <a:spLocks noChangeShapeType="1"/>
            </p:cNvSpPr>
            <p:nvPr/>
          </p:nvSpPr>
          <p:spPr bwMode="auto">
            <a:xfrm rot="16200000">
              <a:off x="7347908" y="4688928"/>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68" name="Rectangle 10">
              <a:extLst>
                <a:ext uri="{FF2B5EF4-FFF2-40B4-BE49-F238E27FC236}">
                  <a16:creationId xmlns:a16="http://schemas.microsoft.com/office/drawing/2014/main" id="{1C4ADE3B-C18D-07B3-DCCE-E5F0104267E1}"/>
                </a:ext>
              </a:extLst>
            </p:cNvPr>
            <p:cNvSpPr>
              <a:spLocks noChangeArrowheads="1"/>
            </p:cNvSpPr>
            <p:nvPr/>
          </p:nvSpPr>
          <p:spPr bwMode="auto">
            <a:xfrm>
              <a:off x="7277459" y="4659322"/>
              <a:ext cx="198626" cy="38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84</a:t>
              </a:r>
            </a:p>
          </p:txBody>
        </p:sp>
        <p:sp>
          <p:nvSpPr>
            <p:cNvPr id="1469" name="Line 32">
              <a:extLst>
                <a:ext uri="{FF2B5EF4-FFF2-40B4-BE49-F238E27FC236}">
                  <a16:creationId xmlns:a16="http://schemas.microsoft.com/office/drawing/2014/main" id="{C0617655-B2DB-8B23-0A8B-DF822C516A13}"/>
                </a:ext>
              </a:extLst>
            </p:cNvPr>
            <p:cNvSpPr>
              <a:spLocks noChangeShapeType="1"/>
            </p:cNvSpPr>
            <p:nvPr/>
          </p:nvSpPr>
          <p:spPr bwMode="auto">
            <a:xfrm rot="16200000">
              <a:off x="6894467" y="4688928"/>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70" name="Rectangle 10">
              <a:extLst>
                <a:ext uri="{FF2B5EF4-FFF2-40B4-BE49-F238E27FC236}">
                  <a16:creationId xmlns:a16="http://schemas.microsoft.com/office/drawing/2014/main" id="{DE656EC6-7C25-1C9A-891A-E893857505A5}"/>
                </a:ext>
              </a:extLst>
            </p:cNvPr>
            <p:cNvSpPr>
              <a:spLocks noChangeArrowheads="1"/>
            </p:cNvSpPr>
            <p:nvPr/>
          </p:nvSpPr>
          <p:spPr bwMode="auto">
            <a:xfrm>
              <a:off x="6823975" y="4659322"/>
              <a:ext cx="198626" cy="38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78</a:t>
              </a:r>
            </a:p>
          </p:txBody>
        </p:sp>
        <p:sp>
          <p:nvSpPr>
            <p:cNvPr id="1471" name="Line 32">
              <a:extLst>
                <a:ext uri="{FF2B5EF4-FFF2-40B4-BE49-F238E27FC236}">
                  <a16:creationId xmlns:a16="http://schemas.microsoft.com/office/drawing/2014/main" id="{9337767C-0EF3-A1B7-1229-CC6857ECBF55}"/>
                </a:ext>
              </a:extLst>
            </p:cNvPr>
            <p:cNvSpPr>
              <a:spLocks noChangeShapeType="1"/>
            </p:cNvSpPr>
            <p:nvPr/>
          </p:nvSpPr>
          <p:spPr bwMode="auto">
            <a:xfrm rot="16200000">
              <a:off x="6441025" y="4688928"/>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72" name="Rectangle 10">
              <a:extLst>
                <a:ext uri="{FF2B5EF4-FFF2-40B4-BE49-F238E27FC236}">
                  <a16:creationId xmlns:a16="http://schemas.microsoft.com/office/drawing/2014/main" id="{C40EDD67-4D01-834A-FF2A-8D6C158C7C43}"/>
                </a:ext>
              </a:extLst>
            </p:cNvPr>
            <p:cNvSpPr>
              <a:spLocks noChangeArrowheads="1"/>
            </p:cNvSpPr>
            <p:nvPr/>
          </p:nvSpPr>
          <p:spPr bwMode="auto">
            <a:xfrm>
              <a:off x="6370487" y="4659322"/>
              <a:ext cx="198626" cy="38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72</a:t>
              </a:r>
            </a:p>
          </p:txBody>
        </p:sp>
        <p:sp>
          <p:nvSpPr>
            <p:cNvPr id="1473" name="Line 32">
              <a:extLst>
                <a:ext uri="{FF2B5EF4-FFF2-40B4-BE49-F238E27FC236}">
                  <a16:creationId xmlns:a16="http://schemas.microsoft.com/office/drawing/2014/main" id="{CD38C0CD-77D7-9D27-6153-926E3C66D424}"/>
                </a:ext>
              </a:extLst>
            </p:cNvPr>
            <p:cNvSpPr>
              <a:spLocks noChangeShapeType="1"/>
            </p:cNvSpPr>
            <p:nvPr/>
          </p:nvSpPr>
          <p:spPr bwMode="auto">
            <a:xfrm rot="16200000">
              <a:off x="5987584" y="4688928"/>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74" name="Rectangle 10">
              <a:extLst>
                <a:ext uri="{FF2B5EF4-FFF2-40B4-BE49-F238E27FC236}">
                  <a16:creationId xmlns:a16="http://schemas.microsoft.com/office/drawing/2014/main" id="{612D2F50-245F-C06F-F6C7-9FA827DDF007}"/>
                </a:ext>
              </a:extLst>
            </p:cNvPr>
            <p:cNvSpPr>
              <a:spLocks noChangeArrowheads="1"/>
            </p:cNvSpPr>
            <p:nvPr/>
          </p:nvSpPr>
          <p:spPr bwMode="auto">
            <a:xfrm>
              <a:off x="5917003" y="4659322"/>
              <a:ext cx="198626" cy="38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66</a:t>
              </a:r>
            </a:p>
          </p:txBody>
        </p:sp>
        <p:sp>
          <p:nvSpPr>
            <p:cNvPr id="1475" name="Line 32">
              <a:extLst>
                <a:ext uri="{FF2B5EF4-FFF2-40B4-BE49-F238E27FC236}">
                  <a16:creationId xmlns:a16="http://schemas.microsoft.com/office/drawing/2014/main" id="{8C189E8F-8A1E-54C0-40A7-938084842E54}"/>
                </a:ext>
              </a:extLst>
            </p:cNvPr>
            <p:cNvSpPr>
              <a:spLocks noChangeShapeType="1"/>
            </p:cNvSpPr>
            <p:nvPr/>
          </p:nvSpPr>
          <p:spPr bwMode="auto">
            <a:xfrm rot="16200000">
              <a:off x="5534142" y="4688929"/>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76" name="Rectangle 10">
              <a:extLst>
                <a:ext uri="{FF2B5EF4-FFF2-40B4-BE49-F238E27FC236}">
                  <a16:creationId xmlns:a16="http://schemas.microsoft.com/office/drawing/2014/main" id="{725C902B-91DD-7316-9FA5-3AFED56889C1}"/>
                </a:ext>
              </a:extLst>
            </p:cNvPr>
            <p:cNvSpPr>
              <a:spLocks noChangeArrowheads="1"/>
            </p:cNvSpPr>
            <p:nvPr/>
          </p:nvSpPr>
          <p:spPr bwMode="auto">
            <a:xfrm>
              <a:off x="5463518" y="4659322"/>
              <a:ext cx="198626" cy="38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60</a:t>
              </a:r>
            </a:p>
          </p:txBody>
        </p:sp>
        <p:sp>
          <p:nvSpPr>
            <p:cNvPr id="1477" name="Line 32">
              <a:extLst>
                <a:ext uri="{FF2B5EF4-FFF2-40B4-BE49-F238E27FC236}">
                  <a16:creationId xmlns:a16="http://schemas.microsoft.com/office/drawing/2014/main" id="{CE2143F1-1F4E-23A0-BD38-FF33643EA562}"/>
                </a:ext>
              </a:extLst>
            </p:cNvPr>
            <p:cNvSpPr>
              <a:spLocks noChangeShapeType="1"/>
            </p:cNvSpPr>
            <p:nvPr/>
          </p:nvSpPr>
          <p:spPr bwMode="auto">
            <a:xfrm rot="16200000">
              <a:off x="5080701" y="4688929"/>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78" name="Rectangle 10">
              <a:extLst>
                <a:ext uri="{FF2B5EF4-FFF2-40B4-BE49-F238E27FC236}">
                  <a16:creationId xmlns:a16="http://schemas.microsoft.com/office/drawing/2014/main" id="{63E2DBC7-3AB0-DA82-1D3D-959F3BDD2E6A}"/>
                </a:ext>
              </a:extLst>
            </p:cNvPr>
            <p:cNvSpPr>
              <a:spLocks noChangeArrowheads="1"/>
            </p:cNvSpPr>
            <p:nvPr/>
          </p:nvSpPr>
          <p:spPr bwMode="auto">
            <a:xfrm>
              <a:off x="5010030" y="4659322"/>
              <a:ext cx="198626" cy="38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54</a:t>
              </a:r>
            </a:p>
          </p:txBody>
        </p:sp>
        <p:sp>
          <p:nvSpPr>
            <p:cNvPr id="1479" name="Line 32">
              <a:extLst>
                <a:ext uri="{FF2B5EF4-FFF2-40B4-BE49-F238E27FC236}">
                  <a16:creationId xmlns:a16="http://schemas.microsoft.com/office/drawing/2014/main" id="{14771FCF-BED3-9A94-EDF8-B15E2FD8A785}"/>
                </a:ext>
              </a:extLst>
            </p:cNvPr>
            <p:cNvSpPr>
              <a:spLocks noChangeShapeType="1"/>
            </p:cNvSpPr>
            <p:nvPr/>
          </p:nvSpPr>
          <p:spPr bwMode="auto">
            <a:xfrm rot="16200000">
              <a:off x="4627260" y="4688929"/>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80" name="Rectangle 10">
              <a:extLst>
                <a:ext uri="{FF2B5EF4-FFF2-40B4-BE49-F238E27FC236}">
                  <a16:creationId xmlns:a16="http://schemas.microsoft.com/office/drawing/2014/main" id="{C9B0F44E-2068-7F08-A83F-635002A459D4}"/>
                </a:ext>
              </a:extLst>
            </p:cNvPr>
            <p:cNvSpPr>
              <a:spLocks noChangeArrowheads="1"/>
            </p:cNvSpPr>
            <p:nvPr/>
          </p:nvSpPr>
          <p:spPr bwMode="auto">
            <a:xfrm>
              <a:off x="4556546" y="4659322"/>
              <a:ext cx="198626" cy="38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48</a:t>
              </a:r>
            </a:p>
          </p:txBody>
        </p:sp>
        <p:sp>
          <p:nvSpPr>
            <p:cNvPr id="1481" name="Line 32">
              <a:extLst>
                <a:ext uri="{FF2B5EF4-FFF2-40B4-BE49-F238E27FC236}">
                  <a16:creationId xmlns:a16="http://schemas.microsoft.com/office/drawing/2014/main" id="{66D82A10-D09C-C8E3-60AD-60ACC53A0F44}"/>
                </a:ext>
              </a:extLst>
            </p:cNvPr>
            <p:cNvSpPr>
              <a:spLocks noChangeShapeType="1"/>
            </p:cNvSpPr>
            <p:nvPr/>
          </p:nvSpPr>
          <p:spPr bwMode="auto">
            <a:xfrm rot="16200000">
              <a:off x="3720377" y="4688929"/>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82" name="Rectangle 10">
              <a:extLst>
                <a:ext uri="{FF2B5EF4-FFF2-40B4-BE49-F238E27FC236}">
                  <a16:creationId xmlns:a16="http://schemas.microsoft.com/office/drawing/2014/main" id="{4D3E2ABB-6EF1-4F41-1920-34DECE045519}"/>
                </a:ext>
              </a:extLst>
            </p:cNvPr>
            <p:cNvSpPr>
              <a:spLocks noChangeArrowheads="1"/>
            </p:cNvSpPr>
            <p:nvPr/>
          </p:nvSpPr>
          <p:spPr bwMode="auto">
            <a:xfrm>
              <a:off x="3649577" y="4659322"/>
              <a:ext cx="198626" cy="38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36</a:t>
              </a:r>
            </a:p>
          </p:txBody>
        </p:sp>
        <p:sp>
          <p:nvSpPr>
            <p:cNvPr id="1483" name="Line 32">
              <a:extLst>
                <a:ext uri="{FF2B5EF4-FFF2-40B4-BE49-F238E27FC236}">
                  <a16:creationId xmlns:a16="http://schemas.microsoft.com/office/drawing/2014/main" id="{2F507507-31B9-1FE3-65CE-BC2E6122680A}"/>
                </a:ext>
              </a:extLst>
            </p:cNvPr>
            <p:cNvSpPr>
              <a:spLocks noChangeShapeType="1"/>
            </p:cNvSpPr>
            <p:nvPr/>
          </p:nvSpPr>
          <p:spPr bwMode="auto">
            <a:xfrm rot="16200000">
              <a:off x="3266935" y="4688929"/>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84" name="Rectangle 10">
              <a:extLst>
                <a:ext uri="{FF2B5EF4-FFF2-40B4-BE49-F238E27FC236}">
                  <a16:creationId xmlns:a16="http://schemas.microsoft.com/office/drawing/2014/main" id="{2FECA914-7514-4D1D-0F62-520627A77214}"/>
                </a:ext>
              </a:extLst>
            </p:cNvPr>
            <p:cNvSpPr>
              <a:spLocks noChangeArrowheads="1"/>
            </p:cNvSpPr>
            <p:nvPr/>
          </p:nvSpPr>
          <p:spPr bwMode="auto">
            <a:xfrm>
              <a:off x="3196091" y="4659322"/>
              <a:ext cx="198626" cy="38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30</a:t>
              </a:r>
            </a:p>
          </p:txBody>
        </p:sp>
        <p:sp>
          <p:nvSpPr>
            <p:cNvPr id="1485" name="Line 32">
              <a:extLst>
                <a:ext uri="{FF2B5EF4-FFF2-40B4-BE49-F238E27FC236}">
                  <a16:creationId xmlns:a16="http://schemas.microsoft.com/office/drawing/2014/main" id="{9746ED44-D2F9-FB04-9526-14DDA244AEA4}"/>
                </a:ext>
              </a:extLst>
            </p:cNvPr>
            <p:cNvSpPr>
              <a:spLocks noChangeShapeType="1"/>
            </p:cNvSpPr>
            <p:nvPr/>
          </p:nvSpPr>
          <p:spPr bwMode="auto">
            <a:xfrm rot="16200000">
              <a:off x="2813494" y="4688929"/>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86" name="Rectangle 10">
              <a:extLst>
                <a:ext uri="{FF2B5EF4-FFF2-40B4-BE49-F238E27FC236}">
                  <a16:creationId xmlns:a16="http://schemas.microsoft.com/office/drawing/2014/main" id="{A2B1F300-D269-9D50-38DF-63C8021CDBFE}"/>
                </a:ext>
              </a:extLst>
            </p:cNvPr>
            <p:cNvSpPr>
              <a:spLocks noChangeArrowheads="1"/>
            </p:cNvSpPr>
            <p:nvPr/>
          </p:nvSpPr>
          <p:spPr bwMode="auto">
            <a:xfrm>
              <a:off x="2742607" y="4659322"/>
              <a:ext cx="198626" cy="38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24</a:t>
              </a:r>
            </a:p>
          </p:txBody>
        </p:sp>
        <p:sp>
          <p:nvSpPr>
            <p:cNvPr id="1487" name="Line 32">
              <a:extLst>
                <a:ext uri="{FF2B5EF4-FFF2-40B4-BE49-F238E27FC236}">
                  <a16:creationId xmlns:a16="http://schemas.microsoft.com/office/drawing/2014/main" id="{21984509-F56E-0F2F-DF25-2CDCB8C4142E}"/>
                </a:ext>
              </a:extLst>
            </p:cNvPr>
            <p:cNvSpPr>
              <a:spLocks noChangeShapeType="1"/>
            </p:cNvSpPr>
            <p:nvPr/>
          </p:nvSpPr>
          <p:spPr bwMode="auto">
            <a:xfrm rot="16200000">
              <a:off x="2360053" y="4688929"/>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88" name="Rectangle 10">
              <a:extLst>
                <a:ext uri="{FF2B5EF4-FFF2-40B4-BE49-F238E27FC236}">
                  <a16:creationId xmlns:a16="http://schemas.microsoft.com/office/drawing/2014/main" id="{2296EF9F-32D3-245E-163F-0B87F2D0DF8B}"/>
                </a:ext>
              </a:extLst>
            </p:cNvPr>
            <p:cNvSpPr>
              <a:spLocks noChangeArrowheads="1"/>
            </p:cNvSpPr>
            <p:nvPr/>
          </p:nvSpPr>
          <p:spPr bwMode="auto">
            <a:xfrm>
              <a:off x="2289120" y="4659322"/>
              <a:ext cx="198626" cy="38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18</a:t>
              </a:r>
            </a:p>
          </p:txBody>
        </p:sp>
        <p:sp>
          <p:nvSpPr>
            <p:cNvPr id="1489" name="Line 32">
              <a:extLst>
                <a:ext uri="{FF2B5EF4-FFF2-40B4-BE49-F238E27FC236}">
                  <a16:creationId xmlns:a16="http://schemas.microsoft.com/office/drawing/2014/main" id="{6A6E2741-38F1-3AF7-104F-9328B19F60DB}"/>
                </a:ext>
              </a:extLst>
            </p:cNvPr>
            <p:cNvSpPr>
              <a:spLocks noChangeShapeType="1"/>
            </p:cNvSpPr>
            <p:nvPr/>
          </p:nvSpPr>
          <p:spPr bwMode="auto">
            <a:xfrm rot="16200000">
              <a:off x="1453170" y="4688928"/>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90" name="Rectangle 10">
              <a:extLst>
                <a:ext uri="{FF2B5EF4-FFF2-40B4-BE49-F238E27FC236}">
                  <a16:creationId xmlns:a16="http://schemas.microsoft.com/office/drawing/2014/main" id="{300858C7-415A-D40C-FCE7-4E92A9DE8079}"/>
                </a:ext>
              </a:extLst>
            </p:cNvPr>
            <p:cNvSpPr>
              <a:spLocks noChangeArrowheads="1"/>
            </p:cNvSpPr>
            <p:nvPr/>
          </p:nvSpPr>
          <p:spPr bwMode="auto">
            <a:xfrm>
              <a:off x="1431806" y="4659322"/>
              <a:ext cx="99313" cy="38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6</a:t>
              </a:r>
            </a:p>
          </p:txBody>
        </p:sp>
        <p:sp>
          <p:nvSpPr>
            <p:cNvPr id="1491" name="Line 16">
              <a:extLst>
                <a:ext uri="{FF2B5EF4-FFF2-40B4-BE49-F238E27FC236}">
                  <a16:creationId xmlns:a16="http://schemas.microsoft.com/office/drawing/2014/main" id="{960D4C04-5A26-3C09-257D-258FFA01445A}"/>
                </a:ext>
              </a:extLst>
            </p:cNvPr>
            <p:cNvSpPr>
              <a:spLocks noChangeShapeType="1"/>
            </p:cNvSpPr>
            <p:nvPr/>
          </p:nvSpPr>
          <p:spPr bwMode="auto">
            <a:xfrm>
              <a:off x="1028993" y="3422932"/>
              <a:ext cx="7254789" cy="0"/>
            </a:xfrm>
            <a:prstGeom prst="line">
              <a:avLst/>
            </a:prstGeom>
            <a:noFill/>
            <a:ln w="12700" cap="sq">
              <a:solidFill>
                <a:schemeClr val="bg2"/>
              </a:solidFill>
              <a:prstDash val="dash"/>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92" name="Rectangle 10">
              <a:extLst>
                <a:ext uri="{FF2B5EF4-FFF2-40B4-BE49-F238E27FC236}">
                  <a16:creationId xmlns:a16="http://schemas.microsoft.com/office/drawing/2014/main" id="{2D018B8B-D9F8-B9F5-6F7A-CFD5242E9EFE}"/>
                </a:ext>
              </a:extLst>
            </p:cNvPr>
            <p:cNvSpPr>
              <a:spLocks noChangeArrowheads="1"/>
            </p:cNvSpPr>
            <p:nvPr/>
          </p:nvSpPr>
          <p:spPr bwMode="auto">
            <a:xfrm>
              <a:off x="1574952" y="2756105"/>
              <a:ext cx="2400169" cy="48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t">
              <a:spAutoFit/>
            </a:bodyPr>
            <a:lstStyle/>
            <a:p>
              <a:pPr eaLnBrk="0" fontAlgn="base" hangingPunct="0">
                <a:spcBef>
                  <a:spcPct val="0"/>
                </a:spcBef>
                <a:spcAft>
                  <a:spcPts val="300"/>
                </a:spcAft>
              </a:pPr>
              <a:r>
                <a:rPr lang="en-US" sz="900" dirty="0">
                  <a:solidFill>
                    <a:schemeClr val="bg2"/>
                  </a:solidFill>
                  <a:latin typeface="Arial" pitchFamily="34" charset="0"/>
                  <a:cs typeface="Arial" pitchFamily="34" charset="0"/>
                </a:rPr>
                <a:t>Enzalutamide monotherapy</a:t>
              </a:r>
            </a:p>
            <a:p>
              <a:pPr eaLnBrk="0" fontAlgn="base" hangingPunct="0">
                <a:spcBef>
                  <a:spcPct val="0"/>
                </a:spcBef>
                <a:spcAft>
                  <a:spcPts val="300"/>
                </a:spcAft>
              </a:pPr>
              <a:r>
                <a:rPr lang="en-US" sz="900" dirty="0">
                  <a:solidFill>
                    <a:schemeClr val="bg2"/>
                  </a:solidFill>
                  <a:latin typeface="Arial" pitchFamily="34" charset="0"/>
                  <a:cs typeface="Arial" pitchFamily="34" charset="0"/>
                </a:rPr>
                <a:t>Leuprolide acetate</a:t>
              </a:r>
            </a:p>
          </p:txBody>
        </p:sp>
        <p:sp>
          <p:nvSpPr>
            <p:cNvPr id="1493" name="Rectangle 306">
              <a:extLst>
                <a:ext uri="{FF2B5EF4-FFF2-40B4-BE49-F238E27FC236}">
                  <a16:creationId xmlns:a16="http://schemas.microsoft.com/office/drawing/2014/main" id="{5ED17ACF-454B-8996-8E90-4CF475540C41}"/>
                </a:ext>
              </a:extLst>
            </p:cNvPr>
            <p:cNvSpPr>
              <a:spLocks noChangeArrowheads="1"/>
            </p:cNvSpPr>
            <p:nvPr/>
          </p:nvSpPr>
          <p:spPr bwMode="auto">
            <a:xfrm>
              <a:off x="1402371" y="2817533"/>
              <a:ext cx="58727" cy="59779"/>
            </a:xfrm>
            <a:prstGeom prst="rect">
              <a:avLst/>
            </a:prstGeom>
            <a:noFill/>
            <a:ln w="6350" cap="sq">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94" name="Freeform 135">
              <a:extLst>
                <a:ext uri="{FF2B5EF4-FFF2-40B4-BE49-F238E27FC236}">
                  <a16:creationId xmlns:a16="http://schemas.microsoft.com/office/drawing/2014/main" id="{4C5F73CD-42DA-744C-BEFD-8FB0C081F7FA}"/>
                </a:ext>
              </a:extLst>
            </p:cNvPr>
            <p:cNvSpPr>
              <a:spLocks/>
            </p:cNvSpPr>
            <p:nvPr/>
          </p:nvSpPr>
          <p:spPr bwMode="auto">
            <a:xfrm>
              <a:off x="1403458" y="3050790"/>
              <a:ext cx="56552" cy="52169"/>
            </a:xfrm>
            <a:custGeom>
              <a:avLst/>
              <a:gdLst>
                <a:gd name="T0" fmla="*/ 26 w 52"/>
                <a:gd name="T1" fmla="*/ 48 h 48"/>
                <a:gd name="T2" fmla="*/ 0 w 52"/>
                <a:gd name="T3" fmla="*/ 48 h 48"/>
                <a:gd name="T4" fmla="*/ 12 w 52"/>
                <a:gd name="T5" fmla="*/ 24 h 48"/>
                <a:gd name="T6" fmla="*/ 26 w 52"/>
                <a:gd name="T7" fmla="*/ 0 h 48"/>
                <a:gd name="T8" fmla="*/ 40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0"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cxnSp>
          <p:nvCxnSpPr>
            <p:cNvPr id="1495" name="Straight Connector 1494">
              <a:extLst>
                <a:ext uri="{FF2B5EF4-FFF2-40B4-BE49-F238E27FC236}">
                  <a16:creationId xmlns:a16="http://schemas.microsoft.com/office/drawing/2014/main" id="{DDA01B32-765F-6E44-2A6B-DB60F2C5CB4E}"/>
                </a:ext>
              </a:extLst>
            </p:cNvPr>
            <p:cNvCxnSpPr/>
            <p:nvPr/>
          </p:nvCxnSpPr>
          <p:spPr>
            <a:xfrm>
              <a:off x="1300042" y="2849205"/>
              <a:ext cx="263385" cy="0"/>
            </a:xfrm>
            <a:prstGeom prst="line">
              <a:avLst/>
            </a:prstGeom>
            <a:noFill/>
            <a:ln w="19050" cap="sq">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496" name="Straight Connector 1495">
              <a:extLst>
                <a:ext uri="{FF2B5EF4-FFF2-40B4-BE49-F238E27FC236}">
                  <a16:creationId xmlns:a16="http://schemas.microsoft.com/office/drawing/2014/main" id="{A8D43021-117E-AFC7-F743-F34A379B34C1}"/>
                </a:ext>
              </a:extLst>
            </p:cNvPr>
            <p:cNvCxnSpPr/>
            <p:nvPr/>
          </p:nvCxnSpPr>
          <p:spPr>
            <a:xfrm>
              <a:off x="1300042" y="3076872"/>
              <a:ext cx="263385" cy="0"/>
            </a:xfrm>
            <a:prstGeom prst="line">
              <a:avLst/>
            </a:prstGeom>
            <a:noFill/>
            <a:ln w="190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2" name="Rectangle 10">
              <a:extLst>
                <a:ext uri="{FF2B5EF4-FFF2-40B4-BE49-F238E27FC236}">
                  <a16:creationId xmlns:a16="http://schemas.microsoft.com/office/drawing/2014/main" id="{D9B73D07-4134-0E36-9A81-43828FC56100}"/>
                </a:ext>
              </a:extLst>
            </p:cNvPr>
            <p:cNvSpPr>
              <a:spLocks noChangeArrowheads="1"/>
            </p:cNvSpPr>
            <p:nvPr/>
          </p:nvSpPr>
          <p:spPr bwMode="auto">
            <a:xfrm rot="16200000">
              <a:off x="-889143" y="3362771"/>
              <a:ext cx="2483064" cy="3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algn="ctr" eaLnBrk="0" fontAlgn="base" hangingPunct="0">
                <a:spcBef>
                  <a:spcPct val="0"/>
                </a:spcBef>
                <a:spcAft>
                  <a:spcPct val="0"/>
                </a:spcAft>
              </a:pPr>
              <a:r>
                <a:rPr lang="en-US" sz="900" b="1" dirty="0">
                  <a:solidFill>
                    <a:schemeClr val="bg2"/>
                  </a:solidFill>
                  <a:latin typeface="Arial" pitchFamily="34" charset="0"/>
                  <a:cs typeface="Arial" pitchFamily="34" charset="0"/>
                </a:rPr>
                <a:t>PSA progression free (%)</a:t>
              </a:r>
            </a:p>
          </p:txBody>
        </p:sp>
        <p:sp>
          <p:nvSpPr>
            <p:cNvPr id="3" name="Rectangle 10">
              <a:extLst>
                <a:ext uri="{FF2B5EF4-FFF2-40B4-BE49-F238E27FC236}">
                  <a16:creationId xmlns:a16="http://schemas.microsoft.com/office/drawing/2014/main" id="{5855CD8F-B0A1-0DFC-2009-BFAE3DF02170}"/>
                </a:ext>
              </a:extLst>
            </p:cNvPr>
            <p:cNvSpPr>
              <a:spLocks noChangeArrowheads="1"/>
            </p:cNvSpPr>
            <p:nvPr/>
          </p:nvSpPr>
          <p:spPr bwMode="auto">
            <a:xfrm>
              <a:off x="1010216" y="5053225"/>
              <a:ext cx="7282604" cy="2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fontAlgn="base" hangingPunct="0">
                <a:spcBef>
                  <a:spcPct val="0"/>
                </a:spcBef>
                <a:spcAft>
                  <a:spcPct val="0"/>
                </a:spcAft>
              </a:pPr>
              <a:r>
                <a:rPr lang="en-US" sz="900" b="1" dirty="0">
                  <a:solidFill>
                    <a:schemeClr val="bg2"/>
                  </a:solidFill>
                  <a:latin typeface="Arial" pitchFamily="34" charset="0"/>
                  <a:cs typeface="Arial" pitchFamily="34" charset="0"/>
                </a:rPr>
                <a:t>Months</a:t>
              </a:r>
            </a:p>
          </p:txBody>
        </p:sp>
        <p:grpSp>
          <p:nvGrpSpPr>
            <p:cNvPr id="1440" name="Group 1439">
              <a:extLst>
                <a:ext uri="{FF2B5EF4-FFF2-40B4-BE49-F238E27FC236}">
                  <a16:creationId xmlns:a16="http://schemas.microsoft.com/office/drawing/2014/main" id="{E0F8BC4C-4724-EE61-D934-334330F768CD}"/>
                </a:ext>
              </a:extLst>
            </p:cNvPr>
            <p:cNvGrpSpPr/>
            <p:nvPr/>
          </p:nvGrpSpPr>
          <p:grpSpPr>
            <a:xfrm>
              <a:off x="1000066" y="2155230"/>
              <a:ext cx="6952539" cy="969450"/>
              <a:chOff x="1000066" y="2155230"/>
              <a:chExt cx="6952539" cy="969450"/>
            </a:xfrm>
          </p:grpSpPr>
          <p:sp>
            <p:nvSpPr>
              <p:cNvPr id="1574" name="Freeform 196">
                <a:extLst>
                  <a:ext uri="{FF2B5EF4-FFF2-40B4-BE49-F238E27FC236}">
                    <a16:creationId xmlns:a16="http://schemas.microsoft.com/office/drawing/2014/main" id="{E5297228-EBEE-F9E7-C103-15FB914AE845}"/>
                  </a:ext>
                </a:extLst>
              </p:cNvPr>
              <p:cNvSpPr>
                <a:spLocks/>
              </p:cNvSpPr>
              <p:nvPr/>
            </p:nvSpPr>
            <p:spPr bwMode="auto">
              <a:xfrm>
                <a:off x="7891405" y="307200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5" name="Freeform 196">
                <a:extLst>
                  <a:ext uri="{FF2B5EF4-FFF2-40B4-BE49-F238E27FC236}">
                    <a16:creationId xmlns:a16="http://schemas.microsoft.com/office/drawing/2014/main" id="{CF688E56-4DE2-9784-04C8-3D3A2810D53B}"/>
                  </a:ext>
                </a:extLst>
              </p:cNvPr>
              <p:cNvSpPr>
                <a:spLocks/>
              </p:cNvSpPr>
              <p:nvPr/>
            </p:nvSpPr>
            <p:spPr bwMode="auto">
              <a:xfrm>
                <a:off x="7669949" y="307200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7" name="Freeform 196">
                <a:extLst>
                  <a:ext uri="{FF2B5EF4-FFF2-40B4-BE49-F238E27FC236}">
                    <a16:creationId xmlns:a16="http://schemas.microsoft.com/office/drawing/2014/main" id="{1CFA5981-3568-F0C1-9F79-50887CB71FCF}"/>
                  </a:ext>
                </a:extLst>
              </p:cNvPr>
              <p:cNvSpPr>
                <a:spLocks/>
              </p:cNvSpPr>
              <p:nvPr/>
            </p:nvSpPr>
            <p:spPr bwMode="auto">
              <a:xfrm>
                <a:off x="7531836" y="307200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8" name="Freeform 196">
                <a:extLst>
                  <a:ext uri="{FF2B5EF4-FFF2-40B4-BE49-F238E27FC236}">
                    <a16:creationId xmlns:a16="http://schemas.microsoft.com/office/drawing/2014/main" id="{87ED8E66-39FD-C32B-FB8C-6E8BC9D4D45E}"/>
                  </a:ext>
                </a:extLst>
              </p:cNvPr>
              <p:cNvSpPr>
                <a:spLocks/>
              </p:cNvSpPr>
              <p:nvPr/>
            </p:nvSpPr>
            <p:spPr bwMode="auto">
              <a:xfrm>
                <a:off x="7462779" y="307200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0" name="Freeform 196">
                <a:extLst>
                  <a:ext uri="{FF2B5EF4-FFF2-40B4-BE49-F238E27FC236}">
                    <a16:creationId xmlns:a16="http://schemas.microsoft.com/office/drawing/2014/main" id="{8D1C86DC-42B2-B97D-F78D-BEFD30206E19}"/>
                  </a:ext>
                </a:extLst>
              </p:cNvPr>
              <p:cNvSpPr>
                <a:spLocks/>
              </p:cNvSpPr>
              <p:nvPr/>
            </p:nvSpPr>
            <p:spPr bwMode="auto">
              <a:xfrm>
                <a:off x="7257991" y="307200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 name="Freeform 196">
                <a:extLst>
                  <a:ext uri="{FF2B5EF4-FFF2-40B4-BE49-F238E27FC236}">
                    <a16:creationId xmlns:a16="http://schemas.microsoft.com/office/drawing/2014/main" id="{324809E3-9730-C375-B56D-E7C88CC33A94}"/>
                  </a:ext>
                </a:extLst>
              </p:cNvPr>
              <p:cNvSpPr>
                <a:spLocks/>
              </p:cNvSpPr>
              <p:nvPr/>
            </p:nvSpPr>
            <p:spPr bwMode="auto">
              <a:xfrm>
                <a:off x="7243703" y="307200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5" name="Freeform 196">
                <a:extLst>
                  <a:ext uri="{FF2B5EF4-FFF2-40B4-BE49-F238E27FC236}">
                    <a16:creationId xmlns:a16="http://schemas.microsoft.com/office/drawing/2014/main" id="{FC297266-DEC4-2902-345F-13CFDBFAD0C3}"/>
                  </a:ext>
                </a:extLst>
              </p:cNvPr>
              <p:cNvSpPr>
                <a:spLocks/>
              </p:cNvSpPr>
              <p:nvPr/>
            </p:nvSpPr>
            <p:spPr bwMode="auto">
              <a:xfrm>
                <a:off x="7160360" y="307200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 name="Freeform 196">
                <a:extLst>
                  <a:ext uri="{FF2B5EF4-FFF2-40B4-BE49-F238E27FC236}">
                    <a16:creationId xmlns:a16="http://schemas.microsoft.com/office/drawing/2014/main" id="{80CF0BA4-582C-3645-C03F-005A57E70E58}"/>
                  </a:ext>
                </a:extLst>
              </p:cNvPr>
              <p:cNvSpPr>
                <a:spLocks/>
              </p:cNvSpPr>
              <p:nvPr/>
            </p:nvSpPr>
            <p:spPr bwMode="auto">
              <a:xfrm>
                <a:off x="7077016" y="307200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 name="Freeform 196">
                <a:extLst>
                  <a:ext uri="{FF2B5EF4-FFF2-40B4-BE49-F238E27FC236}">
                    <a16:creationId xmlns:a16="http://schemas.microsoft.com/office/drawing/2014/main" id="{B415489C-043E-CD1A-3FFE-B473BB1318D8}"/>
                  </a:ext>
                </a:extLst>
              </p:cNvPr>
              <p:cNvSpPr>
                <a:spLocks/>
              </p:cNvSpPr>
              <p:nvPr/>
            </p:nvSpPr>
            <p:spPr bwMode="auto">
              <a:xfrm>
                <a:off x="7060347" y="307200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2" name="Freeform 196">
                <a:extLst>
                  <a:ext uri="{FF2B5EF4-FFF2-40B4-BE49-F238E27FC236}">
                    <a16:creationId xmlns:a16="http://schemas.microsoft.com/office/drawing/2014/main" id="{4C6B95D4-2421-D75C-886F-435398404630}"/>
                  </a:ext>
                </a:extLst>
              </p:cNvPr>
              <p:cNvSpPr>
                <a:spLocks/>
              </p:cNvSpPr>
              <p:nvPr/>
            </p:nvSpPr>
            <p:spPr bwMode="auto">
              <a:xfrm>
                <a:off x="7038916" y="307200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3" name="Freeform 196">
                <a:extLst>
                  <a:ext uri="{FF2B5EF4-FFF2-40B4-BE49-F238E27FC236}">
                    <a16:creationId xmlns:a16="http://schemas.microsoft.com/office/drawing/2014/main" id="{2CA08ADE-5B2C-4F1D-CA19-B7B83A041EC1}"/>
                  </a:ext>
                </a:extLst>
              </p:cNvPr>
              <p:cNvSpPr>
                <a:spLocks/>
              </p:cNvSpPr>
              <p:nvPr/>
            </p:nvSpPr>
            <p:spPr bwMode="auto">
              <a:xfrm>
                <a:off x="6874610" y="307200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4" name="Freeform 196">
                <a:extLst>
                  <a:ext uri="{FF2B5EF4-FFF2-40B4-BE49-F238E27FC236}">
                    <a16:creationId xmlns:a16="http://schemas.microsoft.com/office/drawing/2014/main" id="{434D1E92-C97F-7848-0F34-AC3300F6DB43}"/>
                  </a:ext>
                </a:extLst>
              </p:cNvPr>
              <p:cNvSpPr>
                <a:spLocks/>
              </p:cNvSpPr>
              <p:nvPr/>
            </p:nvSpPr>
            <p:spPr bwMode="auto">
              <a:xfrm>
                <a:off x="6857941" y="307200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5" name="Freeform 196">
                <a:extLst>
                  <a:ext uri="{FF2B5EF4-FFF2-40B4-BE49-F238E27FC236}">
                    <a16:creationId xmlns:a16="http://schemas.microsoft.com/office/drawing/2014/main" id="{1AE61413-F389-D0C4-9018-46AA555E0EFB}"/>
                  </a:ext>
                </a:extLst>
              </p:cNvPr>
              <p:cNvSpPr>
                <a:spLocks/>
              </p:cNvSpPr>
              <p:nvPr/>
            </p:nvSpPr>
            <p:spPr bwMode="auto">
              <a:xfrm>
                <a:off x="6838891" y="307200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6" name="Freeform 196">
                <a:extLst>
                  <a:ext uri="{FF2B5EF4-FFF2-40B4-BE49-F238E27FC236}">
                    <a16:creationId xmlns:a16="http://schemas.microsoft.com/office/drawing/2014/main" id="{6CE3431F-A642-EF15-8384-7877E9A0A0AF}"/>
                  </a:ext>
                </a:extLst>
              </p:cNvPr>
              <p:cNvSpPr>
                <a:spLocks/>
              </p:cNvSpPr>
              <p:nvPr/>
            </p:nvSpPr>
            <p:spPr bwMode="auto">
              <a:xfrm>
                <a:off x="6791266" y="307200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35" name="Freeform 196">
                <a:extLst>
                  <a:ext uri="{FF2B5EF4-FFF2-40B4-BE49-F238E27FC236}">
                    <a16:creationId xmlns:a16="http://schemas.microsoft.com/office/drawing/2014/main" id="{90B98E44-423C-CB1E-98FE-392773989C00}"/>
                  </a:ext>
                </a:extLst>
              </p:cNvPr>
              <p:cNvSpPr>
                <a:spLocks/>
              </p:cNvSpPr>
              <p:nvPr/>
            </p:nvSpPr>
            <p:spPr bwMode="auto">
              <a:xfrm>
                <a:off x="6660297" y="307200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36" name="Freeform 196">
                <a:extLst>
                  <a:ext uri="{FF2B5EF4-FFF2-40B4-BE49-F238E27FC236}">
                    <a16:creationId xmlns:a16="http://schemas.microsoft.com/office/drawing/2014/main" id="{119650BF-E70A-09A5-44C2-A1C7D33C1E45}"/>
                  </a:ext>
                </a:extLst>
              </p:cNvPr>
              <p:cNvSpPr>
                <a:spLocks/>
              </p:cNvSpPr>
              <p:nvPr/>
            </p:nvSpPr>
            <p:spPr bwMode="auto">
              <a:xfrm>
                <a:off x="6646010" y="307200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37" name="Freeform 196">
                <a:extLst>
                  <a:ext uri="{FF2B5EF4-FFF2-40B4-BE49-F238E27FC236}">
                    <a16:creationId xmlns:a16="http://schemas.microsoft.com/office/drawing/2014/main" id="{5D91CB4B-E721-AAEF-72E4-3E8F40DDED9D}"/>
                  </a:ext>
                </a:extLst>
              </p:cNvPr>
              <p:cNvSpPr>
                <a:spLocks/>
              </p:cNvSpPr>
              <p:nvPr/>
            </p:nvSpPr>
            <p:spPr bwMode="auto">
              <a:xfrm>
                <a:off x="6631722" y="307200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38" name="Freeform 196">
                <a:extLst>
                  <a:ext uri="{FF2B5EF4-FFF2-40B4-BE49-F238E27FC236}">
                    <a16:creationId xmlns:a16="http://schemas.microsoft.com/office/drawing/2014/main" id="{48F3C1E2-6088-F3B1-C52B-D1B5B4BD7AA1}"/>
                  </a:ext>
                </a:extLst>
              </p:cNvPr>
              <p:cNvSpPr>
                <a:spLocks/>
              </p:cNvSpPr>
              <p:nvPr/>
            </p:nvSpPr>
            <p:spPr bwMode="auto">
              <a:xfrm>
                <a:off x="6617434" y="307200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1" name="Freeform 196">
                <a:extLst>
                  <a:ext uri="{FF2B5EF4-FFF2-40B4-BE49-F238E27FC236}">
                    <a16:creationId xmlns:a16="http://schemas.microsoft.com/office/drawing/2014/main" id="{53347AF0-CA0D-8E22-1184-0055F759AF57}"/>
                  </a:ext>
                </a:extLst>
              </p:cNvPr>
              <p:cNvSpPr>
                <a:spLocks/>
              </p:cNvSpPr>
              <p:nvPr/>
            </p:nvSpPr>
            <p:spPr bwMode="auto">
              <a:xfrm>
                <a:off x="6476940" y="307200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2" name="Freeform 196">
                <a:extLst>
                  <a:ext uri="{FF2B5EF4-FFF2-40B4-BE49-F238E27FC236}">
                    <a16:creationId xmlns:a16="http://schemas.microsoft.com/office/drawing/2014/main" id="{15480673-82D7-76DF-7B7C-C5E9EBBDA891}"/>
                  </a:ext>
                </a:extLst>
              </p:cNvPr>
              <p:cNvSpPr>
                <a:spLocks/>
              </p:cNvSpPr>
              <p:nvPr/>
            </p:nvSpPr>
            <p:spPr bwMode="auto">
              <a:xfrm>
                <a:off x="6462652" y="307200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3" name="Freeform 196">
                <a:extLst>
                  <a:ext uri="{FF2B5EF4-FFF2-40B4-BE49-F238E27FC236}">
                    <a16:creationId xmlns:a16="http://schemas.microsoft.com/office/drawing/2014/main" id="{31A2D8F0-922F-B603-56BE-75835B861A23}"/>
                  </a:ext>
                </a:extLst>
              </p:cNvPr>
              <p:cNvSpPr>
                <a:spLocks/>
              </p:cNvSpPr>
              <p:nvPr/>
            </p:nvSpPr>
            <p:spPr bwMode="auto">
              <a:xfrm>
                <a:off x="6426933" y="307200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4" name="Freeform 196">
                <a:extLst>
                  <a:ext uri="{FF2B5EF4-FFF2-40B4-BE49-F238E27FC236}">
                    <a16:creationId xmlns:a16="http://schemas.microsoft.com/office/drawing/2014/main" id="{41780795-EE39-7308-672D-F20D0D8F17EA}"/>
                  </a:ext>
                </a:extLst>
              </p:cNvPr>
              <p:cNvSpPr>
                <a:spLocks/>
              </p:cNvSpPr>
              <p:nvPr/>
            </p:nvSpPr>
            <p:spPr bwMode="auto">
              <a:xfrm>
                <a:off x="6300727" y="3036285"/>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5" name="Freeform 196">
                <a:extLst>
                  <a:ext uri="{FF2B5EF4-FFF2-40B4-BE49-F238E27FC236}">
                    <a16:creationId xmlns:a16="http://schemas.microsoft.com/office/drawing/2014/main" id="{50B36212-A67A-DCDB-04E2-97A43ED2A35E}"/>
                  </a:ext>
                </a:extLst>
              </p:cNvPr>
              <p:cNvSpPr>
                <a:spLocks/>
              </p:cNvSpPr>
              <p:nvPr/>
            </p:nvSpPr>
            <p:spPr bwMode="auto">
              <a:xfrm>
                <a:off x="6410264" y="3036285"/>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8" name="Freeform 196">
                <a:extLst>
                  <a:ext uri="{FF2B5EF4-FFF2-40B4-BE49-F238E27FC236}">
                    <a16:creationId xmlns:a16="http://schemas.microsoft.com/office/drawing/2014/main" id="{F7245EB6-8129-5159-36FC-5C7247C8A440}"/>
                  </a:ext>
                </a:extLst>
              </p:cNvPr>
              <p:cNvSpPr>
                <a:spLocks/>
              </p:cNvSpPr>
              <p:nvPr/>
            </p:nvSpPr>
            <p:spPr bwMode="auto">
              <a:xfrm>
                <a:off x="6236433" y="3036285"/>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9" name="Freeform 196">
                <a:extLst>
                  <a:ext uri="{FF2B5EF4-FFF2-40B4-BE49-F238E27FC236}">
                    <a16:creationId xmlns:a16="http://schemas.microsoft.com/office/drawing/2014/main" id="{C01B18B1-20B1-77C4-E9C2-A0F481B6B4A1}"/>
                  </a:ext>
                </a:extLst>
              </p:cNvPr>
              <p:cNvSpPr>
                <a:spLocks/>
              </p:cNvSpPr>
              <p:nvPr/>
            </p:nvSpPr>
            <p:spPr bwMode="auto">
              <a:xfrm>
                <a:off x="6222145" y="3036285"/>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52" name="Freeform 196">
                <a:extLst>
                  <a:ext uri="{FF2B5EF4-FFF2-40B4-BE49-F238E27FC236}">
                    <a16:creationId xmlns:a16="http://schemas.microsoft.com/office/drawing/2014/main" id="{41D7DC82-F366-D4BE-8F34-904C648E7E63}"/>
                  </a:ext>
                </a:extLst>
              </p:cNvPr>
              <p:cNvSpPr>
                <a:spLocks/>
              </p:cNvSpPr>
              <p:nvPr/>
            </p:nvSpPr>
            <p:spPr bwMode="auto">
              <a:xfrm>
                <a:off x="6215002" y="3019617"/>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53" name="Freeform 196">
                <a:extLst>
                  <a:ext uri="{FF2B5EF4-FFF2-40B4-BE49-F238E27FC236}">
                    <a16:creationId xmlns:a16="http://schemas.microsoft.com/office/drawing/2014/main" id="{567FB7B7-6D28-E63C-AF27-537765AE8E65}"/>
                  </a:ext>
                </a:extLst>
              </p:cNvPr>
              <p:cNvSpPr>
                <a:spLocks/>
              </p:cNvSpPr>
              <p:nvPr/>
            </p:nvSpPr>
            <p:spPr bwMode="auto">
              <a:xfrm>
                <a:off x="6200714" y="3019617"/>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54" name="Freeform 196">
                <a:extLst>
                  <a:ext uri="{FF2B5EF4-FFF2-40B4-BE49-F238E27FC236}">
                    <a16:creationId xmlns:a16="http://schemas.microsoft.com/office/drawing/2014/main" id="{89695289-DC51-71A4-03B7-2EF1C9FA80A2}"/>
                  </a:ext>
                </a:extLst>
              </p:cNvPr>
              <p:cNvSpPr>
                <a:spLocks/>
              </p:cNvSpPr>
              <p:nvPr/>
            </p:nvSpPr>
            <p:spPr bwMode="auto">
              <a:xfrm>
                <a:off x="6122132" y="3014855"/>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55" name="Freeform 196">
                <a:extLst>
                  <a:ext uri="{FF2B5EF4-FFF2-40B4-BE49-F238E27FC236}">
                    <a16:creationId xmlns:a16="http://schemas.microsoft.com/office/drawing/2014/main" id="{4C4D836C-1A72-166B-42DC-D3C1CE36F93B}"/>
                  </a:ext>
                </a:extLst>
              </p:cNvPr>
              <p:cNvSpPr>
                <a:spLocks/>
              </p:cNvSpPr>
              <p:nvPr/>
            </p:nvSpPr>
            <p:spPr bwMode="auto">
              <a:xfrm>
                <a:off x="6029264" y="3014855"/>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56" name="Freeform 196">
                <a:extLst>
                  <a:ext uri="{FF2B5EF4-FFF2-40B4-BE49-F238E27FC236}">
                    <a16:creationId xmlns:a16="http://schemas.microsoft.com/office/drawing/2014/main" id="{6ECF4547-CCBC-EBDE-A846-4B26BF19B915}"/>
                  </a:ext>
                </a:extLst>
              </p:cNvPr>
              <p:cNvSpPr>
                <a:spLocks/>
              </p:cNvSpPr>
              <p:nvPr/>
            </p:nvSpPr>
            <p:spPr bwMode="auto">
              <a:xfrm>
                <a:off x="6017358" y="3014855"/>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57" name="Freeform 196">
                <a:extLst>
                  <a:ext uri="{FF2B5EF4-FFF2-40B4-BE49-F238E27FC236}">
                    <a16:creationId xmlns:a16="http://schemas.microsoft.com/office/drawing/2014/main" id="{BBF2330A-2837-4E17-B74F-43AD803759DB}"/>
                  </a:ext>
                </a:extLst>
              </p:cNvPr>
              <p:cNvSpPr>
                <a:spLocks/>
              </p:cNvSpPr>
              <p:nvPr/>
            </p:nvSpPr>
            <p:spPr bwMode="auto">
              <a:xfrm>
                <a:off x="5993546" y="2991042"/>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58" name="Freeform 196">
                <a:extLst>
                  <a:ext uri="{FF2B5EF4-FFF2-40B4-BE49-F238E27FC236}">
                    <a16:creationId xmlns:a16="http://schemas.microsoft.com/office/drawing/2014/main" id="{ED43AAB6-E604-730A-7453-069996E4C068}"/>
                  </a:ext>
                </a:extLst>
              </p:cNvPr>
              <p:cNvSpPr>
                <a:spLocks/>
              </p:cNvSpPr>
              <p:nvPr/>
            </p:nvSpPr>
            <p:spPr bwMode="auto">
              <a:xfrm>
                <a:off x="5938777" y="2991042"/>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59" name="Freeform 196">
                <a:extLst>
                  <a:ext uri="{FF2B5EF4-FFF2-40B4-BE49-F238E27FC236}">
                    <a16:creationId xmlns:a16="http://schemas.microsoft.com/office/drawing/2014/main" id="{2D30AE9B-E93C-4B1C-EF10-FC20A3907B59}"/>
                  </a:ext>
                </a:extLst>
              </p:cNvPr>
              <p:cNvSpPr>
                <a:spLocks/>
              </p:cNvSpPr>
              <p:nvPr/>
            </p:nvSpPr>
            <p:spPr bwMode="auto">
              <a:xfrm>
                <a:off x="5864958" y="2991042"/>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60" name="Freeform 196">
                <a:extLst>
                  <a:ext uri="{FF2B5EF4-FFF2-40B4-BE49-F238E27FC236}">
                    <a16:creationId xmlns:a16="http://schemas.microsoft.com/office/drawing/2014/main" id="{C2D2EBA7-8226-ECF8-4BC1-28AC6B473001}"/>
                  </a:ext>
                </a:extLst>
              </p:cNvPr>
              <p:cNvSpPr>
                <a:spLocks/>
              </p:cNvSpPr>
              <p:nvPr/>
            </p:nvSpPr>
            <p:spPr bwMode="auto">
              <a:xfrm>
                <a:off x="5836383" y="2991042"/>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61" name="Freeform 196">
                <a:extLst>
                  <a:ext uri="{FF2B5EF4-FFF2-40B4-BE49-F238E27FC236}">
                    <a16:creationId xmlns:a16="http://schemas.microsoft.com/office/drawing/2014/main" id="{4A45B5EC-577D-3272-ADAD-FFF3D56E94EA}"/>
                  </a:ext>
                </a:extLst>
              </p:cNvPr>
              <p:cNvSpPr>
                <a:spLocks/>
              </p:cNvSpPr>
              <p:nvPr/>
            </p:nvSpPr>
            <p:spPr bwMode="auto">
              <a:xfrm>
                <a:off x="5814951" y="2991042"/>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62" name="Freeform 196">
                <a:extLst>
                  <a:ext uri="{FF2B5EF4-FFF2-40B4-BE49-F238E27FC236}">
                    <a16:creationId xmlns:a16="http://schemas.microsoft.com/office/drawing/2014/main" id="{D58B4CCE-A196-1426-57AC-DC013C765F54}"/>
                  </a:ext>
                </a:extLst>
              </p:cNvPr>
              <p:cNvSpPr>
                <a:spLocks/>
              </p:cNvSpPr>
              <p:nvPr/>
            </p:nvSpPr>
            <p:spPr bwMode="auto">
              <a:xfrm>
                <a:off x="5803045" y="2967229"/>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63" name="Freeform 196">
                <a:extLst>
                  <a:ext uri="{FF2B5EF4-FFF2-40B4-BE49-F238E27FC236}">
                    <a16:creationId xmlns:a16="http://schemas.microsoft.com/office/drawing/2014/main" id="{03F89FEE-CB27-5FE2-4D8C-C0C06EE72AB0}"/>
                  </a:ext>
                </a:extLst>
              </p:cNvPr>
              <p:cNvSpPr>
                <a:spLocks/>
              </p:cNvSpPr>
              <p:nvPr/>
            </p:nvSpPr>
            <p:spPr bwMode="auto">
              <a:xfrm>
                <a:off x="5781614" y="2952941"/>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48" name="Freeform 196">
                <a:extLst>
                  <a:ext uri="{FF2B5EF4-FFF2-40B4-BE49-F238E27FC236}">
                    <a16:creationId xmlns:a16="http://schemas.microsoft.com/office/drawing/2014/main" id="{E849D660-EE87-5A9E-53D3-0681621DDB41}"/>
                  </a:ext>
                </a:extLst>
              </p:cNvPr>
              <p:cNvSpPr>
                <a:spLocks/>
              </p:cNvSpPr>
              <p:nvPr/>
            </p:nvSpPr>
            <p:spPr bwMode="auto">
              <a:xfrm>
                <a:off x="5631596" y="2952941"/>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49" name="Freeform 196">
                <a:extLst>
                  <a:ext uri="{FF2B5EF4-FFF2-40B4-BE49-F238E27FC236}">
                    <a16:creationId xmlns:a16="http://schemas.microsoft.com/office/drawing/2014/main" id="{F858F611-558A-090A-E965-C38FAC9E306D}"/>
                  </a:ext>
                </a:extLst>
              </p:cNvPr>
              <p:cNvSpPr>
                <a:spLocks/>
              </p:cNvSpPr>
              <p:nvPr/>
            </p:nvSpPr>
            <p:spPr bwMode="auto">
              <a:xfrm>
                <a:off x="5612546" y="2952941"/>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50" name="Freeform 196">
                <a:extLst>
                  <a:ext uri="{FF2B5EF4-FFF2-40B4-BE49-F238E27FC236}">
                    <a16:creationId xmlns:a16="http://schemas.microsoft.com/office/drawing/2014/main" id="{11939D7A-27C0-CED2-9A89-5828711DF9E8}"/>
                  </a:ext>
                </a:extLst>
              </p:cNvPr>
              <p:cNvSpPr>
                <a:spLocks/>
              </p:cNvSpPr>
              <p:nvPr/>
            </p:nvSpPr>
            <p:spPr bwMode="auto">
              <a:xfrm>
                <a:off x="5591115" y="2919604"/>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51" name="Freeform 196">
                <a:extLst>
                  <a:ext uri="{FF2B5EF4-FFF2-40B4-BE49-F238E27FC236}">
                    <a16:creationId xmlns:a16="http://schemas.microsoft.com/office/drawing/2014/main" id="{5068EA91-171B-DB4C-355E-B1F884E1536F}"/>
                  </a:ext>
                </a:extLst>
              </p:cNvPr>
              <p:cNvSpPr>
                <a:spLocks/>
              </p:cNvSpPr>
              <p:nvPr/>
            </p:nvSpPr>
            <p:spPr bwMode="auto">
              <a:xfrm>
                <a:off x="5581590" y="2914841"/>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52" name="Freeform 196">
                <a:extLst>
                  <a:ext uri="{FF2B5EF4-FFF2-40B4-BE49-F238E27FC236}">
                    <a16:creationId xmlns:a16="http://schemas.microsoft.com/office/drawing/2014/main" id="{07C097E7-2FB9-6427-F286-6058938FAABB}"/>
                  </a:ext>
                </a:extLst>
              </p:cNvPr>
              <p:cNvSpPr>
                <a:spLocks/>
              </p:cNvSpPr>
              <p:nvPr/>
            </p:nvSpPr>
            <p:spPr bwMode="auto">
              <a:xfrm>
                <a:off x="5531584" y="2898174"/>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53" name="Freeform 196">
                <a:extLst>
                  <a:ext uri="{FF2B5EF4-FFF2-40B4-BE49-F238E27FC236}">
                    <a16:creationId xmlns:a16="http://schemas.microsoft.com/office/drawing/2014/main" id="{8B15B7F1-7593-2749-B235-512BA7D46436}"/>
                  </a:ext>
                </a:extLst>
              </p:cNvPr>
              <p:cNvSpPr>
                <a:spLocks/>
              </p:cNvSpPr>
              <p:nvPr/>
            </p:nvSpPr>
            <p:spPr bwMode="auto">
              <a:xfrm>
                <a:off x="5491103" y="2898174"/>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54" name="Freeform 196">
                <a:extLst>
                  <a:ext uri="{FF2B5EF4-FFF2-40B4-BE49-F238E27FC236}">
                    <a16:creationId xmlns:a16="http://schemas.microsoft.com/office/drawing/2014/main" id="{F22F0CEA-B1F4-3855-0A40-41278DF437CD}"/>
                  </a:ext>
                </a:extLst>
              </p:cNvPr>
              <p:cNvSpPr>
                <a:spLocks/>
              </p:cNvSpPr>
              <p:nvPr/>
            </p:nvSpPr>
            <p:spPr bwMode="auto">
              <a:xfrm>
                <a:off x="5472053" y="2898174"/>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55" name="Freeform 196">
                <a:extLst>
                  <a:ext uri="{FF2B5EF4-FFF2-40B4-BE49-F238E27FC236}">
                    <a16:creationId xmlns:a16="http://schemas.microsoft.com/office/drawing/2014/main" id="{70998AFF-E0E7-58A1-625B-AA4A4DD9CC6B}"/>
                  </a:ext>
                </a:extLst>
              </p:cNvPr>
              <p:cNvSpPr>
                <a:spLocks/>
              </p:cNvSpPr>
              <p:nvPr/>
            </p:nvSpPr>
            <p:spPr bwMode="auto">
              <a:xfrm>
                <a:off x="5436334" y="2898174"/>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56" name="Freeform 196">
                <a:extLst>
                  <a:ext uri="{FF2B5EF4-FFF2-40B4-BE49-F238E27FC236}">
                    <a16:creationId xmlns:a16="http://schemas.microsoft.com/office/drawing/2014/main" id="{E8EBFF9F-43ED-B5FE-6F81-E9881D5CAE3B}"/>
                  </a:ext>
                </a:extLst>
              </p:cNvPr>
              <p:cNvSpPr>
                <a:spLocks/>
              </p:cNvSpPr>
              <p:nvPr/>
            </p:nvSpPr>
            <p:spPr bwMode="auto">
              <a:xfrm>
                <a:off x="5383947" y="2898174"/>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57" name="Freeform 196">
                <a:extLst>
                  <a:ext uri="{FF2B5EF4-FFF2-40B4-BE49-F238E27FC236}">
                    <a16:creationId xmlns:a16="http://schemas.microsoft.com/office/drawing/2014/main" id="{7AF06B90-58BC-A7F7-7AC6-E04339BF48BB}"/>
                  </a:ext>
                </a:extLst>
              </p:cNvPr>
              <p:cNvSpPr>
                <a:spLocks/>
              </p:cNvSpPr>
              <p:nvPr/>
            </p:nvSpPr>
            <p:spPr bwMode="auto">
              <a:xfrm>
                <a:off x="5379185" y="287198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58" name="Freeform 196">
                <a:extLst>
                  <a:ext uri="{FF2B5EF4-FFF2-40B4-BE49-F238E27FC236}">
                    <a16:creationId xmlns:a16="http://schemas.microsoft.com/office/drawing/2014/main" id="{1D752D88-7AAD-CB2F-F97C-12483290A1D1}"/>
                  </a:ext>
                </a:extLst>
              </p:cNvPr>
              <p:cNvSpPr>
                <a:spLocks/>
              </p:cNvSpPr>
              <p:nvPr/>
            </p:nvSpPr>
            <p:spPr bwMode="auto">
              <a:xfrm>
                <a:off x="5360135" y="2860074"/>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59" name="Freeform 196">
                <a:extLst>
                  <a:ext uri="{FF2B5EF4-FFF2-40B4-BE49-F238E27FC236}">
                    <a16:creationId xmlns:a16="http://schemas.microsoft.com/office/drawing/2014/main" id="{CC7E703A-0F98-B58A-8AC2-44E0B88B512F}"/>
                  </a:ext>
                </a:extLst>
              </p:cNvPr>
              <p:cNvSpPr>
                <a:spLocks/>
              </p:cNvSpPr>
              <p:nvPr/>
            </p:nvSpPr>
            <p:spPr bwMode="auto">
              <a:xfrm>
                <a:off x="5222022" y="2860074"/>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60" name="Freeform 196">
                <a:extLst>
                  <a:ext uri="{FF2B5EF4-FFF2-40B4-BE49-F238E27FC236}">
                    <a16:creationId xmlns:a16="http://schemas.microsoft.com/office/drawing/2014/main" id="{4F1415BE-8511-B7EA-DC9E-0A250C454CA7}"/>
                  </a:ext>
                </a:extLst>
              </p:cNvPr>
              <p:cNvSpPr>
                <a:spLocks/>
              </p:cNvSpPr>
              <p:nvPr/>
            </p:nvSpPr>
            <p:spPr bwMode="auto">
              <a:xfrm>
                <a:off x="5191066" y="2860074"/>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61" name="Freeform 196">
                <a:extLst>
                  <a:ext uri="{FF2B5EF4-FFF2-40B4-BE49-F238E27FC236}">
                    <a16:creationId xmlns:a16="http://schemas.microsoft.com/office/drawing/2014/main" id="{62FB2E44-B25A-2A8A-27EF-D98A64F2DEBA}"/>
                  </a:ext>
                </a:extLst>
              </p:cNvPr>
              <p:cNvSpPr>
                <a:spLocks/>
              </p:cNvSpPr>
              <p:nvPr/>
            </p:nvSpPr>
            <p:spPr bwMode="auto">
              <a:xfrm>
                <a:off x="5172016" y="2860074"/>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62" name="Freeform 196">
                <a:extLst>
                  <a:ext uri="{FF2B5EF4-FFF2-40B4-BE49-F238E27FC236}">
                    <a16:creationId xmlns:a16="http://schemas.microsoft.com/office/drawing/2014/main" id="{AF1FC18C-6843-3A84-EE2B-21531B3473AE}"/>
                  </a:ext>
                </a:extLst>
              </p:cNvPr>
              <p:cNvSpPr>
                <a:spLocks/>
              </p:cNvSpPr>
              <p:nvPr/>
            </p:nvSpPr>
            <p:spPr bwMode="auto">
              <a:xfrm>
                <a:off x="5157729" y="2848168"/>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63" name="Freeform 196">
                <a:extLst>
                  <a:ext uri="{FF2B5EF4-FFF2-40B4-BE49-F238E27FC236}">
                    <a16:creationId xmlns:a16="http://schemas.microsoft.com/office/drawing/2014/main" id="{60515C61-9112-BDC1-400B-F0D1703EC808}"/>
                  </a:ext>
                </a:extLst>
              </p:cNvPr>
              <p:cNvSpPr>
                <a:spLocks/>
              </p:cNvSpPr>
              <p:nvPr/>
            </p:nvSpPr>
            <p:spPr bwMode="auto">
              <a:xfrm>
                <a:off x="4981516" y="2836262"/>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64" name="Freeform 196">
                <a:extLst>
                  <a:ext uri="{FF2B5EF4-FFF2-40B4-BE49-F238E27FC236}">
                    <a16:creationId xmlns:a16="http://schemas.microsoft.com/office/drawing/2014/main" id="{2E08D6C4-80E2-DF0F-9580-2BFCE4834B1F}"/>
                  </a:ext>
                </a:extLst>
              </p:cNvPr>
              <p:cNvSpPr>
                <a:spLocks/>
              </p:cNvSpPr>
              <p:nvPr/>
            </p:nvSpPr>
            <p:spPr bwMode="auto">
              <a:xfrm>
                <a:off x="4974373" y="2814831"/>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65" name="Freeform 196">
                <a:extLst>
                  <a:ext uri="{FF2B5EF4-FFF2-40B4-BE49-F238E27FC236}">
                    <a16:creationId xmlns:a16="http://schemas.microsoft.com/office/drawing/2014/main" id="{EA2465C2-D13A-A327-35A4-C83B73B4E279}"/>
                  </a:ext>
                </a:extLst>
              </p:cNvPr>
              <p:cNvSpPr>
                <a:spLocks/>
              </p:cNvSpPr>
              <p:nvPr/>
            </p:nvSpPr>
            <p:spPr bwMode="auto">
              <a:xfrm>
                <a:off x="4955323" y="279816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66" name="Freeform 196">
                <a:extLst>
                  <a:ext uri="{FF2B5EF4-FFF2-40B4-BE49-F238E27FC236}">
                    <a16:creationId xmlns:a16="http://schemas.microsoft.com/office/drawing/2014/main" id="{7542E0A2-F545-8254-4C29-02ABCF0EFA12}"/>
                  </a:ext>
                </a:extLst>
              </p:cNvPr>
              <p:cNvSpPr>
                <a:spLocks/>
              </p:cNvSpPr>
              <p:nvPr/>
            </p:nvSpPr>
            <p:spPr bwMode="auto">
              <a:xfrm>
                <a:off x="4857692" y="2786257"/>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67" name="Freeform 196">
                <a:extLst>
                  <a:ext uri="{FF2B5EF4-FFF2-40B4-BE49-F238E27FC236}">
                    <a16:creationId xmlns:a16="http://schemas.microsoft.com/office/drawing/2014/main" id="{BFDC133F-229C-786E-F92E-C9D1632A8E93}"/>
                  </a:ext>
                </a:extLst>
              </p:cNvPr>
              <p:cNvSpPr>
                <a:spLocks/>
              </p:cNvSpPr>
              <p:nvPr/>
            </p:nvSpPr>
            <p:spPr bwMode="auto">
              <a:xfrm>
                <a:off x="4800542" y="2786257"/>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68" name="Freeform 196">
                <a:extLst>
                  <a:ext uri="{FF2B5EF4-FFF2-40B4-BE49-F238E27FC236}">
                    <a16:creationId xmlns:a16="http://schemas.microsoft.com/office/drawing/2014/main" id="{F66E5FE1-71AD-57DF-0DCE-BC203BDF312F}"/>
                  </a:ext>
                </a:extLst>
              </p:cNvPr>
              <p:cNvSpPr>
                <a:spLocks/>
              </p:cNvSpPr>
              <p:nvPr/>
            </p:nvSpPr>
            <p:spPr bwMode="auto">
              <a:xfrm>
                <a:off x="4745773" y="2779114"/>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69" name="Freeform 196">
                <a:extLst>
                  <a:ext uri="{FF2B5EF4-FFF2-40B4-BE49-F238E27FC236}">
                    <a16:creationId xmlns:a16="http://schemas.microsoft.com/office/drawing/2014/main" id="{F5D0EC9A-848A-A6F2-DCAF-36E753FA34D2}"/>
                  </a:ext>
                </a:extLst>
              </p:cNvPr>
              <p:cNvSpPr>
                <a:spLocks/>
              </p:cNvSpPr>
              <p:nvPr/>
            </p:nvSpPr>
            <p:spPr bwMode="auto">
              <a:xfrm>
                <a:off x="4705291" y="2779114"/>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70" name="Freeform 196">
                <a:extLst>
                  <a:ext uri="{FF2B5EF4-FFF2-40B4-BE49-F238E27FC236}">
                    <a16:creationId xmlns:a16="http://schemas.microsoft.com/office/drawing/2014/main" id="{911FB5C2-1C57-1F56-466C-CDE39F686EF4}"/>
                  </a:ext>
                </a:extLst>
              </p:cNvPr>
              <p:cNvSpPr>
                <a:spLocks/>
              </p:cNvSpPr>
              <p:nvPr/>
            </p:nvSpPr>
            <p:spPr bwMode="auto">
              <a:xfrm>
                <a:off x="4617185" y="277673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71" name="Freeform 196">
                <a:extLst>
                  <a:ext uri="{FF2B5EF4-FFF2-40B4-BE49-F238E27FC236}">
                    <a16:creationId xmlns:a16="http://schemas.microsoft.com/office/drawing/2014/main" id="{DD570460-1A78-EDEC-142C-C16D7424D8F4}"/>
                  </a:ext>
                </a:extLst>
              </p:cNvPr>
              <p:cNvSpPr>
                <a:spLocks/>
              </p:cNvSpPr>
              <p:nvPr/>
            </p:nvSpPr>
            <p:spPr bwMode="auto">
              <a:xfrm>
                <a:off x="4529079" y="2724346"/>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72" name="Freeform 196">
                <a:extLst>
                  <a:ext uri="{FF2B5EF4-FFF2-40B4-BE49-F238E27FC236}">
                    <a16:creationId xmlns:a16="http://schemas.microsoft.com/office/drawing/2014/main" id="{E45C5183-7256-3261-6F57-44AB17CA499F}"/>
                  </a:ext>
                </a:extLst>
              </p:cNvPr>
              <p:cNvSpPr>
                <a:spLocks/>
              </p:cNvSpPr>
              <p:nvPr/>
            </p:nvSpPr>
            <p:spPr bwMode="auto">
              <a:xfrm>
                <a:off x="4405254" y="2724346"/>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73" name="Freeform 196">
                <a:extLst>
                  <a:ext uri="{FF2B5EF4-FFF2-40B4-BE49-F238E27FC236}">
                    <a16:creationId xmlns:a16="http://schemas.microsoft.com/office/drawing/2014/main" id="{6E0743EA-F867-AA4A-53D4-6CF0BB20B745}"/>
                  </a:ext>
                </a:extLst>
              </p:cNvPr>
              <p:cNvSpPr>
                <a:spLocks/>
              </p:cNvSpPr>
              <p:nvPr/>
            </p:nvSpPr>
            <p:spPr bwMode="auto">
              <a:xfrm>
                <a:off x="4340961" y="2702914"/>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74" name="Freeform 196">
                <a:extLst>
                  <a:ext uri="{FF2B5EF4-FFF2-40B4-BE49-F238E27FC236}">
                    <a16:creationId xmlns:a16="http://schemas.microsoft.com/office/drawing/2014/main" id="{6B3195F2-6612-B249-38CC-080F1EAA9FD6}"/>
                  </a:ext>
                </a:extLst>
              </p:cNvPr>
              <p:cNvSpPr>
                <a:spLocks/>
              </p:cNvSpPr>
              <p:nvPr/>
            </p:nvSpPr>
            <p:spPr bwMode="auto">
              <a:xfrm>
                <a:off x="4336199" y="2683864"/>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75" name="Freeform 196">
                <a:extLst>
                  <a:ext uri="{FF2B5EF4-FFF2-40B4-BE49-F238E27FC236}">
                    <a16:creationId xmlns:a16="http://schemas.microsoft.com/office/drawing/2014/main" id="{1C799DDE-2068-7362-3991-F78E540D33FC}"/>
                  </a:ext>
                </a:extLst>
              </p:cNvPr>
              <p:cNvSpPr>
                <a:spLocks/>
              </p:cNvSpPr>
              <p:nvPr/>
            </p:nvSpPr>
            <p:spPr bwMode="auto">
              <a:xfrm>
                <a:off x="4148081" y="2667196"/>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76" name="Freeform 196">
                <a:extLst>
                  <a:ext uri="{FF2B5EF4-FFF2-40B4-BE49-F238E27FC236}">
                    <a16:creationId xmlns:a16="http://schemas.microsoft.com/office/drawing/2014/main" id="{3F923CEE-1CFF-3357-B05A-7BB785ABDB37}"/>
                  </a:ext>
                </a:extLst>
              </p:cNvPr>
              <p:cNvSpPr>
                <a:spLocks/>
              </p:cNvSpPr>
              <p:nvPr/>
            </p:nvSpPr>
            <p:spPr bwMode="auto">
              <a:xfrm>
                <a:off x="4133794" y="2667196"/>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77" name="Freeform 196">
                <a:extLst>
                  <a:ext uri="{FF2B5EF4-FFF2-40B4-BE49-F238E27FC236}">
                    <a16:creationId xmlns:a16="http://schemas.microsoft.com/office/drawing/2014/main" id="{BF282672-C819-E016-3EA6-45D6F8EF41F2}"/>
                  </a:ext>
                </a:extLst>
              </p:cNvPr>
              <p:cNvSpPr>
                <a:spLocks/>
              </p:cNvSpPr>
              <p:nvPr/>
            </p:nvSpPr>
            <p:spPr bwMode="auto">
              <a:xfrm>
                <a:off x="3986156" y="263624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78" name="Freeform 196">
                <a:extLst>
                  <a:ext uri="{FF2B5EF4-FFF2-40B4-BE49-F238E27FC236}">
                    <a16:creationId xmlns:a16="http://schemas.microsoft.com/office/drawing/2014/main" id="{F09B22D6-60A4-78AE-A028-A36C13BF2732}"/>
                  </a:ext>
                </a:extLst>
              </p:cNvPr>
              <p:cNvSpPr>
                <a:spLocks/>
              </p:cNvSpPr>
              <p:nvPr/>
            </p:nvSpPr>
            <p:spPr bwMode="auto">
              <a:xfrm>
                <a:off x="3971869" y="263624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79" name="Freeform 196">
                <a:extLst>
                  <a:ext uri="{FF2B5EF4-FFF2-40B4-BE49-F238E27FC236}">
                    <a16:creationId xmlns:a16="http://schemas.microsoft.com/office/drawing/2014/main" id="{322E9083-70C2-7FA0-D4D1-B21176922611}"/>
                  </a:ext>
                </a:extLst>
              </p:cNvPr>
              <p:cNvSpPr>
                <a:spLocks/>
              </p:cNvSpPr>
              <p:nvPr/>
            </p:nvSpPr>
            <p:spPr bwMode="auto">
              <a:xfrm>
                <a:off x="3912337" y="2607665"/>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80" name="Freeform 196">
                <a:extLst>
                  <a:ext uri="{FF2B5EF4-FFF2-40B4-BE49-F238E27FC236}">
                    <a16:creationId xmlns:a16="http://schemas.microsoft.com/office/drawing/2014/main" id="{FD3628C8-C94F-A67B-C04B-0DEE48BB7A79}"/>
                  </a:ext>
                </a:extLst>
              </p:cNvPr>
              <p:cNvSpPr>
                <a:spLocks/>
              </p:cNvSpPr>
              <p:nvPr/>
            </p:nvSpPr>
            <p:spPr bwMode="auto">
              <a:xfrm>
                <a:off x="3926570" y="2626715"/>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81" name="Freeform 196">
                <a:extLst>
                  <a:ext uri="{FF2B5EF4-FFF2-40B4-BE49-F238E27FC236}">
                    <a16:creationId xmlns:a16="http://schemas.microsoft.com/office/drawing/2014/main" id="{9A3F9CC6-5037-0935-6FE4-6F360D2FA803}"/>
                  </a:ext>
                </a:extLst>
              </p:cNvPr>
              <p:cNvSpPr>
                <a:spLocks/>
              </p:cNvSpPr>
              <p:nvPr/>
            </p:nvSpPr>
            <p:spPr bwMode="auto">
              <a:xfrm>
                <a:off x="3762318" y="259814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82" name="Freeform 196">
                <a:extLst>
                  <a:ext uri="{FF2B5EF4-FFF2-40B4-BE49-F238E27FC236}">
                    <a16:creationId xmlns:a16="http://schemas.microsoft.com/office/drawing/2014/main" id="{8E2D8321-5E8D-A37E-5D6C-0BC629DC0071}"/>
                  </a:ext>
                </a:extLst>
              </p:cNvPr>
              <p:cNvSpPr>
                <a:spLocks/>
              </p:cNvSpPr>
              <p:nvPr/>
            </p:nvSpPr>
            <p:spPr bwMode="auto">
              <a:xfrm>
                <a:off x="3740887" y="259814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83" name="Freeform 196">
                <a:extLst>
                  <a:ext uri="{FF2B5EF4-FFF2-40B4-BE49-F238E27FC236}">
                    <a16:creationId xmlns:a16="http://schemas.microsoft.com/office/drawing/2014/main" id="{264D6657-253D-CFD1-6956-DA090DFE287E}"/>
                  </a:ext>
                </a:extLst>
              </p:cNvPr>
              <p:cNvSpPr>
                <a:spLocks/>
              </p:cNvSpPr>
              <p:nvPr/>
            </p:nvSpPr>
            <p:spPr bwMode="auto">
              <a:xfrm>
                <a:off x="3707550" y="256480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84" name="Freeform 196">
                <a:extLst>
                  <a:ext uri="{FF2B5EF4-FFF2-40B4-BE49-F238E27FC236}">
                    <a16:creationId xmlns:a16="http://schemas.microsoft.com/office/drawing/2014/main" id="{1E319C07-3D90-394B-FE9C-84D8E7A1D55F}"/>
                  </a:ext>
                </a:extLst>
              </p:cNvPr>
              <p:cNvSpPr>
                <a:spLocks/>
              </p:cNvSpPr>
              <p:nvPr/>
            </p:nvSpPr>
            <p:spPr bwMode="auto">
              <a:xfrm>
                <a:off x="3676593" y="2562421"/>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85" name="Freeform 196">
                <a:extLst>
                  <a:ext uri="{FF2B5EF4-FFF2-40B4-BE49-F238E27FC236}">
                    <a16:creationId xmlns:a16="http://schemas.microsoft.com/office/drawing/2014/main" id="{A0E47156-69F5-FD24-1FAB-C55CFA188B69}"/>
                  </a:ext>
                </a:extLst>
              </p:cNvPr>
              <p:cNvSpPr>
                <a:spLocks/>
              </p:cNvSpPr>
              <p:nvPr/>
            </p:nvSpPr>
            <p:spPr bwMode="auto">
              <a:xfrm>
                <a:off x="3590868" y="256004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86" name="Freeform 196">
                <a:extLst>
                  <a:ext uri="{FF2B5EF4-FFF2-40B4-BE49-F238E27FC236}">
                    <a16:creationId xmlns:a16="http://schemas.microsoft.com/office/drawing/2014/main" id="{780B6B68-B16D-1F04-1395-C91021813DDC}"/>
                  </a:ext>
                </a:extLst>
              </p:cNvPr>
              <p:cNvSpPr>
                <a:spLocks/>
              </p:cNvSpPr>
              <p:nvPr/>
            </p:nvSpPr>
            <p:spPr bwMode="auto">
              <a:xfrm>
                <a:off x="3569436" y="256004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87" name="Freeform 196">
                <a:extLst>
                  <a:ext uri="{FF2B5EF4-FFF2-40B4-BE49-F238E27FC236}">
                    <a16:creationId xmlns:a16="http://schemas.microsoft.com/office/drawing/2014/main" id="{D15CBA87-B158-B81B-AF05-0894E39046EA}"/>
                  </a:ext>
                </a:extLst>
              </p:cNvPr>
              <p:cNvSpPr>
                <a:spLocks/>
              </p:cNvSpPr>
              <p:nvPr/>
            </p:nvSpPr>
            <p:spPr bwMode="auto">
              <a:xfrm>
                <a:off x="3497998" y="2526702"/>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88" name="Freeform 196">
                <a:extLst>
                  <a:ext uri="{FF2B5EF4-FFF2-40B4-BE49-F238E27FC236}">
                    <a16:creationId xmlns:a16="http://schemas.microsoft.com/office/drawing/2014/main" id="{61BDAABE-ADEE-318F-0BC5-CB22BDD53122}"/>
                  </a:ext>
                </a:extLst>
              </p:cNvPr>
              <p:cNvSpPr>
                <a:spLocks/>
              </p:cNvSpPr>
              <p:nvPr/>
            </p:nvSpPr>
            <p:spPr bwMode="auto">
              <a:xfrm>
                <a:off x="3326549" y="251003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89" name="Freeform 196">
                <a:extLst>
                  <a:ext uri="{FF2B5EF4-FFF2-40B4-BE49-F238E27FC236}">
                    <a16:creationId xmlns:a16="http://schemas.microsoft.com/office/drawing/2014/main" id="{1F8D919E-2AF9-D949-5F58-8CF570D3AD0C}"/>
                  </a:ext>
                </a:extLst>
              </p:cNvPr>
              <p:cNvSpPr>
                <a:spLocks/>
              </p:cNvSpPr>
              <p:nvPr/>
            </p:nvSpPr>
            <p:spPr bwMode="auto">
              <a:xfrm>
                <a:off x="3307499" y="2498128"/>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92" name="Freeform 196">
                <a:extLst>
                  <a:ext uri="{FF2B5EF4-FFF2-40B4-BE49-F238E27FC236}">
                    <a16:creationId xmlns:a16="http://schemas.microsoft.com/office/drawing/2014/main" id="{F4FAA70D-92AD-8B35-1C4E-B0ECC24A20FC}"/>
                  </a:ext>
                </a:extLst>
              </p:cNvPr>
              <p:cNvSpPr>
                <a:spLocks/>
              </p:cNvSpPr>
              <p:nvPr/>
            </p:nvSpPr>
            <p:spPr bwMode="auto">
              <a:xfrm>
                <a:off x="3295593" y="2486222"/>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93" name="Freeform 196">
                <a:extLst>
                  <a:ext uri="{FF2B5EF4-FFF2-40B4-BE49-F238E27FC236}">
                    <a16:creationId xmlns:a16="http://schemas.microsoft.com/office/drawing/2014/main" id="{D9C45693-AA53-38D9-E274-3860D3528CD4}"/>
                  </a:ext>
                </a:extLst>
              </p:cNvPr>
              <p:cNvSpPr>
                <a:spLocks/>
              </p:cNvSpPr>
              <p:nvPr/>
            </p:nvSpPr>
            <p:spPr bwMode="auto">
              <a:xfrm>
                <a:off x="3205105" y="2438597"/>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94" name="Freeform 196">
                <a:extLst>
                  <a:ext uri="{FF2B5EF4-FFF2-40B4-BE49-F238E27FC236}">
                    <a16:creationId xmlns:a16="http://schemas.microsoft.com/office/drawing/2014/main" id="{F5B9070A-2DAA-BA70-549D-9664DB9EFDFB}"/>
                  </a:ext>
                </a:extLst>
              </p:cNvPr>
              <p:cNvSpPr>
                <a:spLocks/>
              </p:cNvSpPr>
              <p:nvPr/>
            </p:nvSpPr>
            <p:spPr bwMode="auto">
              <a:xfrm>
                <a:off x="3171767" y="2438597"/>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95" name="Freeform 196">
                <a:extLst>
                  <a:ext uri="{FF2B5EF4-FFF2-40B4-BE49-F238E27FC236}">
                    <a16:creationId xmlns:a16="http://schemas.microsoft.com/office/drawing/2014/main" id="{B1AE6554-40D5-71D7-271A-FCF827361541}"/>
                  </a:ext>
                </a:extLst>
              </p:cNvPr>
              <p:cNvSpPr>
                <a:spLocks/>
              </p:cNvSpPr>
              <p:nvPr/>
            </p:nvSpPr>
            <p:spPr bwMode="auto">
              <a:xfrm>
                <a:off x="3124142" y="2438597"/>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96" name="Freeform 196">
                <a:extLst>
                  <a:ext uri="{FF2B5EF4-FFF2-40B4-BE49-F238E27FC236}">
                    <a16:creationId xmlns:a16="http://schemas.microsoft.com/office/drawing/2014/main" id="{42A428DF-5152-48E3-4990-8C7921BC2F96}"/>
                  </a:ext>
                </a:extLst>
              </p:cNvPr>
              <p:cNvSpPr>
                <a:spLocks/>
              </p:cNvSpPr>
              <p:nvPr/>
            </p:nvSpPr>
            <p:spPr bwMode="auto">
              <a:xfrm>
                <a:off x="3088424" y="2438597"/>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97" name="Freeform 196">
                <a:extLst>
                  <a:ext uri="{FF2B5EF4-FFF2-40B4-BE49-F238E27FC236}">
                    <a16:creationId xmlns:a16="http://schemas.microsoft.com/office/drawing/2014/main" id="{8A73505C-121A-D247-DAA1-68625CA4A5D9}"/>
                  </a:ext>
                </a:extLst>
              </p:cNvPr>
              <p:cNvSpPr>
                <a:spLocks/>
              </p:cNvSpPr>
              <p:nvPr/>
            </p:nvSpPr>
            <p:spPr bwMode="auto">
              <a:xfrm>
                <a:off x="3076517" y="2438597"/>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98" name="Freeform 196">
                <a:extLst>
                  <a:ext uri="{FF2B5EF4-FFF2-40B4-BE49-F238E27FC236}">
                    <a16:creationId xmlns:a16="http://schemas.microsoft.com/office/drawing/2014/main" id="{B03B578A-6C8D-B760-1CC0-226C75C8BE60}"/>
                  </a:ext>
                </a:extLst>
              </p:cNvPr>
              <p:cNvSpPr>
                <a:spLocks/>
              </p:cNvSpPr>
              <p:nvPr/>
            </p:nvSpPr>
            <p:spPr bwMode="auto">
              <a:xfrm>
                <a:off x="2959836" y="2438597"/>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499" name="Freeform 196">
                <a:extLst>
                  <a:ext uri="{FF2B5EF4-FFF2-40B4-BE49-F238E27FC236}">
                    <a16:creationId xmlns:a16="http://schemas.microsoft.com/office/drawing/2014/main" id="{FDC38EA8-71E8-7C2F-F462-3AB37A99D8DE}"/>
                  </a:ext>
                </a:extLst>
              </p:cNvPr>
              <p:cNvSpPr>
                <a:spLocks/>
              </p:cNvSpPr>
              <p:nvPr/>
            </p:nvSpPr>
            <p:spPr bwMode="auto">
              <a:xfrm>
                <a:off x="2916975" y="2436215"/>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501" name="Freeform 196">
                <a:extLst>
                  <a:ext uri="{FF2B5EF4-FFF2-40B4-BE49-F238E27FC236}">
                    <a16:creationId xmlns:a16="http://schemas.microsoft.com/office/drawing/2014/main" id="{7F3C21F4-8AA4-B7D5-725D-DE1983502337}"/>
                  </a:ext>
                </a:extLst>
              </p:cNvPr>
              <p:cNvSpPr>
                <a:spLocks/>
              </p:cNvSpPr>
              <p:nvPr/>
            </p:nvSpPr>
            <p:spPr bwMode="auto">
              <a:xfrm>
                <a:off x="2878875" y="2421927"/>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502" name="Freeform 196">
                <a:extLst>
                  <a:ext uri="{FF2B5EF4-FFF2-40B4-BE49-F238E27FC236}">
                    <a16:creationId xmlns:a16="http://schemas.microsoft.com/office/drawing/2014/main" id="{A86C51AD-E6C3-D21F-4B61-B95E24172A3B}"/>
                  </a:ext>
                </a:extLst>
              </p:cNvPr>
              <p:cNvSpPr>
                <a:spLocks/>
              </p:cNvSpPr>
              <p:nvPr/>
            </p:nvSpPr>
            <p:spPr bwMode="auto">
              <a:xfrm>
                <a:off x="2840775" y="2407639"/>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503" name="Freeform 196">
                <a:extLst>
                  <a:ext uri="{FF2B5EF4-FFF2-40B4-BE49-F238E27FC236}">
                    <a16:creationId xmlns:a16="http://schemas.microsoft.com/office/drawing/2014/main" id="{1EB9B24D-28E0-A333-7245-F5E3B3504F6F}"/>
                  </a:ext>
                </a:extLst>
              </p:cNvPr>
              <p:cNvSpPr>
                <a:spLocks/>
              </p:cNvSpPr>
              <p:nvPr/>
            </p:nvSpPr>
            <p:spPr bwMode="auto">
              <a:xfrm>
                <a:off x="2786007" y="2405257"/>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504" name="Freeform 196">
                <a:extLst>
                  <a:ext uri="{FF2B5EF4-FFF2-40B4-BE49-F238E27FC236}">
                    <a16:creationId xmlns:a16="http://schemas.microsoft.com/office/drawing/2014/main" id="{E7B9745A-F6A5-365E-21E6-BF0C47B242C5}"/>
                  </a:ext>
                </a:extLst>
              </p:cNvPr>
              <p:cNvSpPr>
                <a:spLocks/>
              </p:cNvSpPr>
              <p:nvPr/>
            </p:nvSpPr>
            <p:spPr bwMode="auto">
              <a:xfrm>
                <a:off x="2762195" y="2405257"/>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505" name="Freeform 196">
                <a:extLst>
                  <a:ext uri="{FF2B5EF4-FFF2-40B4-BE49-F238E27FC236}">
                    <a16:creationId xmlns:a16="http://schemas.microsoft.com/office/drawing/2014/main" id="{23EEAA59-95F2-F42E-B53D-208F45EA2627}"/>
                  </a:ext>
                </a:extLst>
              </p:cNvPr>
              <p:cNvSpPr>
                <a:spLocks/>
              </p:cNvSpPr>
              <p:nvPr/>
            </p:nvSpPr>
            <p:spPr bwMode="auto">
              <a:xfrm>
                <a:off x="2716951" y="2405257"/>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506" name="Freeform 196">
                <a:extLst>
                  <a:ext uri="{FF2B5EF4-FFF2-40B4-BE49-F238E27FC236}">
                    <a16:creationId xmlns:a16="http://schemas.microsoft.com/office/drawing/2014/main" id="{D6536FC5-13FF-391B-63E3-79BEEC8C3397}"/>
                  </a:ext>
                </a:extLst>
              </p:cNvPr>
              <p:cNvSpPr>
                <a:spLocks/>
              </p:cNvSpPr>
              <p:nvPr/>
            </p:nvSpPr>
            <p:spPr bwMode="auto">
              <a:xfrm>
                <a:off x="2683613" y="2405257"/>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507" name="Freeform 196">
                <a:extLst>
                  <a:ext uri="{FF2B5EF4-FFF2-40B4-BE49-F238E27FC236}">
                    <a16:creationId xmlns:a16="http://schemas.microsoft.com/office/drawing/2014/main" id="{FF517AB7-5A4E-CE79-5095-4D178C71955C}"/>
                  </a:ext>
                </a:extLst>
              </p:cNvPr>
              <p:cNvSpPr>
                <a:spLocks/>
              </p:cNvSpPr>
              <p:nvPr/>
            </p:nvSpPr>
            <p:spPr bwMode="auto">
              <a:xfrm>
                <a:off x="2664562" y="2402876"/>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510" name="Freeform 196">
                <a:extLst>
                  <a:ext uri="{FF2B5EF4-FFF2-40B4-BE49-F238E27FC236}">
                    <a16:creationId xmlns:a16="http://schemas.microsoft.com/office/drawing/2014/main" id="{732BACF2-0165-754D-D987-53DED6390351}"/>
                  </a:ext>
                </a:extLst>
              </p:cNvPr>
              <p:cNvSpPr>
                <a:spLocks/>
              </p:cNvSpPr>
              <p:nvPr/>
            </p:nvSpPr>
            <p:spPr bwMode="auto">
              <a:xfrm>
                <a:off x="2538355" y="2383826"/>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511" name="Freeform 196">
                <a:extLst>
                  <a:ext uri="{FF2B5EF4-FFF2-40B4-BE49-F238E27FC236}">
                    <a16:creationId xmlns:a16="http://schemas.microsoft.com/office/drawing/2014/main" id="{B42A9B2D-4F8B-4E68-777E-D34778C946A3}"/>
                  </a:ext>
                </a:extLst>
              </p:cNvPr>
              <p:cNvSpPr>
                <a:spLocks/>
              </p:cNvSpPr>
              <p:nvPr/>
            </p:nvSpPr>
            <p:spPr bwMode="auto">
              <a:xfrm>
                <a:off x="2493111" y="2383826"/>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08" name="Freeform 196">
                <a:extLst>
                  <a:ext uri="{FF2B5EF4-FFF2-40B4-BE49-F238E27FC236}">
                    <a16:creationId xmlns:a16="http://schemas.microsoft.com/office/drawing/2014/main" id="{5ADEB794-7B31-4229-95E2-BBC01341CD67}"/>
                  </a:ext>
                </a:extLst>
              </p:cNvPr>
              <p:cNvSpPr>
                <a:spLocks/>
              </p:cNvSpPr>
              <p:nvPr/>
            </p:nvSpPr>
            <p:spPr bwMode="auto">
              <a:xfrm>
                <a:off x="2459773" y="2360014"/>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09" name="Freeform 196">
                <a:extLst>
                  <a:ext uri="{FF2B5EF4-FFF2-40B4-BE49-F238E27FC236}">
                    <a16:creationId xmlns:a16="http://schemas.microsoft.com/office/drawing/2014/main" id="{27A4383B-DEC9-3E9F-E609-9E2E84D10454}"/>
                  </a:ext>
                </a:extLst>
              </p:cNvPr>
              <p:cNvSpPr>
                <a:spLocks/>
              </p:cNvSpPr>
              <p:nvPr/>
            </p:nvSpPr>
            <p:spPr bwMode="auto">
              <a:xfrm>
                <a:off x="2357380" y="2345726"/>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10" name="Freeform 196">
                <a:extLst>
                  <a:ext uri="{FF2B5EF4-FFF2-40B4-BE49-F238E27FC236}">
                    <a16:creationId xmlns:a16="http://schemas.microsoft.com/office/drawing/2014/main" id="{8BEAE851-7B21-63CB-E186-5521EBD781F3}"/>
                  </a:ext>
                </a:extLst>
              </p:cNvPr>
              <p:cNvSpPr>
                <a:spLocks/>
              </p:cNvSpPr>
              <p:nvPr/>
            </p:nvSpPr>
            <p:spPr bwMode="auto">
              <a:xfrm>
                <a:off x="2283561" y="233382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11" name="Freeform 196">
                <a:extLst>
                  <a:ext uri="{FF2B5EF4-FFF2-40B4-BE49-F238E27FC236}">
                    <a16:creationId xmlns:a16="http://schemas.microsoft.com/office/drawing/2014/main" id="{15B8B8F7-D169-57DD-2133-3EFEE9F089C6}"/>
                  </a:ext>
                </a:extLst>
              </p:cNvPr>
              <p:cNvSpPr>
                <a:spLocks/>
              </p:cNvSpPr>
              <p:nvPr/>
            </p:nvSpPr>
            <p:spPr bwMode="auto">
              <a:xfrm>
                <a:off x="2243080" y="2302864"/>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12" name="Freeform 196">
                <a:extLst>
                  <a:ext uri="{FF2B5EF4-FFF2-40B4-BE49-F238E27FC236}">
                    <a16:creationId xmlns:a16="http://schemas.microsoft.com/office/drawing/2014/main" id="{349A53E9-17A1-B70E-7291-21363661E63D}"/>
                  </a:ext>
                </a:extLst>
              </p:cNvPr>
              <p:cNvSpPr>
                <a:spLocks/>
              </p:cNvSpPr>
              <p:nvPr/>
            </p:nvSpPr>
            <p:spPr bwMode="auto">
              <a:xfrm>
                <a:off x="2043055" y="2269527"/>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13" name="Freeform 196">
                <a:extLst>
                  <a:ext uri="{FF2B5EF4-FFF2-40B4-BE49-F238E27FC236}">
                    <a16:creationId xmlns:a16="http://schemas.microsoft.com/office/drawing/2014/main" id="{0B345345-A6EC-710F-BFB5-BDB83338E615}"/>
                  </a:ext>
                </a:extLst>
              </p:cNvPr>
              <p:cNvSpPr>
                <a:spLocks/>
              </p:cNvSpPr>
              <p:nvPr/>
            </p:nvSpPr>
            <p:spPr bwMode="auto">
              <a:xfrm>
                <a:off x="2043055" y="2252859"/>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14" name="Freeform 196">
                <a:extLst>
                  <a:ext uri="{FF2B5EF4-FFF2-40B4-BE49-F238E27FC236}">
                    <a16:creationId xmlns:a16="http://schemas.microsoft.com/office/drawing/2014/main" id="{8D23852F-F325-9351-B3CD-2DE19F8BBF65}"/>
                  </a:ext>
                </a:extLst>
              </p:cNvPr>
              <p:cNvSpPr>
                <a:spLocks/>
              </p:cNvSpPr>
              <p:nvPr/>
            </p:nvSpPr>
            <p:spPr bwMode="auto">
              <a:xfrm>
                <a:off x="2026387" y="2238573"/>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15" name="Freeform 196">
                <a:extLst>
                  <a:ext uri="{FF2B5EF4-FFF2-40B4-BE49-F238E27FC236}">
                    <a16:creationId xmlns:a16="http://schemas.microsoft.com/office/drawing/2014/main" id="{8EF0A15D-4F30-5398-BBD8-E35C21C24E01}"/>
                  </a:ext>
                </a:extLst>
              </p:cNvPr>
              <p:cNvSpPr>
                <a:spLocks/>
              </p:cNvSpPr>
              <p:nvPr/>
            </p:nvSpPr>
            <p:spPr bwMode="auto">
              <a:xfrm>
                <a:off x="1895418" y="2236192"/>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16" name="Freeform 196">
                <a:extLst>
                  <a:ext uri="{FF2B5EF4-FFF2-40B4-BE49-F238E27FC236}">
                    <a16:creationId xmlns:a16="http://schemas.microsoft.com/office/drawing/2014/main" id="{0584B066-09C0-C00A-957B-DD2D46049139}"/>
                  </a:ext>
                </a:extLst>
              </p:cNvPr>
              <p:cNvSpPr>
                <a:spLocks/>
              </p:cNvSpPr>
              <p:nvPr/>
            </p:nvSpPr>
            <p:spPr bwMode="auto">
              <a:xfrm>
                <a:off x="1873986" y="2236192"/>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17" name="Freeform 196">
                <a:extLst>
                  <a:ext uri="{FF2B5EF4-FFF2-40B4-BE49-F238E27FC236}">
                    <a16:creationId xmlns:a16="http://schemas.microsoft.com/office/drawing/2014/main" id="{6FCF6B19-EF24-DC1A-F410-B1DEC7C7E7B1}"/>
                  </a:ext>
                </a:extLst>
              </p:cNvPr>
              <p:cNvSpPr>
                <a:spLocks/>
              </p:cNvSpPr>
              <p:nvPr/>
            </p:nvSpPr>
            <p:spPr bwMode="auto">
              <a:xfrm>
                <a:off x="1833505" y="2224286"/>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18" name="Freeform 196">
                <a:extLst>
                  <a:ext uri="{FF2B5EF4-FFF2-40B4-BE49-F238E27FC236}">
                    <a16:creationId xmlns:a16="http://schemas.microsoft.com/office/drawing/2014/main" id="{A28913D8-ABC6-3CA3-C67A-94ECF1702039}"/>
                  </a:ext>
                </a:extLst>
              </p:cNvPr>
              <p:cNvSpPr>
                <a:spLocks/>
              </p:cNvSpPr>
              <p:nvPr/>
            </p:nvSpPr>
            <p:spPr bwMode="auto">
              <a:xfrm>
                <a:off x="1797786" y="2209999"/>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19" name="Freeform 196">
                <a:extLst>
                  <a:ext uri="{FF2B5EF4-FFF2-40B4-BE49-F238E27FC236}">
                    <a16:creationId xmlns:a16="http://schemas.microsoft.com/office/drawing/2014/main" id="{50F84ED3-D6A3-67BC-198B-1A8DB7F0419A}"/>
                  </a:ext>
                </a:extLst>
              </p:cNvPr>
              <p:cNvSpPr>
                <a:spLocks/>
              </p:cNvSpPr>
              <p:nvPr/>
            </p:nvSpPr>
            <p:spPr bwMode="auto">
              <a:xfrm>
                <a:off x="1669198" y="2209999"/>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20" name="Freeform 196">
                <a:extLst>
                  <a:ext uri="{FF2B5EF4-FFF2-40B4-BE49-F238E27FC236}">
                    <a16:creationId xmlns:a16="http://schemas.microsoft.com/office/drawing/2014/main" id="{18FFE000-0660-3695-93CF-938EAC7DC8C7}"/>
                  </a:ext>
                </a:extLst>
              </p:cNvPr>
              <p:cNvSpPr>
                <a:spLocks/>
              </p:cNvSpPr>
              <p:nvPr/>
            </p:nvSpPr>
            <p:spPr bwMode="auto">
              <a:xfrm>
                <a:off x="1657292" y="2209999"/>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21" name="Freeform 196">
                <a:extLst>
                  <a:ext uri="{FF2B5EF4-FFF2-40B4-BE49-F238E27FC236}">
                    <a16:creationId xmlns:a16="http://schemas.microsoft.com/office/drawing/2014/main" id="{2CAC3B5A-D48E-94C4-43E6-CD3129A51076}"/>
                  </a:ext>
                </a:extLst>
              </p:cNvPr>
              <p:cNvSpPr>
                <a:spLocks/>
              </p:cNvSpPr>
              <p:nvPr/>
            </p:nvSpPr>
            <p:spPr bwMode="auto">
              <a:xfrm>
                <a:off x="1647767" y="2209999"/>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23" name="Freeform 196">
                <a:extLst>
                  <a:ext uri="{FF2B5EF4-FFF2-40B4-BE49-F238E27FC236}">
                    <a16:creationId xmlns:a16="http://schemas.microsoft.com/office/drawing/2014/main" id="{B51669B1-5B86-32D1-2347-066F88EDB213}"/>
                  </a:ext>
                </a:extLst>
              </p:cNvPr>
              <p:cNvSpPr>
                <a:spLocks/>
              </p:cNvSpPr>
              <p:nvPr/>
            </p:nvSpPr>
            <p:spPr bwMode="auto">
              <a:xfrm>
                <a:off x="1628716" y="2205236"/>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24" name="Freeform 196">
                <a:extLst>
                  <a:ext uri="{FF2B5EF4-FFF2-40B4-BE49-F238E27FC236}">
                    <a16:creationId xmlns:a16="http://schemas.microsoft.com/office/drawing/2014/main" id="{F1503521-1F42-EEFF-DBED-5F78A3D17BCA}"/>
                  </a:ext>
                </a:extLst>
              </p:cNvPr>
              <p:cNvSpPr>
                <a:spLocks/>
              </p:cNvSpPr>
              <p:nvPr/>
            </p:nvSpPr>
            <p:spPr bwMode="auto">
              <a:xfrm>
                <a:off x="1585854" y="215523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25" name="Freeform 196">
                <a:extLst>
                  <a:ext uri="{FF2B5EF4-FFF2-40B4-BE49-F238E27FC236}">
                    <a16:creationId xmlns:a16="http://schemas.microsoft.com/office/drawing/2014/main" id="{F3371944-CB9F-5CD9-5696-149BCBE973A7}"/>
                  </a:ext>
                </a:extLst>
              </p:cNvPr>
              <p:cNvSpPr>
                <a:spLocks/>
              </p:cNvSpPr>
              <p:nvPr/>
            </p:nvSpPr>
            <p:spPr bwMode="auto">
              <a:xfrm>
                <a:off x="1519179" y="215523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26" name="Freeform 196">
                <a:extLst>
                  <a:ext uri="{FF2B5EF4-FFF2-40B4-BE49-F238E27FC236}">
                    <a16:creationId xmlns:a16="http://schemas.microsoft.com/office/drawing/2014/main" id="{B7EE81BA-1D71-D0AC-AFDB-4193D8C25341}"/>
                  </a:ext>
                </a:extLst>
              </p:cNvPr>
              <p:cNvSpPr>
                <a:spLocks/>
              </p:cNvSpPr>
              <p:nvPr/>
            </p:nvSpPr>
            <p:spPr bwMode="auto">
              <a:xfrm>
                <a:off x="1512035" y="215523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27" name="Freeform 196">
                <a:extLst>
                  <a:ext uri="{FF2B5EF4-FFF2-40B4-BE49-F238E27FC236}">
                    <a16:creationId xmlns:a16="http://schemas.microsoft.com/office/drawing/2014/main" id="{23F80EFF-2059-12F4-F5CD-E664E64F596E}"/>
                  </a:ext>
                </a:extLst>
              </p:cNvPr>
              <p:cNvSpPr>
                <a:spLocks/>
              </p:cNvSpPr>
              <p:nvPr/>
            </p:nvSpPr>
            <p:spPr bwMode="auto">
              <a:xfrm>
                <a:off x="1383447" y="215523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28" name="Freeform 196">
                <a:extLst>
                  <a:ext uri="{FF2B5EF4-FFF2-40B4-BE49-F238E27FC236}">
                    <a16:creationId xmlns:a16="http://schemas.microsoft.com/office/drawing/2014/main" id="{6DEA62DC-CC76-E408-4A2E-098C8357596B}"/>
                  </a:ext>
                </a:extLst>
              </p:cNvPr>
              <p:cNvSpPr>
                <a:spLocks/>
              </p:cNvSpPr>
              <p:nvPr/>
            </p:nvSpPr>
            <p:spPr bwMode="auto">
              <a:xfrm>
                <a:off x="1395354" y="215523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29" name="Freeform 196">
                <a:extLst>
                  <a:ext uri="{FF2B5EF4-FFF2-40B4-BE49-F238E27FC236}">
                    <a16:creationId xmlns:a16="http://schemas.microsoft.com/office/drawing/2014/main" id="{3DD90908-57BC-F05B-0C12-DA2DDDEA41DB}"/>
                  </a:ext>
                </a:extLst>
              </p:cNvPr>
              <p:cNvSpPr>
                <a:spLocks/>
              </p:cNvSpPr>
              <p:nvPr/>
            </p:nvSpPr>
            <p:spPr bwMode="auto">
              <a:xfrm>
                <a:off x="1407260" y="215523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30" name="Freeform 196">
                <a:extLst>
                  <a:ext uri="{FF2B5EF4-FFF2-40B4-BE49-F238E27FC236}">
                    <a16:creationId xmlns:a16="http://schemas.microsoft.com/office/drawing/2014/main" id="{9BC3F2E9-E8EC-22A1-7BCC-851AAA4F2272}"/>
                  </a:ext>
                </a:extLst>
              </p:cNvPr>
              <p:cNvSpPr>
                <a:spLocks/>
              </p:cNvSpPr>
              <p:nvPr/>
            </p:nvSpPr>
            <p:spPr bwMode="auto">
              <a:xfrm>
                <a:off x="1421548" y="215523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31" name="Freeform 196">
                <a:extLst>
                  <a:ext uri="{FF2B5EF4-FFF2-40B4-BE49-F238E27FC236}">
                    <a16:creationId xmlns:a16="http://schemas.microsoft.com/office/drawing/2014/main" id="{0EA8ED31-027B-F46C-D707-1041EA80E15B}"/>
                  </a:ext>
                </a:extLst>
              </p:cNvPr>
              <p:cNvSpPr>
                <a:spLocks/>
              </p:cNvSpPr>
              <p:nvPr/>
            </p:nvSpPr>
            <p:spPr bwMode="auto">
              <a:xfrm>
                <a:off x="1437621" y="215523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32" name="Freeform 196">
                <a:extLst>
                  <a:ext uri="{FF2B5EF4-FFF2-40B4-BE49-F238E27FC236}">
                    <a16:creationId xmlns:a16="http://schemas.microsoft.com/office/drawing/2014/main" id="{29CEBB7D-2873-785C-BD57-7DFBFA2A260A}"/>
                  </a:ext>
                </a:extLst>
              </p:cNvPr>
              <p:cNvSpPr>
                <a:spLocks/>
              </p:cNvSpPr>
              <p:nvPr/>
            </p:nvSpPr>
            <p:spPr bwMode="auto">
              <a:xfrm>
                <a:off x="1453694" y="215523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33" name="Freeform 196">
                <a:extLst>
                  <a:ext uri="{FF2B5EF4-FFF2-40B4-BE49-F238E27FC236}">
                    <a16:creationId xmlns:a16="http://schemas.microsoft.com/office/drawing/2014/main" id="{BC82E92D-6322-02AF-6883-A75DABF4B494}"/>
                  </a:ext>
                </a:extLst>
              </p:cNvPr>
              <p:cNvSpPr>
                <a:spLocks/>
              </p:cNvSpPr>
              <p:nvPr/>
            </p:nvSpPr>
            <p:spPr bwMode="auto">
              <a:xfrm>
                <a:off x="1469767" y="215523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34" name="Freeform 196">
                <a:extLst>
                  <a:ext uri="{FF2B5EF4-FFF2-40B4-BE49-F238E27FC236}">
                    <a16:creationId xmlns:a16="http://schemas.microsoft.com/office/drawing/2014/main" id="{C9600534-A22C-FEB0-A48E-ECD21B093429}"/>
                  </a:ext>
                </a:extLst>
              </p:cNvPr>
              <p:cNvSpPr>
                <a:spLocks/>
              </p:cNvSpPr>
              <p:nvPr/>
            </p:nvSpPr>
            <p:spPr bwMode="auto">
              <a:xfrm>
                <a:off x="1485842" y="215523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35" name="Freeform 196">
                <a:extLst>
                  <a:ext uri="{FF2B5EF4-FFF2-40B4-BE49-F238E27FC236}">
                    <a16:creationId xmlns:a16="http://schemas.microsoft.com/office/drawing/2014/main" id="{F04D84B9-DDEB-84BD-B0A5-BCCE4C6C032C}"/>
                  </a:ext>
                </a:extLst>
              </p:cNvPr>
              <p:cNvSpPr>
                <a:spLocks/>
              </p:cNvSpPr>
              <p:nvPr/>
            </p:nvSpPr>
            <p:spPr bwMode="auto">
              <a:xfrm>
                <a:off x="1197710" y="215523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36" name="Freeform 196">
                <a:extLst>
                  <a:ext uri="{FF2B5EF4-FFF2-40B4-BE49-F238E27FC236}">
                    <a16:creationId xmlns:a16="http://schemas.microsoft.com/office/drawing/2014/main" id="{273B51E9-5B4E-09AD-3A2D-6DE6AFC95486}"/>
                  </a:ext>
                </a:extLst>
              </p:cNvPr>
              <p:cNvSpPr>
                <a:spLocks/>
              </p:cNvSpPr>
              <p:nvPr/>
            </p:nvSpPr>
            <p:spPr bwMode="auto">
              <a:xfrm>
                <a:off x="1209616" y="215523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37" name="Freeform 196">
                <a:extLst>
                  <a:ext uri="{FF2B5EF4-FFF2-40B4-BE49-F238E27FC236}">
                    <a16:creationId xmlns:a16="http://schemas.microsoft.com/office/drawing/2014/main" id="{AA7BE0E6-AF39-DF09-7C56-2C97613FB433}"/>
                  </a:ext>
                </a:extLst>
              </p:cNvPr>
              <p:cNvSpPr>
                <a:spLocks/>
              </p:cNvSpPr>
              <p:nvPr/>
            </p:nvSpPr>
            <p:spPr bwMode="auto">
              <a:xfrm>
                <a:off x="1273910" y="215523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38" name="Freeform 196">
                <a:extLst>
                  <a:ext uri="{FF2B5EF4-FFF2-40B4-BE49-F238E27FC236}">
                    <a16:creationId xmlns:a16="http://schemas.microsoft.com/office/drawing/2014/main" id="{A5C27F20-0312-79B2-174F-01BE66F39353}"/>
                  </a:ext>
                </a:extLst>
              </p:cNvPr>
              <p:cNvSpPr>
                <a:spLocks/>
              </p:cNvSpPr>
              <p:nvPr/>
            </p:nvSpPr>
            <p:spPr bwMode="auto">
              <a:xfrm>
                <a:off x="1050072" y="215523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39" name="Freeform 196">
                <a:extLst>
                  <a:ext uri="{FF2B5EF4-FFF2-40B4-BE49-F238E27FC236}">
                    <a16:creationId xmlns:a16="http://schemas.microsoft.com/office/drawing/2014/main" id="{A6AE0255-5969-DEA1-4E6F-092ECC219018}"/>
                  </a:ext>
                </a:extLst>
              </p:cNvPr>
              <p:cNvSpPr>
                <a:spLocks/>
              </p:cNvSpPr>
              <p:nvPr/>
            </p:nvSpPr>
            <p:spPr bwMode="auto">
              <a:xfrm>
                <a:off x="1000066" y="2155230"/>
                <a:ext cx="6120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grpSp>
        <p:sp>
          <p:nvSpPr>
            <p:cNvPr id="1499" name="Rectangle 301">
              <a:extLst>
                <a:ext uri="{FF2B5EF4-FFF2-40B4-BE49-F238E27FC236}">
                  <a16:creationId xmlns:a16="http://schemas.microsoft.com/office/drawing/2014/main" id="{36DCB79C-C4B6-B921-0D88-765CA83442FC}"/>
                </a:ext>
              </a:extLst>
            </p:cNvPr>
            <p:cNvSpPr>
              <a:spLocks noChangeArrowheads="1"/>
            </p:cNvSpPr>
            <p:nvPr/>
          </p:nvSpPr>
          <p:spPr bwMode="auto">
            <a:xfrm>
              <a:off x="8096861" y="263181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42" name="Rectangle 301">
              <a:extLst>
                <a:ext uri="{FF2B5EF4-FFF2-40B4-BE49-F238E27FC236}">
                  <a16:creationId xmlns:a16="http://schemas.microsoft.com/office/drawing/2014/main" id="{F06749A0-C06A-970F-64F8-D2F8C27C48A8}"/>
                </a:ext>
              </a:extLst>
            </p:cNvPr>
            <p:cNvSpPr>
              <a:spLocks noChangeArrowheads="1"/>
            </p:cNvSpPr>
            <p:nvPr/>
          </p:nvSpPr>
          <p:spPr bwMode="auto">
            <a:xfrm>
              <a:off x="7884930" y="263181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456" name="Rectangle 301">
              <a:extLst>
                <a:ext uri="{FF2B5EF4-FFF2-40B4-BE49-F238E27FC236}">
                  <a16:creationId xmlns:a16="http://schemas.microsoft.com/office/drawing/2014/main" id="{DD1AB9A7-7101-141F-CF20-D4D76FD78E21}"/>
                </a:ext>
              </a:extLst>
            </p:cNvPr>
            <p:cNvSpPr>
              <a:spLocks noChangeArrowheads="1"/>
            </p:cNvSpPr>
            <p:nvPr/>
          </p:nvSpPr>
          <p:spPr bwMode="auto">
            <a:xfrm>
              <a:off x="7687286" y="263181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679" name="Rectangle 301">
              <a:extLst>
                <a:ext uri="{FF2B5EF4-FFF2-40B4-BE49-F238E27FC236}">
                  <a16:creationId xmlns:a16="http://schemas.microsoft.com/office/drawing/2014/main" id="{95C4C787-27FE-5528-D218-CFCE98B2B04C}"/>
                </a:ext>
              </a:extLst>
            </p:cNvPr>
            <p:cNvSpPr>
              <a:spLocks noChangeArrowheads="1"/>
            </p:cNvSpPr>
            <p:nvPr/>
          </p:nvSpPr>
          <p:spPr bwMode="auto">
            <a:xfrm>
              <a:off x="7465829" y="263181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687" name="Rectangle 301">
              <a:extLst>
                <a:ext uri="{FF2B5EF4-FFF2-40B4-BE49-F238E27FC236}">
                  <a16:creationId xmlns:a16="http://schemas.microsoft.com/office/drawing/2014/main" id="{32BE7063-9799-E7F7-D73B-815791BD7EE7}"/>
                </a:ext>
              </a:extLst>
            </p:cNvPr>
            <p:cNvSpPr>
              <a:spLocks noChangeArrowheads="1"/>
            </p:cNvSpPr>
            <p:nvPr/>
          </p:nvSpPr>
          <p:spPr bwMode="auto">
            <a:xfrm>
              <a:off x="7458685" y="263181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688" name="Rectangle 301">
              <a:extLst>
                <a:ext uri="{FF2B5EF4-FFF2-40B4-BE49-F238E27FC236}">
                  <a16:creationId xmlns:a16="http://schemas.microsoft.com/office/drawing/2014/main" id="{ECA86F94-3823-A6FE-F14C-FFBB403AB2F0}"/>
                </a:ext>
              </a:extLst>
            </p:cNvPr>
            <p:cNvSpPr>
              <a:spLocks noChangeArrowheads="1"/>
            </p:cNvSpPr>
            <p:nvPr/>
          </p:nvSpPr>
          <p:spPr bwMode="auto">
            <a:xfrm>
              <a:off x="7308665" y="263181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689" name="Rectangle 301">
              <a:extLst>
                <a:ext uri="{FF2B5EF4-FFF2-40B4-BE49-F238E27FC236}">
                  <a16:creationId xmlns:a16="http://schemas.microsoft.com/office/drawing/2014/main" id="{A08F163C-0766-7E3D-844F-4F8BEADA4F02}"/>
                </a:ext>
              </a:extLst>
            </p:cNvPr>
            <p:cNvSpPr>
              <a:spLocks noChangeArrowheads="1"/>
            </p:cNvSpPr>
            <p:nvPr/>
          </p:nvSpPr>
          <p:spPr bwMode="auto">
            <a:xfrm>
              <a:off x="7291997" y="263181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690" name="Rectangle 301">
              <a:extLst>
                <a:ext uri="{FF2B5EF4-FFF2-40B4-BE49-F238E27FC236}">
                  <a16:creationId xmlns:a16="http://schemas.microsoft.com/office/drawing/2014/main" id="{1CCE6CF1-C3DA-45F9-C707-321543D9C807}"/>
                </a:ext>
              </a:extLst>
            </p:cNvPr>
            <p:cNvSpPr>
              <a:spLocks noChangeArrowheads="1"/>
            </p:cNvSpPr>
            <p:nvPr/>
          </p:nvSpPr>
          <p:spPr bwMode="auto">
            <a:xfrm>
              <a:off x="7280091" y="263181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691" name="Rectangle 301">
              <a:extLst>
                <a:ext uri="{FF2B5EF4-FFF2-40B4-BE49-F238E27FC236}">
                  <a16:creationId xmlns:a16="http://schemas.microsoft.com/office/drawing/2014/main" id="{B6343C93-C43F-D82A-4FD4-3C956C21C485}"/>
                </a:ext>
              </a:extLst>
            </p:cNvPr>
            <p:cNvSpPr>
              <a:spLocks noChangeArrowheads="1"/>
            </p:cNvSpPr>
            <p:nvPr/>
          </p:nvSpPr>
          <p:spPr bwMode="auto">
            <a:xfrm>
              <a:off x="7268185" y="263181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692" name="Rectangle 301">
              <a:extLst>
                <a:ext uri="{FF2B5EF4-FFF2-40B4-BE49-F238E27FC236}">
                  <a16:creationId xmlns:a16="http://schemas.microsoft.com/office/drawing/2014/main" id="{91CE3056-3228-37E9-08F5-F44B610223CA}"/>
                </a:ext>
              </a:extLst>
            </p:cNvPr>
            <p:cNvSpPr>
              <a:spLocks noChangeArrowheads="1"/>
            </p:cNvSpPr>
            <p:nvPr/>
          </p:nvSpPr>
          <p:spPr bwMode="auto">
            <a:xfrm>
              <a:off x="7203891" y="263181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695" name="Rectangle 301">
              <a:extLst>
                <a:ext uri="{FF2B5EF4-FFF2-40B4-BE49-F238E27FC236}">
                  <a16:creationId xmlns:a16="http://schemas.microsoft.com/office/drawing/2014/main" id="{AC08A033-2B37-1223-8859-9C84F16DF943}"/>
                </a:ext>
              </a:extLst>
            </p:cNvPr>
            <p:cNvSpPr>
              <a:spLocks noChangeArrowheads="1"/>
            </p:cNvSpPr>
            <p:nvPr/>
          </p:nvSpPr>
          <p:spPr bwMode="auto">
            <a:xfrm>
              <a:off x="7106260" y="263181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698" name="Rectangle 301">
              <a:extLst>
                <a:ext uri="{FF2B5EF4-FFF2-40B4-BE49-F238E27FC236}">
                  <a16:creationId xmlns:a16="http://schemas.microsoft.com/office/drawing/2014/main" id="{01026BE1-7416-3017-192A-A41C2EF32967}"/>
                </a:ext>
              </a:extLst>
            </p:cNvPr>
            <p:cNvSpPr>
              <a:spLocks noChangeArrowheads="1"/>
            </p:cNvSpPr>
            <p:nvPr/>
          </p:nvSpPr>
          <p:spPr bwMode="auto">
            <a:xfrm>
              <a:off x="7063399" y="253656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699" name="Rectangle 301">
              <a:extLst>
                <a:ext uri="{FF2B5EF4-FFF2-40B4-BE49-F238E27FC236}">
                  <a16:creationId xmlns:a16="http://schemas.microsoft.com/office/drawing/2014/main" id="{7B413ACA-E452-7711-AD5B-D45BCCEF276E}"/>
                </a:ext>
              </a:extLst>
            </p:cNvPr>
            <p:cNvSpPr>
              <a:spLocks noChangeArrowheads="1"/>
            </p:cNvSpPr>
            <p:nvPr/>
          </p:nvSpPr>
          <p:spPr bwMode="auto">
            <a:xfrm>
              <a:off x="7057843" y="253656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00" name="Rectangle 301">
              <a:extLst>
                <a:ext uri="{FF2B5EF4-FFF2-40B4-BE49-F238E27FC236}">
                  <a16:creationId xmlns:a16="http://schemas.microsoft.com/office/drawing/2014/main" id="{39D99A34-795C-AB89-62CF-6E9CC184BBE4}"/>
                </a:ext>
              </a:extLst>
            </p:cNvPr>
            <p:cNvSpPr>
              <a:spLocks noChangeArrowheads="1"/>
            </p:cNvSpPr>
            <p:nvPr/>
          </p:nvSpPr>
          <p:spPr bwMode="auto">
            <a:xfrm>
              <a:off x="7052287" y="253656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01" name="Rectangle 301">
              <a:extLst>
                <a:ext uri="{FF2B5EF4-FFF2-40B4-BE49-F238E27FC236}">
                  <a16:creationId xmlns:a16="http://schemas.microsoft.com/office/drawing/2014/main" id="{28BDD6E8-0BBC-3FCE-E63A-F7CD5C9565AF}"/>
                </a:ext>
              </a:extLst>
            </p:cNvPr>
            <p:cNvSpPr>
              <a:spLocks noChangeArrowheads="1"/>
            </p:cNvSpPr>
            <p:nvPr/>
          </p:nvSpPr>
          <p:spPr bwMode="auto">
            <a:xfrm>
              <a:off x="7041969" y="253656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02" name="Rectangle 301">
              <a:extLst>
                <a:ext uri="{FF2B5EF4-FFF2-40B4-BE49-F238E27FC236}">
                  <a16:creationId xmlns:a16="http://schemas.microsoft.com/office/drawing/2014/main" id="{3E10C831-3131-4EC3-B9DA-00E8665FE92A}"/>
                </a:ext>
              </a:extLst>
            </p:cNvPr>
            <p:cNvSpPr>
              <a:spLocks noChangeArrowheads="1"/>
            </p:cNvSpPr>
            <p:nvPr/>
          </p:nvSpPr>
          <p:spPr bwMode="auto">
            <a:xfrm>
              <a:off x="6956244" y="253656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03" name="Rectangle 301">
              <a:extLst>
                <a:ext uri="{FF2B5EF4-FFF2-40B4-BE49-F238E27FC236}">
                  <a16:creationId xmlns:a16="http://schemas.microsoft.com/office/drawing/2014/main" id="{1A028045-5502-D2BC-CA41-68C727455246}"/>
                </a:ext>
              </a:extLst>
            </p:cNvPr>
            <p:cNvSpPr>
              <a:spLocks noChangeArrowheads="1"/>
            </p:cNvSpPr>
            <p:nvPr/>
          </p:nvSpPr>
          <p:spPr bwMode="auto">
            <a:xfrm>
              <a:off x="6853851" y="253656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04" name="Rectangle 301">
              <a:extLst>
                <a:ext uri="{FF2B5EF4-FFF2-40B4-BE49-F238E27FC236}">
                  <a16:creationId xmlns:a16="http://schemas.microsoft.com/office/drawing/2014/main" id="{4BFA110B-FB06-A1EB-CF5C-B2B33BCDC501}"/>
                </a:ext>
              </a:extLst>
            </p:cNvPr>
            <p:cNvSpPr>
              <a:spLocks noChangeArrowheads="1"/>
            </p:cNvSpPr>
            <p:nvPr/>
          </p:nvSpPr>
          <p:spPr bwMode="auto">
            <a:xfrm>
              <a:off x="6837182" y="253656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05" name="Rectangle 301">
              <a:extLst>
                <a:ext uri="{FF2B5EF4-FFF2-40B4-BE49-F238E27FC236}">
                  <a16:creationId xmlns:a16="http://schemas.microsoft.com/office/drawing/2014/main" id="{8315CFB9-5A59-6669-EC5C-1B25F9B7C246}"/>
                </a:ext>
              </a:extLst>
            </p:cNvPr>
            <p:cNvSpPr>
              <a:spLocks noChangeArrowheads="1"/>
            </p:cNvSpPr>
            <p:nvPr/>
          </p:nvSpPr>
          <p:spPr bwMode="auto">
            <a:xfrm>
              <a:off x="6644300" y="253656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06" name="Rectangle 301">
              <a:extLst>
                <a:ext uri="{FF2B5EF4-FFF2-40B4-BE49-F238E27FC236}">
                  <a16:creationId xmlns:a16="http://schemas.microsoft.com/office/drawing/2014/main" id="{2AC692B0-D27E-E07D-E1A7-B6F51A084E68}"/>
                </a:ext>
              </a:extLst>
            </p:cNvPr>
            <p:cNvSpPr>
              <a:spLocks noChangeArrowheads="1"/>
            </p:cNvSpPr>
            <p:nvPr/>
          </p:nvSpPr>
          <p:spPr bwMode="auto">
            <a:xfrm>
              <a:off x="6632394" y="253656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07" name="Rectangle 301">
              <a:extLst>
                <a:ext uri="{FF2B5EF4-FFF2-40B4-BE49-F238E27FC236}">
                  <a16:creationId xmlns:a16="http://schemas.microsoft.com/office/drawing/2014/main" id="{AA39A4B8-D858-8CDE-9E5C-FB8ADC00BC50}"/>
                </a:ext>
              </a:extLst>
            </p:cNvPr>
            <p:cNvSpPr>
              <a:spLocks noChangeArrowheads="1"/>
            </p:cNvSpPr>
            <p:nvPr/>
          </p:nvSpPr>
          <p:spPr bwMode="auto">
            <a:xfrm>
              <a:off x="6622869" y="253656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08" name="Rectangle 301">
              <a:extLst>
                <a:ext uri="{FF2B5EF4-FFF2-40B4-BE49-F238E27FC236}">
                  <a16:creationId xmlns:a16="http://schemas.microsoft.com/office/drawing/2014/main" id="{08680F7D-1E7E-3323-5A41-18D95DA65DDA}"/>
                </a:ext>
              </a:extLst>
            </p:cNvPr>
            <p:cNvSpPr>
              <a:spLocks noChangeArrowheads="1"/>
            </p:cNvSpPr>
            <p:nvPr/>
          </p:nvSpPr>
          <p:spPr bwMode="auto">
            <a:xfrm>
              <a:off x="6613344" y="253656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09" name="Rectangle 301">
              <a:extLst>
                <a:ext uri="{FF2B5EF4-FFF2-40B4-BE49-F238E27FC236}">
                  <a16:creationId xmlns:a16="http://schemas.microsoft.com/office/drawing/2014/main" id="{11CC316D-ABE2-DD1F-B9C7-C1596A0D7F5E}"/>
                </a:ext>
              </a:extLst>
            </p:cNvPr>
            <p:cNvSpPr>
              <a:spLocks noChangeArrowheads="1"/>
            </p:cNvSpPr>
            <p:nvPr/>
          </p:nvSpPr>
          <p:spPr bwMode="auto">
            <a:xfrm>
              <a:off x="6594295" y="253656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10" name="Rectangle 301">
              <a:extLst>
                <a:ext uri="{FF2B5EF4-FFF2-40B4-BE49-F238E27FC236}">
                  <a16:creationId xmlns:a16="http://schemas.microsoft.com/office/drawing/2014/main" id="{55A6CFAE-A435-53DB-A8A3-989EC225F5B6}"/>
                </a:ext>
              </a:extLst>
            </p:cNvPr>
            <p:cNvSpPr>
              <a:spLocks noChangeArrowheads="1"/>
            </p:cNvSpPr>
            <p:nvPr/>
          </p:nvSpPr>
          <p:spPr bwMode="auto">
            <a:xfrm>
              <a:off x="6439751" y="253656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11" name="Rectangle 301">
              <a:extLst>
                <a:ext uri="{FF2B5EF4-FFF2-40B4-BE49-F238E27FC236}">
                  <a16:creationId xmlns:a16="http://schemas.microsoft.com/office/drawing/2014/main" id="{BA217CD5-D128-D210-A00F-13DFD48439C7}"/>
                </a:ext>
              </a:extLst>
            </p:cNvPr>
            <p:cNvSpPr>
              <a:spLocks noChangeArrowheads="1"/>
            </p:cNvSpPr>
            <p:nvPr/>
          </p:nvSpPr>
          <p:spPr bwMode="auto">
            <a:xfrm>
              <a:off x="6423083" y="253656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12" name="Rectangle 301">
              <a:extLst>
                <a:ext uri="{FF2B5EF4-FFF2-40B4-BE49-F238E27FC236}">
                  <a16:creationId xmlns:a16="http://schemas.microsoft.com/office/drawing/2014/main" id="{A84BA049-F0FA-E45E-F998-3EBDF21F69A2}"/>
                </a:ext>
              </a:extLst>
            </p:cNvPr>
            <p:cNvSpPr>
              <a:spLocks noChangeArrowheads="1"/>
            </p:cNvSpPr>
            <p:nvPr/>
          </p:nvSpPr>
          <p:spPr bwMode="auto">
            <a:xfrm>
              <a:off x="6431417" y="253656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13" name="Rectangle 301">
              <a:extLst>
                <a:ext uri="{FF2B5EF4-FFF2-40B4-BE49-F238E27FC236}">
                  <a16:creationId xmlns:a16="http://schemas.microsoft.com/office/drawing/2014/main" id="{A72ABD34-298A-46B6-E638-34043B75E525}"/>
                </a:ext>
              </a:extLst>
            </p:cNvPr>
            <p:cNvSpPr>
              <a:spLocks noChangeArrowheads="1"/>
            </p:cNvSpPr>
            <p:nvPr/>
          </p:nvSpPr>
          <p:spPr bwMode="auto">
            <a:xfrm>
              <a:off x="6382602" y="2507990"/>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14" name="Rectangle 301">
              <a:extLst>
                <a:ext uri="{FF2B5EF4-FFF2-40B4-BE49-F238E27FC236}">
                  <a16:creationId xmlns:a16="http://schemas.microsoft.com/office/drawing/2014/main" id="{81A29C31-4E43-3DD5-B3B5-417E6347F69C}"/>
                </a:ext>
              </a:extLst>
            </p:cNvPr>
            <p:cNvSpPr>
              <a:spLocks noChangeArrowheads="1"/>
            </p:cNvSpPr>
            <p:nvPr/>
          </p:nvSpPr>
          <p:spPr bwMode="auto">
            <a:xfrm>
              <a:off x="6301639" y="2507990"/>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15" name="Rectangle 301">
              <a:extLst>
                <a:ext uri="{FF2B5EF4-FFF2-40B4-BE49-F238E27FC236}">
                  <a16:creationId xmlns:a16="http://schemas.microsoft.com/office/drawing/2014/main" id="{43448615-94E1-598D-41A3-D10425A12208}"/>
                </a:ext>
              </a:extLst>
            </p:cNvPr>
            <p:cNvSpPr>
              <a:spLocks noChangeArrowheads="1"/>
            </p:cNvSpPr>
            <p:nvPr/>
          </p:nvSpPr>
          <p:spPr bwMode="auto">
            <a:xfrm>
              <a:off x="6234967" y="2510371"/>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16" name="Rectangle 301">
              <a:extLst>
                <a:ext uri="{FF2B5EF4-FFF2-40B4-BE49-F238E27FC236}">
                  <a16:creationId xmlns:a16="http://schemas.microsoft.com/office/drawing/2014/main" id="{A8FFEF57-1771-E2EC-71E6-E3A0FBDEF4A3}"/>
                </a:ext>
              </a:extLst>
            </p:cNvPr>
            <p:cNvSpPr>
              <a:spLocks noChangeArrowheads="1"/>
            </p:cNvSpPr>
            <p:nvPr/>
          </p:nvSpPr>
          <p:spPr bwMode="auto">
            <a:xfrm>
              <a:off x="7256279" y="263181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17" name="Rectangle 301">
              <a:extLst>
                <a:ext uri="{FF2B5EF4-FFF2-40B4-BE49-F238E27FC236}">
                  <a16:creationId xmlns:a16="http://schemas.microsoft.com/office/drawing/2014/main" id="{5E150BB3-19A1-25DF-01FC-771A18258EB6}"/>
                </a:ext>
              </a:extLst>
            </p:cNvPr>
            <p:cNvSpPr>
              <a:spLocks noChangeArrowheads="1"/>
            </p:cNvSpPr>
            <p:nvPr/>
          </p:nvSpPr>
          <p:spPr bwMode="auto">
            <a:xfrm>
              <a:off x="6225442" y="2510371"/>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18" name="Rectangle 301">
              <a:extLst>
                <a:ext uri="{FF2B5EF4-FFF2-40B4-BE49-F238E27FC236}">
                  <a16:creationId xmlns:a16="http://schemas.microsoft.com/office/drawing/2014/main" id="{03142FDB-F7F0-B5DE-2D78-DAAC53E7CB6B}"/>
                </a:ext>
              </a:extLst>
            </p:cNvPr>
            <p:cNvSpPr>
              <a:spLocks noChangeArrowheads="1"/>
            </p:cNvSpPr>
            <p:nvPr/>
          </p:nvSpPr>
          <p:spPr bwMode="auto">
            <a:xfrm>
              <a:off x="6215917" y="248179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19" name="Rectangle 301">
              <a:extLst>
                <a:ext uri="{FF2B5EF4-FFF2-40B4-BE49-F238E27FC236}">
                  <a16:creationId xmlns:a16="http://schemas.microsoft.com/office/drawing/2014/main" id="{3AC14404-EEFB-3E69-5483-BF2DE1D4CBBE}"/>
                </a:ext>
              </a:extLst>
            </p:cNvPr>
            <p:cNvSpPr>
              <a:spLocks noChangeArrowheads="1"/>
            </p:cNvSpPr>
            <p:nvPr/>
          </p:nvSpPr>
          <p:spPr bwMode="auto">
            <a:xfrm>
              <a:off x="6201629" y="248179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20" name="Rectangle 301">
              <a:extLst>
                <a:ext uri="{FF2B5EF4-FFF2-40B4-BE49-F238E27FC236}">
                  <a16:creationId xmlns:a16="http://schemas.microsoft.com/office/drawing/2014/main" id="{49FB3324-B682-5927-06C8-30BCC5A44AC7}"/>
                </a:ext>
              </a:extLst>
            </p:cNvPr>
            <p:cNvSpPr>
              <a:spLocks noChangeArrowheads="1"/>
            </p:cNvSpPr>
            <p:nvPr/>
          </p:nvSpPr>
          <p:spPr bwMode="auto">
            <a:xfrm>
              <a:off x="6032561" y="248179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21" name="Rectangle 301">
              <a:extLst>
                <a:ext uri="{FF2B5EF4-FFF2-40B4-BE49-F238E27FC236}">
                  <a16:creationId xmlns:a16="http://schemas.microsoft.com/office/drawing/2014/main" id="{5B4A9014-0288-B4A7-1E95-57453C0E6C7F}"/>
                </a:ext>
              </a:extLst>
            </p:cNvPr>
            <p:cNvSpPr>
              <a:spLocks noChangeArrowheads="1"/>
            </p:cNvSpPr>
            <p:nvPr/>
          </p:nvSpPr>
          <p:spPr bwMode="auto">
            <a:xfrm>
              <a:off x="6015892" y="248179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22" name="Rectangle 301">
              <a:extLst>
                <a:ext uri="{FF2B5EF4-FFF2-40B4-BE49-F238E27FC236}">
                  <a16:creationId xmlns:a16="http://schemas.microsoft.com/office/drawing/2014/main" id="{5CC4BBA8-B6A5-A750-8E30-5EC21FBF6CBF}"/>
                </a:ext>
              </a:extLst>
            </p:cNvPr>
            <p:cNvSpPr>
              <a:spLocks noChangeArrowheads="1"/>
            </p:cNvSpPr>
            <p:nvPr/>
          </p:nvSpPr>
          <p:spPr bwMode="auto">
            <a:xfrm>
              <a:off x="5997785" y="2460671"/>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23" name="Rectangle 301">
              <a:extLst>
                <a:ext uri="{FF2B5EF4-FFF2-40B4-BE49-F238E27FC236}">
                  <a16:creationId xmlns:a16="http://schemas.microsoft.com/office/drawing/2014/main" id="{12453006-43EA-D2B6-74FF-CE58A12D4F74}"/>
                </a:ext>
              </a:extLst>
            </p:cNvPr>
            <p:cNvSpPr>
              <a:spLocks noChangeArrowheads="1"/>
            </p:cNvSpPr>
            <p:nvPr/>
          </p:nvSpPr>
          <p:spPr bwMode="auto">
            <a:xfrm>
              <a:off x="5804644" y="2460671"/>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24" name="Rectangle 301">
              <a:extLst>
                <a:ext uri="{FF2B5EF4-FFF2-40B4-BE49-F238E27FC236}">
                  <a16:creationId xmlns:a16="http://schemas.microsoft.com/office/drawing/2014/main" id="{A26B88A8-F9FA-B824-2A32-B966413094AD}"/>
                </a:ext>
              </a:extLst>
            </p:cNvPr>
            <p:cNvSpPr>
              <a:spLocks noChangeArrowheads="1"/>
            </p:cNvSpPr>
            <p:nvPr/>
          </p:nvSpPr>
          <p:spPr bwMode="auto">
            <a:xfrm>
              <a:off x="5777484" y="2445582"/>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25" name="Rectangle 301">
              <a:extLst>
                <a:ext uri="{FF2B5EF4-FFF2-40B4-BE49-F238E27FC236}">
                  <a16:creationId xmlns:a16="http://schemas.microsoft.com/office/drawing/2014/main" id="{EFC541EF-A989-CE6D-1F5C-D3B8B7B32B4C}"/>
                </a:ext>
              </a:extLst>
            </p:cNvPr>
            <p:cNvSpPr>
              <a:spLocks noChangeArrowheads="1"/>
            </p:cNvSpPr>
            <p:nvPr/>
          </p:nvSpPr>
          <p:spPr bwMode="auto">
            <a:xfrm>
              <a:off x="5768431" y="2445582"/>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26" name="Rectangle 301">
              <a:extLst>
                <a:ext uri="{FF2B5EF4-FFF2-40B4-BE49-F238E27FC236}">
                  <a16:creationId xmlns:a16="http://schemas.microsoft.com/office/drawing/2014/main" id="{BE98ABFA-930D-1551-0060-ED30A98FB607}"/>
                </a:ext>
              </a:extLst>
            </p:cNvPr>
            <p:cNvSpPr>
              <a:spLocks noChangeArrowheads="1"/>
            </p:cNvSpPr>
            <p:nvPr/>
          </p:nvSpPr>
          <p:spPr bwMode="auto">
            <a:xfrm>
              <a:off x="5750324" y="2445582"/>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27" name="Rectangle 301">
              <a:extLst>
                <a:ext uri="{FF2B5EF4-FFF2-40B4-BE49-F238E27FC236}">
                  <a16:creationId xmlns:a16="http://schemas.microsoft.com/office/drawing/2014/main" id="{1EEF59EB-4713-2DEA-F0D5-4EEB71ACCEAF}"/>
                </a:ext>
              </a:extLst>
            </p:cNvPr>
            <p:cNvSpPr>
              <a:spLocks noChangeArrowheads="1"/>
            </p:cNvSpPr>
            <p:nvPr/>
          </p:nvSpPr>
          <p:spPr bwMode="auto">
            <a:xfrm>
              <a:off x="5680914" y="2445582"/>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28" name="Rectangle 301">
              <a:extLst>
                <a:ext uri="{FF2B5EF4-FFF2-40B4-BE49-F238E27FC236}">
                  <a16:creationId xmlns:a16="http://schemas.microsoft.com/office/drawing/2014/main" id="{11FD7E72-FA02-6A51-5870-4F0EE6020DD5}"/>
                </a:ext>
              </a:extLst>
            </p:cNvPr>
            <p:cNvSpPr>
              <a:spLocks noChangeArrowheads="1"/>
            </p:cNvSpPr>
            <p:nvPr/>
          </p:nvSpPr>
          <p:spPr bwMode="auto">
            <a:xfrm>
              <a:off x="5635647" y="2445582"/>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29" name="Rectangle 301">
              <a:extLst>
                <a:ext uri="{FF2B5EF4-FFF2-40B4-BE49-F238E27FC236}">
                  <a16:creationId xmlns:a16="http://schemas.microsoft.com/office/drawing/2014/main" id="{8BA35332-83F1-E49B-F6AB-4515F6E82B06}"/>
                </a:ext>
              </a:extLst>
            </p:cNvPr>
            <p:cNvSpPr>
              <a:spLocks noChangeArrowheads="1"/>
            </p:cNvSpPr>
            <p:nvPr/>
          </p:nvSpPr>
          <p:spPr bwMode="auto">
            <a:xfrm>
              <a:off x="5536058" y="2436528"/>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30" name="Rectangle 301">
              <a:extLst>
                <a:ext uri="{FF2B5EF4-FFF2-40B4-BE49-F238E27FC236}">
                  <a16:creationId xmlns:a16="http://schemas.microsoft.com/office/drawing/2014/main" id="{92AA8A73-AB8C-9CFF-37A4-AE100F660EEA}"/>
                </a:ext>
              </a:extLst>
            </p:cNvPr>
            <p:cNvSpPr>
              <a:spLocks noChangeArrowheads="1"/>
            </p:cNvSpPr>
            <p:nvPr/>
          </p:nvSpPr>
          <p:spPr bwMode="auto">
            <a:xfrm>
              <a:off x="5560201" y="2436528"/>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31" name="Rectangle 301">
              <a:extLst>
                <a:ext uri="{FF2B5EF4-FFF2-40B4-BE49-F238E27FC236}">
                  <a16:creationId xmlns:a16="http://schemas.microsoft.com/office/drawing/2014/main" id="{BB821954-3DEB-EB40-5124-DD35CBE5A3EF}"/>
                </a:ext>
              </a:extLst>
            </p:cNvPr>
            <p:cNvSpPr>
              <a:spLocks noChangeArrowheads="1"/>
            </p:cNvSpPr>
            <p:nvPr/>
          </p:nvSpPr>
          <p:spPr bwMode="auto">
            <a:xfrm>
              <a:off x="5569254" y="2436528"/>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32" name="Rectangle 301">
              <a:extLst>
                <a:ext uri="{FF2B5EF4-FFF2-40B4-BE49-F238E27FC236}">
                  <a16:creationId xmlns:a16="http://schemas.microsoft.com/office/drawing/2014/main" id="{4E01AF72-FBAF-66C9-28DF-709BF008D499}"/>
                </a:ext>
              </a:extLst>
            </p:cNvPr>
            <p:cNvSpPr>
              <a:spLocks noChangeArrowheads="1"/>
            </p:cNvSpPr>
            <p:nvPr/>
          </p:nvSpPr>
          <p:spPr bwMode="auto">
            <a:xfrm>
              <a:off x="5430434" y="2436528"/>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33" name="Rectangle 301">
              <a:extLst>
                <a:ext uri="{FF2B5EF4-FFF2-40B4-BE49-F238E27FC236}">
                  <a16:creationId xmlns:a16="http://schemas.microsoft.com/office/drawing/2014/main" id="{3FA6116F-6FEB-7A01-6EF4-32FE4E0FF4BF}"/>
                </a:ext>
              </a:extLst>
            </p:cNvPr>
            <p:cNvSpPr>
              <a:spLocks noChangeArrowheads="1"/>
            </p:cNvSpPr>
            <p:nvPr/>
          </p:nvSpPr>
          <p:spPr bwMode="auto">
            <a:xfrm>
              <a:off x="5415345" y="2436528"/>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34" name="Rectangle 301">
              <a:extLst>
                <a:ext uri="{FF2B5EF4-FFF2-40B4-BE49-F238E27FC236}">
                  <a16:creationId xmlns:a16="http://schemas.microsoft.com/office/drawing/2014/main" id="{47B26A3F-D8D5-D395-341D-8A6E7E386D31}"/>
                </a:ext>
              </a:extLst>
            </p:cNvPr>
            <p:cNvSpPr>
              <a:spLocks noChangeArrowheads="1"/>
            </p:cNvSpPr>
            <p:nvPr/>
          </p:nvSpPr>
          <p:spPr bwMode="auto">
            <a:xfrm>
              <a:off x="5394220" y="2436528"/>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35" name="Rectangle 301">
              <a:extLst>
                <a:ext uri="{FF2B5EF4-FFF2-40B4-BE49-F238E27FC236}">
                  <a16:creationId xmlns:a16="http://schemas.microsoft.com/office/drawing/2014/main" id="{FECBBE9B-735C-A47B-ED52-331DA99A18E3}"/>
                </a:ext>
              </a:extLst>
            </p:cNvPr>
            <p:cNvSpPr>
              <a:spLocks noChangeArrowheads="1"/>
            </p:cNvSpPr>
            <p:nvPr/>
          </p:nvSpPr>
          <p:spPr bwMode="auto">
            <a:xfrm>
              <a:off x="5379131" y="2436528"/>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36" name="Rectangle 301">
              <a:extLst>
                <a:ext uri="{FF2B5EF4-FFF2-40B4-BE49-F238E27FC236}">
                  <a16:creationId xmlns:a16="http://schemas.microsoft.com/office/drawing/2014/main" id="{D145ED26-B7C7-996A-6DA7-C61DD2F2B212}"/>
                </a:ext>
              </a:extLst>
            </p:cNvPr>
            <p:cNvSpPr>
              <a:spLocks noChangeArrowheads="1"/>
            </p:cNvSpPr>
            <p:nvPr/>
          </p:nvSpPr>
          <p:spPr bwMode="auto">
            <a:xfrm>
              <a:off x="5354989" y="2436528"/>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37" name="Rectangle 301">
              <a:extLst>
                <a:ext uri="{FF2B5EF4-FFF2-40B4-BE49-F238E27FC236}">
                  <a16:creationId xmlns:a16="http://schemas.microsoft.com/office/drawing/2014/main" id="{979EB5B5-2F66-6B33-D6D4-974AE69BBB6D}"/>
                </a:ext>
              </a:extLst>
            </p:cNvPr>
            <p:cNvSpPr>
              <a:spLocks noChangeArrowheads="1"/>
            </p:cNvSpPr>
            <p:nvPr/>
          </p:nvSpPr>
          <p:spPr bwMode="auto">
            <a:xfrm>
              <a:off x="5342918" y="2436528"/>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38" name="Rectangle 301">
              <a:extLst>
                <a:ext uri="{FF2B5EF4-FFF2-40B4-BE49-F238E27FC236}">
                  <a16:creationId xmlns:a16="http://schemas.microsoft.com/office/drawing/2014/main" id="{43865648-1C0A-F6EA-22EA-FFC118A837FE}"/>
                </a:ext>
              </a:extLst>
            </p:cNvPr>
            <p:cNvSpPr>
              <a:spLocks noChangeArrowheads="1"/>
            </p:cNvSpPr>
            <p:nvPr/>
          </p:nvSpPr>
          <p:spPr bwMode="auto">
            <a:xfrm>
              <a:off x="5327828" y="2436528"/>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39" name="Rectangle 301">
              <a:extLst>
                <a:ext uri="{FF2B5EF4-FFF2-40B4-BE49-F238E27FC236}">
                  <a16:creationId xmlns:a16="http://schemas.microsoft.com/office/drawing/2014/main" id="{F358E7FC-997F-95DD-B263-8F9B6ED2369A}"/>
                </a:ext>
              </a:extLst>
            </p:cNvPr>
            <p:cNvSpPr>
              <a:spLocks noChangeArrowheads="1"/>
            </p:cNvSpPr>
            <p:nvPr/>
          </p:nvSpPr>
          <p:spPr bwMode="auto">
            <a:xfrm>
              <a:off x="5255400" y="2436528"/>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40" name="Rectangle 301">
              <a:extLst>
                <a:ext uri="{FF2B5EF4-FFF2-40B4-BE49-F238E27FC236}">
                  <a16:creationId xmlns:a16="http://schemas.microsoft.com/office/drawing/2014/main" id="{A4B21A0B-81BC-3BC7-B91B-04DFFC4E498A}"/>
                </a:ext>
              </a:extLst>
            </p:cNvPr>
            <p:cNvSpPr>
              <a:spLocks noChangeArrowheads="1"/>
            </p:cNvSpPr>
            <p:nvPr/>
          </p:nvSpPr>
          <p:spPr bwMode="auto">
            <a:xfrm>
              <a:off x="5225222" y="2436528"/>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41" name="Rectangle 301">
              <a:extLst>
                <a:ext uri="{FF2B5EF4-FFF2-40B4-BE49-F238E27FC236}">
                  <a16:creationId xmlns:a16="http://schemas.microsoft.com/office/drawing/2014/main" id="{DE7D636A-1E1F-83BD-48F6-2E5C8C343F97}"/>
                </a:ext>
              </a:extLst>
            </p:cNvPr>
            <p:cNvSpPr>
              <a:spLocks noChangeArrowheads="1"/>
            </p:cNvSpPr>
            <p:nvPr/>
          </p:nvSpPr>
          <p:spPr bwMode="auto">
            <a:xfrm>
              <a:off x="5176936" y="242445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42" name="Rectangle 301">
              <a:extLst>
                <a:ext uri="{FF2B5EF4-FFF2-40B4-BE49-F238E27FC236}">
                  <a16:creationId xmlns:a16="http://schemas.microsoft.com/office/drawing/2014/main" id="{9622220D-4516-8494-2C80-4C9DB3F3F77B}"/>
                </a:ext>
              </a:extLst>
            </p:cNvPr>
            <p:cNvSpPr>
              <a:spLocks noChangeArrowheads="1"/>
            </p:cNvSpPr>
            <p:nvPr/>
          </p:nvSpPr>
          <p:spPr bwMode="auto">
            <a:xfrm>
              <a:off x="5167883" y="242445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43" name="Rectangle 301">
              <a:extLst>
                <a:ext uri="{FF2B5EF4-FFF2-40B4-BE49-F238E27FC236}">
                  <a16:creationId xmlns:a16="http://schemas.microsoft.com/office/drawing/2014/main" id="{2EB53690-CD57-DBD8-D83F-4A7E05370808}"/>
                </a:ext>
              </a:extLst>
            </p:cNvPr>
            <p:cNvSpPr>
              <a:spLocks noChangeArrowheads="1"/>
            </p:cNvSpPr>
            <p:nvPr/>
          </p:nvSpPr>
          <p:spPr bwMode="auto">
            <a:xfrm>
              <a:off x="5053205" y="2421438"/>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44" name="Rectangle 301">
              <a:extLst>
                <a:ext uri="{FF2B5EF4-FFF2-40B4-BE49-F238E27FC236}">
                  <a16:creationId xmlns:a16="http://schemas.microsoft.com/office/drawing/2014/main" id="{1A2B3A0B-A6A0-34D5-484E-BDCF874D832B}"/>
                </a:ext>
              </a:extLst>
            </p:cNvPr>
            <p:cNvSpPr>
              <a:spLocks noChangeArrowheads="1"/>
            </p:cNvSpPr>
            <p:nvPr/>
          </p:nvSpPr>
          <p:spPr bwMode="auto">
            <a:xfrm>
              <a:off x="4977758" y="2421438"/>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45" name="Rectangle 301">
              <a:extLst>
                <a:ext uri="{FF2B5EF4-FFF2-40B4-BE49-F238E27FC236}">
                  <a16:creationId xmlns:a16="http://schemas.microsoft.com/office/drawing/2014/main" id="{DDF6FAD3-465E-C99E-B033-ABA7B5F1AFE1}"/>
                </a:ext>
              </a:extLst>
            </p:cNvPr>
            <p:cNvSpPr>
              <a:spLocks noChangeArrowheads="1"/>
            </p:cNvSpPr>
            <p:nvPr/>
          </p:nvSpPr>
          <p:spPr bwMode="auto">
            <a:xfrm>
              <a:off x="4965687" y="2421438"/>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46" name="Rectangle 301">
              <a:extLst>
                <a:ext uri="{FF2B5EF4-FFF2-40B4-BE49-F238E27FC236}">
                  <a16:creationId xmlns:a16="http://schemas.microsoft.com/office/drawing/2014/main" id="{176CEA40-6031-A9CB-036B-33D190332FB7}"/>
                </a:ext>
              </a:extLst>
            </p:cNvPr>
            <p:cNvSpPr>
              <a:spLocks noChangeArrowheads="1"/>
            </p:cNvSpPr>
            <p:nvPr/>
          </p:nvSpPr>
          <p:spPr bwMode="auto">
            <a:xfrm>
              <a:off x="4929474" y="241238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47" name="Rectangle 301">
              <a:extLst>
                <a:ext uri="{FF2B5EF4-FFF2-40B4-BE49-F238E27FC236}">
                  <a16:creationId xmlns:a16="http://schemas.microsoft.com/office/drawing/2014/main" id="{026464AB-D3D6-A3F9-E96A-787DADEDDF99}"/>
                </a:ext>
              </a:extLst>
            </p:cNvPr>
            <p:cNvSpPr>
              <a:spLocks noChangeArrowheads="1"/>
            </p:cNvSpPr>
            <p:nvPr/>
          </p:nvSpPr>
          <p:spPr bwMode="auto">
            <a:xfrm>
              <a:off x="4857046" y="241238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48" name="Rectangle 301">
              <a:extLst>
                <a:ext uri="{FF2B5EF4-FFF2-40B4-BE49-F238E27FC236}">
                  <a16:creationId xmlns:a16="http://schemas.microsoft.com/office/drawing/2014/main" id="{EC0D7D5F-EDB7-9881-4305-2069CCAAAFAC}"/>
                </a:ext>
              </a:extLst>
            </p:cNvPr>
            <p:cNvSpPr>
              <a:spLocks noChangeArrowheads="1"/>
            </p:cNvSpPr>
            <p:nvPr/>
          </p:nvSpPr>
          <p:spPr bwMode="auto">
            <a:xfrm>
              <a:off x="4805743" y="241238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49" name="Rectangle 301">
              <a:extLst>
                <a:ext uri="{FF2B5EF4-FFF2-40B4-BE49-F238E27FC236}">
                  <a16:creationId xmlns:a16="http://schemas.microsoft.com/office/drawing/2014/main" id="{FF2D65B4-5C5B-6E3E-2DD1-B8DE22D9DCDD}"/>
                </a:ext>
              </a:extLst>
            </p:cNvPr>
            <p:cNvSpPr>
              <a:spLocks noChangeArrowheads="1"/>
            </p:cNvSpPr>
            <p:nvPr/>
          </p:nvSpPr>
          <p:spPr bwMode="auto">
            <a:xfrm>
              <a:off x="4760476" y="241238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50" name="Rectangle 301">
              <a:extLst>
                <a:ext uri="{FF2B5EF4-FFF2-40B4-BE49-F238E27FC236}">
                  <a16:creationId xmlns:a16="http://schemas.microsoft.com/office/drawing/2014/main" id="{577348F6-C8AE-C2B9-4FD8-C1D7F518E2F1}"/>
                </a:ext>
              </a:extLst>
            </p:cNvPr>
            <p:cNvSpPr>
              <a:spLocks noChangeArrowheads="1"/>
            </p:cNvSpPr>
            <p:nvPr/>
          </p:nvSpPr>
          <p:spPr bwMode="auto">
            <a:xfrm>
              <a:off x="4639763" y="2394278"/>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51" name="Rectangle 301">
              <a:extLst>
                <a:ext uri="{FF2B5EF4-FFF2-40B4-BE49-F238E27FC236}">
                  <a16:creationId xmlns:a16="http://schemas.microsoft.com/office/drawing/2014/main" id="{D91CE8A2-6DEF-5737-4AE0-08C19AA2CC2A}"/>
                </a:ext>
              </a:extLst>
            </p:cNvPr>
            <p:cNvSpPr>
              <a:spLocks noChangeArrowheads="1"/>
            </p:cNvSpPr>
            <p:nvPr/>
          </p:nvSpPr>
          <p:spPr bwMode="auto">
            <a:xfrm>
              <a:off x="4546210" y="238220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52" name="Rectangle 301">
              <a:extLst>
                <a:ext uri="{FF2B5EF4-FFF2-40B4-BE49-F238E27FC236}">
                  <a16:creationId xmlns:a16="http://schemas.microsoft.com/office/drawing/2014/main" id="{860CA4F4-ABBD-482A-F12C-CF54D3C1BA04}"/>
                </a:ext>
              </a:extLst>
            </p:cNvPr>
            <p:cNvSpPr>
              <a:spLocks noChangeArrowheads="1"/>
            </p:cNvSpPr>
            <p:nvPr/>
          </p:nvSpPr>
          <p:spPr bwMode="auto">
            <a:xfrm>
              <a:off x="4534139" y="238220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53" name="Rectangle 301">
              <a:extLst>
                <a:ext uri="{FF2B5EF4-FFF2-40B4-BE49-F238E27FC236}">
                  <a16:creationId xmlns:a16="http://schemas.microsoft.com/office/drawing/2014/main" id="{754E86FC-B794-7092-E48B-C006CB5754AD}"/>
                </a:ext>
              </a:extLst>
            </p:cNvPr>
            <p:cNvSpPr>
              <a:spLocks noChangeArrowheads="1"/>
            </p:cNvSpPr>
            <p:nvPr/>
          </p:nvSpPr>
          <p:spPr bwMode="auto">
            <a:xfrm>
              <a:off x="4470765" y="238220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54" name="Rectangle 301">
              <a:extLst>
                <a:ext uri="{FF2B5EF4-FFF2-40B4-BE49-F238E27FC236}">
                  <a16:creationId xmlns:a16="http://schemas.microsoft.com/office/drawing/2014/main" id="{6D4DE65D-2689-5BA4-2F56-495594E7AE15}"/>
                </a:ext>
              </a:extLst>
            </p:cNvPr>
            <p:cNvSpPr>
              <a:spLocks noChangeArrowheads="1"/>
            </p:cNvSpPr>
            <p:nvPr/>
          </p:nvSpPr>
          <p:spPr bwMode="auto">
            <a:xfrm>
              <a:off x="4380231" y="238220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56" name="Rectangle 301">
              <a:extLst>
                <a:ext uri="{FF2B5EF4-FFF2-40B4-BE49-F238E27FC236}">
                  <a16:creationId xmlns:a16="http://schemas.microsoft.com/office/drawing/2014/main" id="{EFFC5398-F9DA-F8C5-6989-6087C4FFDCF2}"/>
                </a:ext>
              </a:extLst>
            </p:cNvPr>
            <p:cNvSpPr>
              <a:spLocks noChangeArrowheads="1"/>
            </p:cNvSpPr>
            <p:nvPr/>
          </p:nvSpPr>
          <p:spPr bwMode="auto">
            <a:xfrm>
              <a:off x="4350053" y="238220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57" name="Rectangle 301">
              <a:extLst>
                <a:ext uri="{FF2B5EF4-FFF2-40B4-BE49-F238E27FC236}">
                  <a16:creationId xmlns:a16="http://schemas.microsoft.com/office/drawing/2014/main" id="{2E67EC2E-9453-B90D-D555-58C736A2A4C9}"/>
                </a:ext>
              </a:extLst>
            </p:cNvPr>
            <p:cNvSpPr>
              <a:spLocks noChangeArrowheads="1"/>
            </p:cNvSpPr>
            <p:nvPr/>
          </p:nvSpPr>
          <p:spPr bwMode="auto">
            <a:xfrm>
              <a:off x="4325911" y="238220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58" name="Rectangle 301">
              <a:extLst>
                <a:ext uri="{FF2B5EF4-FFF2-40B4-BE49-F238E27FC236}">
                  <a16:creationId xmlns:a16="http://schemas.microsoft.com/office/drawing/2014/main" id="{FDC6E32E-9FFE-A7EE-8C93-D8E9B096CFB4}"/>
                </a:ext>
              </a:extLst>
            </p:cNvPr>
            <p:cNvSpPr>
              <a:spLocks noChangeArrowheads="1"/>
            </p:cNvSpPr>
            <p:nvPr/>
          </p:nvSpPr>
          <p:spPr bwMode="auto">
            <a:xfrm>
              <a:off x="4313841" y="235504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59" name="Rectangle 301">
              <a:extLst>
                <a:ext uri="{FF2B5EF4-FFF2-40B4-BE49-F238E27FC236}">
                  <a16:creationId xmlns:a16="http://schemas.microsoft.com/office/drawing/2014/main" id="{CE69C9E1-D156-4AE2-E9BE-83BBC8BD11EF}"/>
                </a:ext>
              </a:extLst>
            </p:cNvPr>
            <p:cNvSpPr>
              <a:spLocks noChangeArrowheads="1"/>
            </p:cNvSpPr>
            <p:nvPr/>
          </p:nvSpPr>
          <p:spPr bwMode="auto">
            <a:xfrm>
              <a:off x="4286681" y="235504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60" name="Rectangle 301">
              <a:extLst>
                <a:ext uri="{FF2B5EF4-FFF2-40B4-BE49-F238E27FC236}">
                  <a16:creationId xmlns:a16="http://schemas.microsoft.com/office/drawing/2014/main" id="{20D6AFF4-318C-11F2-12DE-5E0C64BC20C1}"/>
                </a:ext>
              </a:extLst>
            </p:cNvPr>
            <p:cNvSpPr>
              <a:spLocks noChangeArrowheads="1"/>
            </p:cNvSpPr>
            <p:nvPr/>
          </p:nvSpPr>
          <p:spPr bwMode="auto">
            <a:xfrm>
              <a:off x="4193129" y="235504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61" name="Rectangle 301">
              <a:extLst>
                <a:ext uri="{FF2B5EF4-FFF2-40B4-BE49-F238E27FC236}">
                  <a16:creationId xmlns:a16="http://schemas.microsoft.com/office/drawing/2014/main" id="{39DED594-8BF8-D235-8824-833A1B8160B3}"/>
                </a:ext>
              </a:extLst>
            </p:cNvPr>
            <p:cNvSpPr>
              <a:spLocks noChangeArrowheads="1"/>
            </p:cNvSpPr>
            <p:nvPr/>
          </p:nvSpPr>
          <p:spPr bwMode="auto">
            <a:xfrm>
              <a:off x="4172004" y="235504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62" name="Rectangle 301">
              <a:extLst>
                <a:ext uri="{FF2B5EF4-FFF2-40B4-BE49-F238E27FC236}">
                  <a16:creationId xmlns:a16="http://schemas.microsoft.com/office/drawing/2014/main" id="{54CB6A76-EA6F-34FD-2A1E-D943BBCB853D}"/>
                </a:ext>
              </a:extLst>
            </p:cNvPr>
            <p:cNvSpPr>
              <a:spLocks noChangeArrowheads="1"/>
            </p:cNvSpPr>
            <p:nvPr/>
          </p:nvSpPr>
          <p:spPr bwMode="auto">
            <a:xfrm>
              <a:off x="4147861" y="235504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63" name="Rectangle 301">
              <a:extLst>
                <a:ext uri="{FF2B5EF4-FFF2-40B4-BE49-F238E27FC236}">
                  <a16:creationId xmlns:a16="http://schemas.microsoft.com/office/drawing/2014/main" id="{D07D37E4-7BA5-77BE-E17F-4A8538CF4F6E}"/>
                </a:ext>
              </a:extLst>
            </p:cNvPr>
            <p:cNvSpPr>
              <a:spLocks noChangeArrowheads="1"/>
            </p:cNvSpPr>
            <p:nvPr/>
          </p:nvSpPr>
          <p:spPr bwMode="auto">
            <a:xfrm>
              <a:off x="3987917" y="232486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64" name="Rectangle 301">
              <a:extLst>
                <a:ext uri="{FF2B5EF4-FFF2-40B4-BE49-F238E27FC236}">
                  <a16:creationId xmlns:a16="http://schemas.microsoft.com/office/drawing/2014/main" id="{FC3A06D7-1F92-76BF-906A-65DCE8EF31EF}"/>
                </a:ext>
              </a:extLst>
            </p:cNvPr>
            <p:cNvSpPr>
              <a:spLocks noChangeArrowheads="1"/>
            </p:cNvSpPr>
            <p:nvPr/>
          </p:nvSpPr>
          <p:spPr bwMode="auto">
            <a:xfrm>
              <a:off x="3954721" y="232486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67" name="Rectangle 301">
              <a:extLst>
                <a:ext uri="{FF2B5EF4-FFF2-40B4-BE49-F238E27FC236}">
                  <a16:creationId xmlns:a16="http://schemas.microsoft.com/office/drawing/2014/main" id="{2AECA048-EF3F-5BCC-84CD-4EEDC8BAAB7C}"/>
                </a:ext>
              </a:extLst>
            </p:cNvPr>
            <p:cNvSpPr>
              <a:spLocks noChangeArrowheads="1"/>
            </p:cNvSpPr>
            <p:nvPr/>
          </p:nvSpPr>
          <p:spPr bwMode="auto">
            <a:xfrm>
              <a:off x="3930578" y="232486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68" name="Rectangle 301">
              <a:extLst>
                <a:ext uri="{FF2B5EF4-FFF2-40B4-BE49-F238E27FC236}">
                  <a16:creationId xmlns:a16="http://schemas.microsoft.com/office/drawing/2014/main" id="{BF7FFE3C-3953-1E98-AC79-BCDF4A5E3F69}"/>
                </a:ext>
              </a:extLst>
            </p:cNvPr>
            <p:cNvSpPr>
              <a:spLocks noChangeArrowheads="1"/>
            </p:cNvSpPr>
            <p:nvPr/>
          </p:nvSpPr>
          <p:spPr bwMode="auto">
            <a:xfrm>
              <a:off x="3882293" y="229770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75" name="Rectangle 301">
              <a:extLst>
                <a:ext uri="{FF2B5EF4-FFF2-40B4-BE49-F238E27FC236}">
                  <a16:creationId xmlns:a16="http://schemas.microsoft.com/office/drawing/2014/main" id="{9F9210F5-F30D-69D5-0473-880D5716D258}"/>
                </a:ext>
              </a:extLst>
            </p:cNvPr>
            <p:cNvSpPr>
              <a:spLocks noChangeArrowheads="1"/>
            </p:cNvSpPr>
            <p:nvPr/>
          </p:nvSpPr>
          <p:spPr bwMode="auto">
            <a:xfrm>
              <a:off x="3725366" y="229770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76" name="Rectangle 301">
              <a:extLst>
                <a:ext uri="{FF2B5EF4-FFF2-40B4-BE49-F238E27FC236}">
                  <a16:creationId xmlns:a16="http://schemas.microsoft.com/office/drawing/2014/main" id="{FE6097E3-C810-2074-15CE-89452D05B40B}"/>
                </a:ext>
              </a:extLst>
            </p:cNvPr>
            <p:cNvSpPr>
              <a:spLocks noChangeArrowheads="1"/>
            </p:cNvSpPr>
            <p:nvPr/>
          </p:nvSpPr>
          <p:spPr bwMode="auto">
            <a:xfrm>
              <a:off x="3698206" y="229770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77" name="Rectangle 301">
              <a:extLst>
                <a:ext uri="{FF2B5EF4-FFF2-40B4-BE49-F238E27FC236}">
                  <a16:creationId xmlns:a16="http://schemas.microsoft.com/office/drawing/2014/main" id="{D0CABB38-DEC5-06FB-55CE-5BF6A219D703}"/>
                </a:ext>
              </a:extLst>
            </p:cNvPr>
            <p:cNvSpPr>
              <a:spLocks noChangeArrowheads="1"/>
            </p:cNvSpPr>
            <p:nvPr/>
          </p:nvSpPr>
          <p:spPr bwMode="auto">
            <a:xfrm>
              <a:off x="3655956" y="229770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78" name="Rectangle 301">
              <a:extLst>
                <a:ext uri="{FF2B5EF4-FFF2-40B4-BE49-F238E27FC236}">
                  <a16:creationId xmlns:a16="http://schemas.microsoft.com/office/drawing/2014/main" id="{7D3073C8-61A5-D9D7-C5FB-E7E7B69F4620}"/>
                </a:ext>
              </a:extLst>
            </p:cNvPr>
            <p:cNvSpPr>
              <a:spLocks noChangeArrowheads="1"/>
            </p:cNvSpPr>
            <p:nvPr/>
          </p:nvSpPr>
          <p:spPr bwMode="auto">
            <a:xfrm>
              <a:off x="3574474" y="229770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79" name="Rectangle 301">
              <a:extLst>
                <a:ext uri="{FF2B5EF4-FFF2-40B4-BE49-F238E27FC236}">
                  <a16:creationId xmlns:a16="http://schemas.microsoft.com/office/drawing/2014/main" id="{B2B19EAB-596D-A8AD-8A16-4888BFB046B0}"/>
                </a:ext>
              </a:extLst>
            </p:cNvPr>
            <p:cNvSpPr>
              <a:spLocks noChangeArrowheads="1"/>
            </p:cNvSpPr>
            <p:nvPr/>
          </p:nvSpPr>
          <p:spPr bwMode="auto">
            <a:xfrm>
              <a:off x="3562403" y="229770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80" name="Rectangle 301">
              <a:extLst>
                <a:ext uri="{FF2B5EF4-FFF2-40B4-BE49-F238E27FC236}">
                  <a16:creationId xmlns:a16="http://schemas.microsoft.com/office/drawing/2014/main" id="{71BA2246-0358-9924-6645-89BDF563DCF5}"/>
                </a:ext>
              </a:extLst>
            </p:cNvPr>
            <p:cNvSpPr>
              <a:spLocks noChangeArrowheads="1"/>
            </p:cNvSpPr>
            <p:nvPr/>
          </p:nvSpPr>
          <p:spPr bwMode="auto">
            <a:xfrm>
              <a:off x="3526189" y="229770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81" name="Rectangle 301">
              <a:extLst>
                <a:ext uri="{FF2B5EF4-FFF2-40B4-BE49-F238E27FC236}">
                  <a16:creationId xmlns:a16="http://schemas.microsoft.com/office/drawing/2014/main" id="{9D233627-96CF-2180-ABB2-9EDBD992BEFD}"/>
                </a:ext>
              </a:extLst>
            </p:cNvPr>
            <p:cNvSpPr>
              <a:spLocks noChangeArrowheads="1"/>
            </p:cNvSpPr>
            <p:nvPr/>
          </p:nvSpPr>
          <p:spPr bwMode="auto">
            <a:xfrm>
              <a:off x="3450744" y="2282617"/>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83" name="Rectangle 301">
              <a:extLst>
                <a:ext uri="{FF2B5EF4-FFF2-40B4-BE49-F238E27FC236}">
                  <a16:creationId xmlns:a16="http://schemas.microsoft.com/office/drawing/2014/main" id="{618AB8F4-1006-2C62-8023-A5381B8AF0DB}"/>
                </a:ext>
              </a:extLst>
            </p:cNvPr>
            <p:cNvSpPr>
              <a:spLocks noChangeArrowheads="1"/>
            </p:cNvSpPr>
            <p:nvPr/>
          </p:nvSpPr>
          <p:spPr bwMode="auto">
            <a:xfrm>
              <a:off x="3381334" y="2282617"/>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84" name="Rectangle 301">
              <a:extLst>
                <a:ext uri="{FF2B5EF4-FFF2-40B4-BE49-F238E27FC236}">
                  <a16:creationId xmlns:a16="http://schemas.microsoft.com/office/drawing/2014/main" id="{2E3327E4-BFF4-DDD5-75F2-F136A582270A}"/>
                </a:ext>
              </a:extLst>
            </p:cNvPr>
            <p:cNvSpPr>
              <a:spLocks noChangeArrowheads="1"/>
            </p:cNvSpPr>
            <p:nvPr/>
          </p:nvSpPr>
          <p:spPr bwMode="auto">
            <a:xfrm>
              <a:off x="3293818" y="2273564"/>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85" name="Rectangle 301">
              <a:extLst>
                <a:ext uri="{FF2B5EF4-FFF2-40B4-BE49-F238E27FC236}">
                  <a16:creationId xmlns:a16="http://schemas.microsoft.com/office/drawing/2014/main" id="{33542565-0B31-E9F1-4074-E21643FFFC96}"/>
                </a:ext>
              </a:extLst>
            </p:cNvPr>
            <p:cNvSpPr>
              <a:spLocks noChangeArrowheads="1"/>
            </p:cNvSpPr>
            <p:nvPr/>
          </p:nvSpPr>
          <p:spPr bwMode="auto">
            <a:xfrm>
              <a:off x="3121801" y="225847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86" name="Rectangle 301">
              <a:extLst>
                <a:ext uri="{FF2B5EF4-FFF2-40B4-BE49-F238E27FC236}">
                  <a16:creationId xmlns:a16="http://schemas.microsoft.com/office/drawing/2014/main" id="{B40D072E-20C1-2A55-5144-75A5178C74B9}"/>
                </a:ext>
              </a:extLst>
            </p:cNvPr>
            <p:cNvSpPr>
              <a:spLocks noChangeArrowheads="1"/>
            </p:cNvSpPr>
            <p:nvPr/>
          </p:nvSpPr>
          <p:spPr bwMode="auto">
            <a:xfrm>
              <a:off x="3067481" y="224338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87" name="Rectangle 301">
              <a:extLst>
                <a:ext uri="{FF2B5EF4-FFF2-40B4-BE49-F238E27FC236}">
                  <a16:creationId xmlns:a16="http://schemas.microsoft.com/office/drawing/2014/main" id="{7AC335AA-5D5E-AC2B-1A95-E4CD7C3CC2AD}"/>
                </a:ext>
              </a:extLst>
            </p:cNvPr>
            <p:cNvSpPr>
              <a:spLocks noChangeArrowheads="1"/>
            </p:cNvSpPr>
            <p:nvPr/>
          </p:nvSpPr>
          <p:spPr bwMode="auto">
            <a:xfrm>
              <a:off x="3031268" y="2243385"/>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88" name="Rectangle 301">
              <a:extLst>
                <a:ext uri="{FF2B5EF4-FFF2-40B4-BE49-F238E27FC236}">
                  <a16:creationId xmlns:a16="http://schemas.microsoft.com/office/drawing/2014/main" id="{BF6BF2F6-FC6F-019C-5AD9-7532BC0392A7}"/>
                </a:ext>
              </a:extLst>
            </p:cNvPr>
            <p:cNvSpPr>
              <a:spLocks noChangeArrowheads="1"/>
            </p:cNvSpPr>
            <p:nvPr/>
          </p:nvSpPr>
          <p:spPr bwMode="auto">
            <a:xfrm>
              <a:off x="2907537" y="2237350"/>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89" name="Rectangle 301">
              <a:extLst>
                <a:ext uri="{FF2B5EF4-FFF2-40B4-BE49-F238E27FC236}">
                  <a16:creationId xmlns:a16="http://schemas.microsoft.com/office/drawing/2014/main" id="{504600A8-7D92-E265-7C50-0C633EBC5A1E}"/>
                </a:ext>
              </a:extLst>
            </p:cNvPr>
            <p:cNvSpPr>
              <a:spLocks noChangeArrowheads="1"/>
            </p:cNvSpPr>
            <p:nvPr/>
          </p:nvSpPr>
          <p:spPr bwMode="auto">
            <a:xfrm>
              <a:off x="2892448" y="222829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90" name="Rectangle 301">
              <a:extLst>
                <a:ext uri="{FF2B5EF4-FFF2-40B4-BE49-F238E27FC236}">
                  <a16:creationId xmlns:a16="http://schemas.microsoft.com/office/drawing/2014/main" id="{86D4F95E-2428-C176-5BAF-2E3703388B3D}"/>
                </a:ext>
              </a:extLst>
            </p:cNvPr>
            <p:cNvSpPr>
              <a:spLocks noChangeArrowheads="1"/>
            </p:cNvSpPr>
            <p:nvPr/>
          </p:nvSpPr>
          <p:spPr bwMode="auto">
            <a:xfrm>
              <a:off x="2801913" y="2213844"/>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91" name="Rectangle 301">
              <a:extLst>
                <a:ext uri="{FF2B5EF4-FFF2-40B4-BE49-F238E27FC236}">
                  <a16:creationId xmlns:a16="http://schemas.microsoft.com/office/drawing/2014/main" id="{D013DA88-6B5A-AD5D-9187-C60663974DC4}"/>
                </a:ext>
              </a:extLst>
            </p:cNvPr>
            <p:cNvSpPr>
              <a:spLocks noChangeArrowheads="1"/>
            </p:cNvSpPr>
            <p:nvPr/>
          </p:nvSpPr>
          <p:spPr bwMode="auto">
            <a:xfrm>
              <a:off x="2792859" y="2213844"/>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92" name="Rectangle 301">
              <a:extLst>
                <a:ext uri="{FF2B5EF4-FFF2-40B4-BE49-F238E27FC236}">
                  <a16:creationId xmlns:a16="http://schemas.microsoft.com/office/drawing/2014/main" id="{FD361BF9-DBB6-11B9-29C2-1A43A1905082}"/>
                </a:ext>
              </a:extLst>
            </p:cNvPr>
            <p:cNvSpPr>
              <a:spLocks noChangeArrowheads="1"/>
            </p:cNvSpPr>
            <p:nvPr/>
          </p:nvSpPr>
          <p:spPr bwMode="auto">
            <a:xfrm>
              <a:off x="2726787" y="2213844"/>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95" name="Rectangle 301">
              <a:extLst>
                <a:ext uri="{FF2B5EF4-FFF2-40B4-BE49-F238E27FC236}">
                  <a16:creationId xmlns:a16="http://schemas.microsoft.com/office/drawing/2014/main" id="{E9755378-6A11-98FE-2D12-43447107EDA5}"/>
                </a:ext>
              </a:extLst>
            </p:cNvPr>
            <p:cNvSpPr>
              <a:spLocks noChangeArrowheads="1"/>
            </p:cNvSpPr>
            <p:nvPr/>
          </p:nvSpPr>
          <p:spPr bwMode="auto">
            <a:xfrm>
              <a:off x="2705356" y="2213844"/>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96" name="Rectangle 301">
              <a:extLst>
                <a:ext uri="{FF2B5EF4-FFF2-40B4-BE49-F238E27FC236}">
                  <a16:creationId xmlns:a16="http://schemas.microsoft.com/office/drawing/2014/main" id="{B442E6FB-2507-6629-C32B-FDF2D404F15D}"/>
                </a:ext>
              </a:extLst>
            </p:cNvPr>
            <p:cNvSpPr>
              <a:spLocks noChangeArrowheads="1"/>
            </p:cNvSpPr>
            <p:nvPr/>
          </p:nvSpPr>
          <p:spPr bwMode="auto">
            <a:xfrm>
              <a:off x="2688687" y="2213844"/>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97" name="Rectangle 301">
              <a:extLst>
                <a:ext uri="{FF2B5EF4-FFF2-40B4-BE49-F238E27FC236}">
                  <a16:creationId xmlns:a16="http://schemas.microsoft.com/office/drawing/2014/main" id="{BDC603F4-DBAB-74DE-4A98-41522F765484}"/>
                </a:ext>
              </a:extLst>
            </p:cNvPr>
            <p:cNvSpPr>
              <a:spLocks noChangeArrowheads="1"/>
            </p:cNvSpPr>
            <p:nvPr/>
          </p:nvSpPr>
          <p:spPr bwMode="auto">
            <a:xfrm>
              <a:off x="2679162" y="2213844"/>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98" name="Rectangle 301">
              <a:extLst>
                <a:ext uri="{FF2B5EF4-FFF2-40B4-BE49-F238E27FC236}">
                  <a16:creationId xmlns:a16="http://schemas.microsoft.com/office/drawing/2014/main" id="{D93EADA4-0D61-7E97-5C19-DB5E53B99D45}"/>
                </a:ext>
              </a:extLst>
            </p:cNvPr>
            <p:cNvSpPr>
              <a:spLocks noChangeArrowheads="1"/>
            </p:cNvSpPr>
            <p:nvPr/>
          </p:nvSpPr>
          <p:spPr bwMode="auto">
            <a:xfrm>
              <a:off x="2560097" y="219717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799" name="Rectangle 301">
              <a:extLst>
                <a:ext uri="{FF2B5EF4-FFF2-40B4-BE49-F238E27FC236}">
                  <a16:creationId xmlns:a16="http://schemas.microsoft.com/office/drawing/2014/main" id="{F6BA7453-7787-161F-F79B-63F7C3FC7FBF}"/>
                </a:ext>
              </a:extLst>
            </p:cNvPr>
            <p:cNvSpPr>
              <a:spLocks noChangeArrowheads="1"/>
            </p:cNvSpPr>
            <p:nvPr/>
          </p:nvSpPr>
          <p:spPr bwMode="auto">
            <a:xfrm>
              <a:off x="2572004" y="2197176"/>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00" name="Rectangle 301">
              <a:extLst>
                <a:ext uri="{FF2B5EF4-FFF2-40B4-BE49-F238E27FC236}">
                  <a16:creationId xmlns:a16="http://schemas.microsoft.com/office/drawing/2014/main" id="{155406C0-0901-CA95-5896-3192F0578D4D}"/>
                </a:ext>
              </a:extLst>
            </p:cNvPr>
            <p:cNvSpPr>
              <a:spLocks noChangeArrowheads="1"/>
            </p:cNvSpPr>
            <p:nvPr/>
          </p:nvSpPr>
          <p:spPr bwMode="auto">
            <a:xfrm>
              <a:off x="2660110" y="2199557"/>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01" name="Rectangle 301">
              <a:extLst>
                <a:ext uri="{FF2B5EF4-FFF2-40B4-BE49-F238E27FC236}">
                  <a16:creationId xmlns:a16="http://schemas.microsoft.com/office/drawing/2014/main" id="{58198B50-031C-2AF8-3EBB-30DEB515ED7F}"/>
                </a:ext>
              </a:extLst>
            </p:cNvPr>
            <p:cNvSpPr>
              <a:spLocks noChangeArrowheads="1"/>
            </p:cNvSpPr>
            <p:nvPr/>
          </p:nvSpPr>
          <p:spPr bwMode="auto">
            <a:xfrm>
              <a:off x="2471991" y="2192414"/>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02" name="Rectangle 301">
              <a:extLst>
                <a:ext uri="{FF2B5EF4-FFF2-40B4-BE49-F238E27FC236}">
                  <a16:creationId xmlns:a16="http://schemas.microsoft.com/office/drawing/2014/main" id="{020A245C-4C24-FE13-8CBE-0C556F0EA842}"/>
                </a:ext>
              </a:extLst>
            </p:cNvPr>
            <p:cNvSpPr>
              <a:spLocks noChangeArrowheads="1"/>
            </p:cNvSpPr>
            <p:nvPr/>
          </p:nvSpPr>
          <p:spPr bwMode="auto">
            <a:xfrm>
              <a:off x="2462466" y="2182890"/>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03" name="Rectangle 301">
              <a:extLst>
                <a:ext uri="{FF2B5EF4-FFF2-40B4-BE49-F238E27FC236}">
                  <a16:creationId xmlns:a16="http://schemas.microsoft.com/office/drawing/2014/main" id="{507D9496-B40E-11B6-84DD-E40D9B6F2717}"/>
                </a:ext>
              </a:extLst>
            </p:cNvPr>
            <p:cNvSpPr>
              <a:spLocks noChangeArrowheads="1"/>
            </p:cNvSpPr>
            <p:nvPr/>
          </p:nvSpPr>
          <p:spPr bwMode="auto">
            <a:xfrm>
              <a:off x="2336260" y="2170984"/>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04" name="Rectangle 301">
              <a:extLst>
                <a:ext uri="{FF2B5EF4-FFF2-40B4-BE49-F238E27FC236}">
                  <a16:creationId xmlns:a16="http://schemas.microsoft.com/office/drawing/2014/main" id="{DECBD692-1ABF-27C3-363C-48B997E70822}"/>
                </a:ext>
              </a:extLst>
            </p:cNvPr>
            <p:cNvSpPr>
              <a:spLocks noChangeArrowheads="1"/>
            </p:cNvSpPr>
            <p:nvPr/>
          </p:nvSpPr>
          <p:spPr bwMode="auto">
            <a:xfrm>
              <a:off x="2321972" y="2170984"/>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05" name="Rectangle 301">
              <a:extLst>
                <a:ext uri="{FF2B5EF4-FFF2-40B4-BE49-F238E27FC236}">
                  <a16:creationId xmlns:a16="http://schemas.microsoft.com/office/drawing/2014/main" id="{AC826A00-C069-C975-41FE-34F53095AAD4}"/>
                </a:ext>
              </a:extLst>
            </p:cNvPr>
            <p:cNvSpPr>
              <a:spLocks noChangeArrowheads="1"/>
            </p:cNvSpPr>
            <p:nvPr/>
          </p:nvSpPr>
          <p:spPr bwMode="auto">
            <a:xfrm>
              <a:off x="2300540" y="2170984"/>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06" name="Rectangle 301">
              <a:extLst>
                <a:ext uri="{FF2B5EF4-FFF2-40B4-BE49-F238E27FC236}">
                  <a16:creationId xmlns:a16="http://schemas.microsoft.com/office/drawing/2014/main" id="{9E8CB3E2-1CC2-A08B-43B3-0811AE70C04F}"/>
                </a:ext>
              </a:extLst>
            </p:cNvPr>
            <p:cNvSpPr>
              <a:spLocks noChangeArrowheads="1"/>
            </p:cNvSpPr>
            <p:nvPr/>
          </p:nvSpPr>
          <p:spPr bwMode="auto">
            <a:xfrm>
              <a:off x="2255296" y="2170984"/>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07" name="Rectangle 301">
              <a:extLst>
                <a:ext uri="{FF2B5EF4-FFF2-40B4-BE49-F238E27FC236}">
                  <a16:creationId xmlns:a16="http://schemas.microsoft.com/office/drawing/2014/main" id="{880CF4F6-7BA2-B6DC-2C7A-0DF684D199E9}"/>
                </a:ext>
              </a:extLst>
            </p:cNvPr>
            <p:cNvSpPr>
              <a:spLocks noChangeArrowheads="1"/>
            </p:cNvSpPr>
            <p:nvPr/>
          </p:nvSpPr>
          <p:spPr bwMode="auto">
            <a:xfrm>
              <a:off x="2126709" y="2166222"/>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08" name="Rectangle 301">
              <a:extLst>
                <a:ext uri="{FF2B5EF4-FFF2-40B4-BE49-F238E27FC236}">
                  <a16:creationId xmlns:a16="http://schemas.microsoft.com/office/drawing/2014/main" id="{BB958CA1-4BD5-B413-499F-AE159DB7C552}"/>
                </a:ext>
              </a:extLst>
            </p:cNvPr>
            <p:cNvSpPr>
              <a:spLocks noChangeArrowheads="1"/>
            </p:cNvSpPr>
            <p:nvPr/>
          </p:nvSpPr>
          <p:spPr bwMode="auto">
            <a:xfrm>
              <a:off x="2248152" y="2170984"/>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09" name="Rectangle 301">
              <a:extLst>
                <a:ext uri="{FF2B5EF4-FFF2-40B4-BE49-F238E27FC236}">
                  <a16:creationId xmlns:a16="http://schemas.microsoft.com/office/drawing/2014/main" id="{BA9BDA54-9C16-672D-7744-BB9FC2F428DC}"/>
                </a:ext>
              </a:extLst>
            </p:cNvPr>
            <p:cNvSpPr>
              <a:spLocks noChangeArrowheads="1"/>
            </p:cNvSpPr>
            <p:nvPr/>
          </p:nvSpPr>
          <p:spPr bwMode="auto">
            <a:xfrm>
              <a:off x="2038603" y="2166222"/>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10" name="Rectangle 301">
              <a:extLst>
                <a:ext uri="{FF2B5EF4-FFF2-40B4-BE49-F238E27FC236}">
                  <a16:creationId xmlns:a16="http://schemas.microsoft.com/office/drawing/2014/main" id="{43D7318D-BFC1-E3E9-2A7A-5D1B2EC6D401}"/>
                </a:ext>
              </a:extLst>
            </p:cNvPr>
            <p:cNvSpPr>
              <a:spLocks noChangeArrowheads="1"/>
            </p:cNvSpPr>
            <p:nvPr/>
          </p:nvSpPr>
          <p:spPr bwMode="auto">
            <a:xfrm>
              <a:off x="2021935" y="2166222"/>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11" name="Rectangle 301">
              <a:extLst>
                <a:ext uri="{FF2B5EF4-FFF2-40B4-BE49-F238E27FC236}">
                  <a16:creationId xmlns:a16="http://schemas.microsoft.com/office/drawing/2014/main" id="{0FA8CE6B-3FF5-3B8D-25BA-8CF83855D9DA}"/>
                </a:ext>
              </a:extLst>
            </p:cNvPr>
            <p:cNvSpPr>
              <a:spLocks noChangeArrowheads="1"/>
            </p:cNvSpPr>
            <p:nvPr/>
          </p:nvSpPr>
          <p:spPr bwMode="auto">
            <a:xfrm>
              <a:off x="1921923" y="2166222"/>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12" name="Rectangle 301">
              <a:extLst>
                <a:ext uri="{FF2B5EF4-FFF2-40B4-BE49-F238E27FC236}">
                  <a16:creationId xmlns:a16="http://schemas.microsoft.com/office/drawing/2014/main" id="{74AB1170-41A9-77F1-3143-BE1C1A84CD51}"/>
                </a:ext>
              </a:extLst>
            </p:cNvPr>
            <p:cNvSpPr>
              <a:spLocks noChangeArrowheads="1"/>
            </p:cNvSpPr>
            <p:nvPr/>
          </p:nvSpPr>
          <p:spPr bwMode="auto">
            <a:xfrm>
              <a:off x="1857629" y="2166222"/>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13" name="Rectangle 301">
              <a:extLst>
                <a:ext uri="{FF2B5EF4-FFF2-40B4-BE49-F238E27FC236}">
                  <a16:creationId xmlns:a16="http://schemas.microsoft.com/office/drawing/2014/main" id="{160DF47F-38C5-EC3B-26ED-A749A4F85CD8}"/>
                </a:ext>
              </a:extLst>
            </p:cNvPr>
            <p:cNvSpPr>
              <a:spLocks noChangeArrowheads="1"/>
            </p:cNvSpPr>
            <p:nvPr/>
          </p:nvSpPr>
          <p:spPr bwMode="auto">
            <a:xfrm>
              <a:off x="1819530" y="2156697"/>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14" name="Rectangle 301">
              <a:extLst>
                <a:ext uri="{FF2B5EF4-FFF2-40B4-BE49-F238E27FC236}">
                  <a16:creationId xmlns:a16="http://schemas.microsoft.com/office/drawing/2014/main" id="{53189457-1B15-1C48-71D0-68F0C8A514F8}"/>
                </a:ext>
              </a:extLst>
            </p:cNvPr>
            <p:cNvSpPr>
              <a:spLocks noChangeArrowheads="1"/>
            </p:cNvSpPr>
            <p:nvPr/>
          </p:nvSpPr>
          <p:spPr bwMode="auto">
            <a:xfrm>
              <a:off x="1695705" y="2156697"/>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15" name="Rectangle 301">
              <a:extLst>
                <a:ext uri="{FF2B5EF4-FFF2-40B4-BE49-F238E27FC236}">
                  <a16:creationId xmlns:a16="http://schemas.microsoft.com/office/drawing/2014/main" id="{881042C8-9D8A-3763-A266-9CEA18A74093}"/>
                </a:ext>
              </a:extLst>
            </p:cNvPr>
            <p:cNvSpPr>
              <a:spLocks noChangeArrowheads="1"/>
            </p:cNvSpPr>
            <p:nvPr/>
          </p:nvSpPr>
          <p:spPr bwMode="auto">
            <a:xfrm>
              <a:off x="1631412" y="2156697"/>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16" name="Rectangle 301">
              <a:extLst>
                <a:ext uri="{FF2B5EF4-FFF2-40B4-BE49-F238E27FC236}">
                  <a16:creationId xmlns:a16="http://schemas.microsoft.com/office/drawing/2014/main" id="{30EDE904-C069-FE64-279E-AE10D93D0FD1}"/>
                </a:ext>
              </a:extLst>
            </p:cNvPr>
            <p:cNvSpPr>
              <a:spLocks noChangeArrowheads="1"/>
            </p:cNvSpPr>
            <p:nvPr/>
          </p:nvSpPr>
          <p:spPr bwMode="auto">
            <a:xfrm>
              <a:off x="1334683" y="2156697"/>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17" name="Rectangle 301">
              <a:extLst>
                <a:ext uri="{FF2B5EF4-FFF2-40B4-BE49-F238E27FC236}">
                  <a16:creationId xmlns:a16="http://schemas.microsoft.com/office/drawing/2014/main" id="{5B1AEFFA-5D25-E4E2-DE81-C293705CBCD9}"/>
                </a:ext>
              </a:extLst>
            </p:cNvPr>
            <p:cNvSpPr>
              <a:spLocks noChangeArrowheads="1"/>
            </p:cNvSpPr>
            <p:nvPr/>
          </p:nvSpPr>
          <p:spPr bwMode="auto">
            <a:xfrm>
              <a:off x="1277533" y="2156697"/>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18" name="Rectangle 301">
              <a:extLst>
                <a:ext uri="{FF2B5EF4-FFF2-40B4-BE49-F238E27FC236}">
                  <a16:creationId xmlns:a16="http://schemas.microsoft.com/office/drawing/2014/main" id="{28704BAC-A8E4-43F8-9F13-C066C9B0E6BD}"/>
                </a:ext>
              </a:extLst>
            </p:cNvPr>
            <p:cNvSpPr>
              <a:spLocks noChangeArrowheads="1"/>
            </p:cNvSpPr>
            <p:nvPr/>
          </p:nvSpPr>
          <p:spPr bwMode="auto">
            <a:xfrm>
              <a:off x="1179902" y="2156697"/>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19" name="Rectangle 301">
              <a:extLst>
                <a:ext uri="{FF2B5EF4-FFF2-40B4-BE49-F238E27FC236}">
                  <a16:creationId xmlns:a16="http://schemas.microsoft.com/office/drawing/2014/main" id="{5CEBAE31-918E-7406-4BE3-5EE996ECC728}"/>
                </a:ext>
              </a:extLst>
            </p:cNvPr>
            <p:cNvSpPr>
              <a:spLocks noChangeArrowheads="1"/>
            </p:cNvSpPr>
            <p:nvPr/>
          </p:nvSpPr>
          <p:spPr bwMode="auto">
            <a:xfrm>
              <a:off x="1108465" y="2156697"/>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20" name="Rectangle 301">
              <a:extLst>
                <a:ext uri="{FF2B5EF4-FFF2-40B4-BE49-F238E27FC236}">
                  <a16:creationId xmlns:a16="http://schemas.microsoft.com/office/drawing/2014/main" id="{F19701F2-97A6-C127-EA5F-CF0CB777D967}"/>
                </a:ext>
              </a:extLst>
            </p:cNvPr>
            <p:cNvSpPr>
              <a:spLocks noChangeArrowheads="1"/>
            </p:cNvSpPr>
            <p:nvPr/>
          </p:nvSpPr>
          <p:spPr bwMode="auto">
            <a:xfrm>
              <a:off x="998928" y="2156697"/>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21" name="Rectangle 301">
              <a:extLst>
                <a:ext uri="{FF2B5EF4-FFF2-40B4-BE49-F238E27FC236}">
                  <a16:creationId xmlns:a16="http://schemas.microsoft.com/office/drawing/2014/main" id="{AFEEF256-6059-F645-B28B-E4F75A84E859}"/>
                </a:ext>
              </a:extLst>
            </p:cNvPr>
            <p:cNvSpPr>
              <a:spLocks noChangeArrowheads="1"/>
            </p:cNvSpPr>
            <p:nvPr/>
          </p:nvSpPr>
          <p:spPr bwMode="auto">
            <a:xfrm>
              <a:off x="1498989" y="2156697"/>
              <a:ext cx="57600" cy="5760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827" name="Freeform 5">
              <a:extLst>
                <a:ext uri="{FF2B5EF4-FFF2-40B4-BE49-F238E27FC236}">
                  <a16:creationId xmlns:a16="http://schemas.microsoft.com/office/drawing/2014/main" id="{F00B962B-A764-9CB4-7A0B-4CA837A9C272}"/>
                </a:ext>
              </a:extLst>
            </p:cNvPr>
            <p:cNvSpPr>
              <a:spLocks/>
            </p:cNvSpPr>
            <p:nvPr/>
          </p:nvSpPr>
          <p:spPr bwMode="auto">
            <a:xfrm>
              <a:off x="993775" y="2182813"/>
              <a:ext cx="7280275" cy="479425"/>
            </a:xfrm>
            <a:custGeom>
              <a:avLst/>
              <a:gdLst>
                <a:gd name="T0" fmla="*/ 0 w 4586"/>
                <a:gd name="T1" fmla="*/ 0 h 302"/>
                <a:gd name="T2" fmla="*/ 542 w 4586"/>
                <a:gd name="T3" fmla="*/ 0 h 302"/>
                <a:gd name="T4" fmla="*/ 542 w 4586"/>
                <a:gd name="T5" fmla="*/ 6 h 302"/>
                <a:gd name="T6" fmla="*/ 788 w 4586"/>
                <a:gd name="T7" fmla="*/ 6 h 302"/>
                <a:gd name="T8" fmla="*/ 788 w 4586"/>
                <a:gd name="T9" fmla="*/ 10 h 302"/>
                <a:gd name="T10" fmla="*/ 921 w 4586"/>
                <a:gd name="T11" fmla="*/ 10 h 302"/>
                <a:gd name="T12" fmla="*/ 921 w 4586"/>
                <a:gd name="T13" fmla="*/ 20 h 302"/>
                <a:gd name="T14" fmla="*/ 929 w 4586"/>
                <a:gd name="T15" fmla="*/ 20 h 302"/>
                <a:gd name="T16" fmla="*/ 929 w 4586"/>
                <a:gd name="T17" fmla="*/ 28 h 302"/>
                <a:gd name="T18" fmla="*/ 1053 w 4586"/>
                <a:gd name="T19" fmla="*/ 28 h 302"/>
                <a:gd name="T20" fmla="*/ 1053 w 4586"/>
                <a:gd name="T21" fmla="*/ 34 h 302"/>
                <a:gd name="T22" fmla="*/ 1184 w 4586"/>
                <a:gd name="T23" fmla="*/ 34 h 302"/>
                <a:gd name="T24" fmla="*/ 1184 w 4586"/>
                <a:gd name="T25" fmla="*/ 47 h 302"/>
                <a:gd name="T26" fmla="*/ 1204 w 4586"/>
                <a:gd name="T27" fmla="*/ 47 h 302"/>
                <a:gd name="T28" fmla="*/ 1204 w 4586"/>
                <a:gd name="T29" fmla="*/ 53 h 302"/>
                <a:gd name="T30" fmla="*/ 1320 w 4586"/>
                <a:gd name="T31" fmla="*/ 53 h 302"/>
                <a:gd name="T32" fmla="*/ 1320 w 4586"/>
                <a:gd name="T33" fmla="*/ 65 h 302"/>
                <a:gd name="T34" fmla="*/ 1448 w 4586"/>
                <a:gd name="T35" fmla="*/ 65 h 302"/>
                <a:gd name="T36" fmla="*/ 1448 w 4586"/>
                <a:gd name="T37" fmla="*/ 73 h 302"/>
                <a:gd name="T38" fmla="*/ 1460 w 4586"/>
                <a:gd name="T39" fmla="*/ 73 h 302"/>
                <a:gd name="T40" fmla="*/ 1460 w 4586"/>
                <a:gd name="T41" fmla="*/ 79 h 302"/>
                <a:gd name="T42" fmla="*/ 1581 w 4586"/>
                <a:gd name="T43" fmla="*/ 79 h 302"/>
                <a:gd name="T44" fmla="*/ 1581 w 4586"/>
                <a:gd name="T45" fmla="*/ 89 h 302"/>
                <a:gd name="T46" fmla="*/ 1846 w 4586"/>
                <a:gd name="T47" fmla="*/ 89 h 302"/>
                <a:gd name="T48" fmla="*/ 1846 w 4586"/>
                <a:gd name="T49" fmla="*/ 103 h 302"/>
                <a:gd name="T50" fmla="*/ 1852 w 4586"/>
                <a:gd name="T51" fmla="*/ 103 h 302"/>
                <a:gd name="T52" fmla="*/ 1852 w 4586"/>
                <a:gd name="T53" fmla="*/ 109 h 302"/>
                <a:gd name="T54" fmla="*/ 1972 w 4586"/>
                <a:gd name="T55" fmla="*/ 109 h 302"/>
                <a:gd name="T56" fmla="*/ 1972 w 4586"/>
                <a:gd name="T57" fmla="*/ 113 h 302"/>
                <a:gd name="T58" fmla="*/ 1978 w 4586"/>
                <a:gd name="T59" fmla="*/ 113 h 302"/>
                <a:gd name="T60" fmla="*/ 1978 w 4586"/>
                <a:gd name="T61" fmla="*/ 121 h 302"/>
                <a:gd name="T62" fmla="*/ 1988 w 4586"/>
                <a:gd name="T63" fmla="*/ 121 h 302"/>
                <a:gd name="T64" fmla="*/ 1988 w 4586"/>
                <a:gd name="T65" fmla="*/ 128 h 302"/>
                <a:gd name="T66" fmla="*/ 2110 w 4586"/>
                <a:gd name="T67" fmla="*/ 128 h 302"/>
                <a:gd name="T68" fmla="*/ 2110 w 4586"/>
                <a:gd name="T69" fmla="*/ 144 h 302"/>
                <a:gd name="T70" fmla="*/ 2243 w 4586"/>
                <a:gd name="T71" fmla="*/ 144 h 302"/>
                <a:gd name="T72" fmla="*/ 2243 w 4586"/>
                <a:gd name="T73" fmla="*/ 152 h 302"/>
                <a:gd name="T74" fmla="*/ 2371 w 4586"/>
                <a:gd name="T75" fmla="*/ 152 h 302"/>
                <a:gd name="T76" fmla="*/ 2371 w 4586"/>
                <a:gd name="T77" fmla="*/ 160 h 302"/>
                <a:gd name="T78" fmla="*/ 2502 w 4586"/>
                <a:gd name="T79" fmla="*/ 160 h 302"/>
                <a:gd name="T80" fmla="*/ 2502 w 4586"/>
                <a:gd name="T81" fmla="*/ 172 h 302"/>
                <a:gd name="T82" fmla="*/ 2644 w 4586"/>
                <a:gd name="T83" fmla="*/ 172 h 302"/>
                <a:gd name="T84" fmla="*/ 2644 w 4586"/>
                <a:gd name="T85" fmla="*/ 174 h 302"/>
                <a:gd name="T86" fmla="*/ 2903 w 4586"/>
                <a:gd name="T87" fmla="*/ 174 h 302"/>
                <a:gd name="T88" fmla="*/ 2903 w 4586"/>
                <a:gd name="T89" fmla="*/ 186 h 302"/>
                <a:gd name="T90" fmla="*/ 3033 w 4586"/>
                <a:gd name="T91" fmla="*/ 186 h 302"/>
                <a:gd name="T92" fmla="*/ 3033 w 4586"/>
                <a:gd name="T93" fmla="*/ 194 h 302"/>
                <a:gd name="T94" fmla="*/ 3166 w 4586"/>
                <a:gd name="T95" fmla="*/ 194 h 302"/>
                <a:gd name="T96" fmla="*/ 3166 w 4586"/>
                <a:gd name="T97" fmla="*/ 209 h 302"/>
                <a:gd name="T98" fmla="*/ 3304 w 4586"/>
                <a:gd name="T99" fmla="*/ 209 h 302"/>
                <a:gd name="T100" fmla="*/ 3304 w 4586"/>
                <a:gd name="T101" fmla="*/ 223 h 302"/>
                <a:gd name="T102" fmla="*/ 3422 w 4586"/>
                <a:gd name="T103" fmla="*/ 223 h 302"/>
                <a:gd name="T104" fmla="*/ 3422 w 4586"/>
                <a:gd name="T105" fmla="*/ 241 h 302"/>
                <a:gd name="T106" fmla="*/ 3852 w 4586"/>
                <a:gd name="T107" fmla="*/ 241 h 302"/>
                <a:gd name="T108" fmla="*/ 3852 w 4586"/>
                <a:gd name="T109" fmla="*/ 302 h 302"/>
                <a:gd name="T110" fmla="*/ 4586 w 4586"/>
                <a:gd name="T11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86" h="302">
                  <a:moveTo>
                    <a:pt x="0" y="0"/>
                  </a:moveTo>
                  <a:lnTo>
                    <a:pt x="542" y="0"/>
                  </a:lnTo>
                  <a:lnTo>
                    <a:pt x="542" y="6"/>
                  </a:lnTo>
                  <a:lnTo>
                    <a:pt x="788" y="6"/>
                  </a:lnTo>
                  <a:lnTo>
                    <a:pt x="788" y="10"/>
                  </a:lnTo>
                  <a:lnTo>
                    <a:pt x="921" y="10"/>
                  </a:lnTo>
                  <a:lnTo>
                    <a:pt x="921" y="20"/>
                  </a:lnTo>
                  <a:lnTo>
                    <a:pt x="929" y="20"/>
                  </a:lnTo>
                  <a:lnTo>
                    <a:pt x="929" y="28"/>
                  </a:lnTo>
                  <a:lnTo>
                    <a:pt x="1053" y="28"/>
                  </a:lnTo>
                  <a:lnTo>
                    <a:pt x="1053" y="34"/>
                  </a:lnTo>
                  <a:lnTo>
                    <a:pt x="1184" y="34"/>
                  </a:lnTo>
                  <a:lnTo>
                    <a:pt x="1184" y="47"/>
                  </a:lnTo>
                  <a:lnTo>
                    <a:pt x="1204" y="47"/>
                  </a:lnTo>
                  <a:lnTo>
                    <a:pt x="1204" y="53"/>
                  </a:lnTo>
                  <a:lnTo>
                    <a:pt x="1320" y="53"/>
                  </a:lnTo>
                  <a:lnTo>
                    <a:pt x="1320" y="65"/>
                  </a:lnTo>
                  <a:lnTo>
                    <a:pt x="1448" y="65"/>
                  </a:lnTo>
                  <a:lnTo>
                    <a:pt x="1448" y="73"/>
                  </a:lnTo>
                  <a:lnTo>
                    <a:pt x="1460" y="73"/>
                  </a:lnTo>
                  <a:lnTo>
                    <a:pt x="1460" y="79"/>
                  </a:lnTo>
                  <a:lnTo>
                    <a:pt x="1581" y="79"/>
                  </a:lnTo>
                  <a:lnTo>
                    <a:pt x="1581" y="89"/>
                  </a:lnTo>
                  <a:lnTo>
                    <a:pt x="1846" y="89"/>
                  </a:lnTo>
                  <a:lnTo>
                    <a:pt x="1846" y="103"/>
                  </a:lnTo>
                  <a:lnTo>
                    <a:pt x="1852" y="103"/>
                  </a:lnTo>
                  <a:lnTo>
                    <a:pt x="1852" y="109"/>
                  </a:lnTo>
                  <a:lnTo>
                    <a:pt x="1972" y="109"/>
                  </a:lnTo>
                  <a:lnTo>
                    <a:pt x="1972" y="113"/>
                  </a:lnTo>
                  <a:lnTo>
                    <a:pt x="1978" y="113"/>
                  </a:lnTo>
                  <a:lnTo>
                    <a:pt x="1978" y="121"/>
                  </a:lnTo>
                  <a:lnTo>
                    <a:pt x="1988" y="121"/>
                  </a:lnTo>
                  <a:lnTo>
                    <a:pt x="1988" y="128"/>
                  </a:lnTo>
                  <a:lnTo>
                    <a:pt x="2110" y="128"/>
                  </a:lnTo>
                  <a:lnTo>
                    <a:pt x="2110" y="144"/>
                  </a:lnTo>
                  <a:lnTo>
                    <a:pt x="2243" y="144"/>
                  </a:lnTo>
                  <a:lnTo>
                    <a:pt x="2243" y="152"/>
                  </a:lnTo>
                  <a:lnTo>
                    <a:pt x="2371" y="152"/>
                  </a:lnTo>
                  <a:lnTo>
                    <a:pt x="2371" y="160"/>
                  </a:lnTo>
                  <a:lnTo>
                    <a:pt x="2502" y="160"/>
                  </a:lnTo>
                  <a:lnTo>
                    <a:pt x="2502" y="172"/>
                  </a:lnTo>
                  <a:lnTo>
                    <a:pt x="2644" y="172"/>
                  </a:lnTo>
                  <a:lnTo>
                    <a:pt x="2644" y="174"/>
                  </a:lnTo>
                  <a:lnTo>
                    <a:pt x="2903" y="174"/>
                  </a:lnTo>
                  <a:lnTo>
                    <a:pt x="2903" y="186"/>
                  </a:lnTo>
                  <a:lnTo>
                    <a:pt x="3033" y="186"/>
                  </a:lnTo>
                  <a:lnTo>
                    <a:pt x="3033" y="194"/>
                  </a:lnTo>
                  <a:lnTo>
                    <a:pt x="3166" y="194"/>
                  </a:lnTo>
                  <a:lnTo>
                    <a:pt x="3166" y="209"/>
                  </a:lnTo>
                  <a:lnTo>
                    <a:pt x="3304" y="209"/>
                  </a:lnTo>
                  <a:lnTo>
                    <a:pt x="3304" y="223"/>
                  </a:lnTo>
                  <a:lnTo>
                    <a:pt x="3422" y="223"/>
                  </a:lnTo>
                  <a:lnTo>
                    <a:pt x="3422" y="241"/>
                  </a:lnTo>
                  <a:lnTo>
                    <a:pt x="3852" y="241"/>
                  </a:lnTo>
                  <a:lnTo>
                    <a:pt x="3852" y="302"/>
                  </a:lnTo>
                  <a:lnTo>
                    <a:pt x="4586" y="302"/>
                  </a:lnTo>
                </a:path>
              </a:pathLst>
            </a:custGeom>
            <a:noFill/>
            <a:ln w="19050" cap="sq">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1828" name="Freeform 6">
              <a:extLst>
                <a:ext uri="{FF2B5EF4-FFF2-40B4-BE49-F238E27FC236}">
                  <a16:creationId xmlns:a16="http://schemas.microsoft.com/office/drawing/2014/main" id="{84D7738E-AF61-D176-6F43-B6B3489AE476}"/>
                </a:ext>
              </a:extLst>
            </p:cNvPr>
            <p:cNvSpPr>
              <a:spLocks/>
            </p:cNvSpPr>
            <p:nvPr/>
          </p:nvSpPr>
          <p:spPr bwMode="auto">
            <a:xfrm>
              <a:off x="1011160" y="2179336"/>
              <a:ext cx="7264400" cy="928687"/>
            </a:xfrm>
            <a:custGeom>
              <a:avLst/>
              <a:gdLst>
                <a:gd name="T0" fmla="*/ 389 w 4576"/>
                <a:gd name="T1" fmla="*/ 0 h 585"/>
                <a:gd name="T2" fmla="*/ 395 w 4576"/>
                <a:gd name="T3" fmla="*/ 20 h 585"/>
                <a:gd name="T4" fmla="*/ 524 w 4576"/>
                <a:gd name="T5" fmla="*/ 38 h 585"/>
                <a:gd name="T6" fmla="*/ 526 w 4576"/>
                <a:gd name="T7" fmla="*/ 45 h 585"/>
                <a:gd name="T8" fmla="*/ 548 w 4576"/>
                <a:gd name="T9" fmla="*/ 53 h 585"/>
                <a:gd name="T10" fmla="*/ 660 w 4576"/>
                <a:gd name="T11" fmla="*/ 77 h 585"/>
                <a:gd name="T12" fmla="*/ 786 w 4576"/>
                <a:gd name="T13" fmla="*/ 103 h 585"/>
                <a:gd name="T14" fmla="*/ 798 w 4576"/>
                <a:gd name="T15" fmla="*/ 111 h 585"/>
                <a:gd name="T16" fmla="*/ 806 w 4576"/>
                <a:gd name="T17" fmla="*/ 117 h 585"/>
                <a:gd name="T18" fmla="*/ 820 w 4576"/>
                <a:gd name="T19" fmla="*/ 121 h 585"/>
                <a:gd name="T20" fmla="*/ 929 w 4576"/>
                <a:gd name="T21" fmla="*/ 144 h 585"/>
                <a:gd name="T22" fmla="*/ 937 w 4576"/>
                <a:gd name="T23" fmla="*/ 148 h 585"/>
                <a:gd name="T24" fmla="*/ 1057 w 4576"/>
                <a:gd name="T25" fmla="*/ 162 h 585"/>
                <a:gd name="T26" fmla="*/ 1180 w 4576"/>
                <a:gd name="T27" fmla="*/ 168 h 585"/>
                <a:gd name="T28" fmla="*/ 1194 w 4576"/>
                <a:gd name="T29" fmla="*/ 184 h 585"/>
                <a:gd name="T30" fmla="*/ 1440 w 4576"/>
                <a:gd name="T31" fmla="*/ 202 h 585"/>
                <a:gd name="T32" fmla="*/ 1452 w 4576"/>
                <a:gd name="T33" fmla="*/ 227 h 585"/>
                <a:gd name="T34" fmla="*/ 1581 w 4576"/>
                <a:gd name="T35" fmla="*/ 253 h 585"/>
                <a:gd name="T36" fmla="*/ 1609 w 4576"/>
                <a:gd name="T37" fmla="*/ 261 h 585"/>
                <a:gd name="T38" fmla="*/ 1723 w 4576"/>
                <a:gd name="T39" fmla="*/ 275 h 585"/>
                <a:gd name="T40" fmla="*/ 1727 w 4576"/>
                <a:gd name="T41" fmla="*/ 283 h 585"/>
                <a:gd name="T42" fmla="*/ 1840 w 4576"/>
                <a:gd name="T43" fmla="*/ 289 h 585"/>
                <a:gd name="T44" fmla="*/ 1852 w 4576"/>
                <a:gd name="T45" fmla="*/ 306 h 585"/>
                <a:gd name="T46" fmla="*/ 1952 w 4576"/>
                <a:gd name="T47" fmla="*/ 314 h 585"/>
                <a:gd name="T48" fmla="*/ 1982 w 4576"/>
                <a:gd name="T49" fmla="*/ 328 h 585"/>
                <a:gd name="T50" fmla="*/ 2100 w 4576"/>
                <a:gd name="T51" fmla="*/ 332 h 585"/>
                <a:gd name="T52" fmla="*/ 2106 w 4576"/>
                <a:gd name="T53" fmla="*/ 354 h 585"/>
                <a:gd name="T54" fmla="*/ 2116 w 4576"/>
                <a:gd name="T55" fmla="*/ 364 h 585"/>
                <a:gd name="T56" fmla="*/ 2239 w 4576"/>
                <a:gd name="T57" fmla="*/ 372 h 585"/>
                <a:gd name="T58" fmla="*/ 2243 w 4576"/>
                <a:gd name="T59" fmla="*/ 387 h 585"/>
                <a:gd name="T60" fmla="*/ 2267 w 4576"/>
                <a:gd name="T61" fmla="*/ 399 h 585"/>
                <a:gd name="T62" fmla="*/ 2369 w 4576"/>
                <a:gd name="T63" fmla="*/ 403 h 585"/>
                <a:gd name="T64" fmla="*/ 2504 w 4576"/>
                <a:gd name="T65" fmla="*/ 425 h 585"/>
                <a:gd name="T66" fmla="*/ 2514 w 4576"/>
                <a:gd name="T67" fmla="*/ 425 h 585"/>
                <a:gd name="T68" fmla="*/ 2518 w 4576"/>
                <a:gd name="T69" fmla="*/ 433 h 585"/>
                <a:gd name="T70" fmla="*/ 2630 w 4576"/>
                <a:gd name="T71" fmla="*/ 441 h 585"/>
                <a:gd name="T72" fmla="*/ 2764 w 4576"/>
                <a:gd name="T73" fmla="*/ 451 h 585"/>
                <a:gd name="T74" fmla="*/ 2770 w 4576"/>
                <a:gd name="T75" fmla="*/ 460 h 585"/>
                <a:gd name="T76" fmla="*/ 2895 w 4576"/>
                <a:gd name="T77" fmla="*/ 472 h 585"/>
                <a:gd name="T78" fmla="*/ 2899 w 4576"/>
                <a:gd name="T79" fmla="*/ 480 h 585"/>
                <a:gd name="T80" fmla="*/ 2907 w 4576"/>
                <a:gd name="T81" fmla="*/ 496 h 585"/>
                <a:gd name="T82" fmla="*/ 2915 w 4576"/>
                <a:gd name="T83" fmla="*/ 500 h 585"/>
                <a:gd name="T84" fmla="*/ 3037 w 4576"/>
                <a:gd name="T85" fmla="*/ 510 h 585"/>
                <a:gd name="T86" fmla="*/ 3041 w 4576"/>
                <a:gd name="T87" fmla="*/ 528 h 585"/>
                <a:gd name="T88" fmla="*/ 3158 w 4576"/>
                <a:gd name="T89" fmla="*/ 536 h 585"/>
                <a:gd name="T90" fmla="*/ 3166 w 4576"/>
                <a:gd name="T91" fmla="*/ 542 h 585"/>
                <a:gd name="T92" fmla="*/ 3300 w 4576"/>
                <a:gd name="T93" fmla="*/ 549 h 585"/>
                <a:gd name="T94" fmla="*/ 3427 w 4576"/>
                <a:gd name="T95" fmla="*/ 565 h 585"/>
                <a:gd name="T96" fmla="*/ 3433 w 4576"/>
                <a:gd name="T97" fmla="*/ 573 h 585"/>
                <a:gd name="T98" fmla="*/ 4576 w 4576"/>
                <a:gd name="T99"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76" h="585">
                  <a:moveTo>
                    <a:pt x="0" y="0"/>
                  </a:moveTo>
                  <a:lnTo>
                    <a:pt x="389" y="0"/>
                  </a:lnTo>
                  <a:lnTo>
                    <a:pt x="389" y="20"/>
                  </a:lnTo>
                  <a:lnTo>
                    <a:pt x="395" y="20"/>
                  </a:lnTo>
                  <a:lnTo>
                    <a:pt x="395" y="38"/>
                  </a:lnTo>
                  <a:lnTo>
                    <a:pt x="524" y="38"/>
                  </a:lnTo>
                  <a:lnTo>
                    <a:pt x="524" y="45"/>
                  </a:lnTo>
                  <a:lnTo>
                    <a:pt x="526" y="45"/>
                  </a:lnTo>
                  <a:lnTo>
                    <a:pt x="548" y="45"/>
                  </a:lnTo>
                  <a:lnTo>
                    <a:pt x="548" y="53"/>
                  </a:lnTo>
                  <a:lnTo>
                    <a:pt x="660" y="53"/>
                  </a:lnTo>
                  <a:lnTo>
                    <a:pt x="660" y="77"/>
                  </a:lnTo>
                  <a:lnTo>
                    <a:pt x="786" y="77"/>
                  </a:lnTo>
                  <a:lnTo>
                    <a:pt x="786" y="103"/>
                  </a:lnTo>
                  <a:lnTo>
                    <a:pt x="798" y="103"/>
                  </a:lnTo>
                  <a:lnTo>
                    <a:pt x="798" y="111"/>
                  </a:lnTo>
                  <a:lnTo>
                    <a:pt x="806" y="111"/>
                  </a:lnTo>
                  <a:lnTo>
                    <a:pt x="806" y="117"/>
                  </a:lnTo>
                  <a:lnTo>
                    <a:pt x="820" y="117"/>
                  </a:lnTo>
                  <a:lnTo>
                    <a:pt x="820" y="121"/>
                  </a:lnTo>
                  <a:lnTo>
                    <a:pt x="929" y="121"/>
                  </a:lnTo>
                  <a:lnTo>
                    <a:pt x="929" y="144"/>
                  </a:lnTo>
                  <a:lnTo>
                    <a:pt x="937" y="144"/>
                  </a:lnTo>
                  <a:lnTo>
                    <a:pt x="937" y="148"/>
                  </a:lnTo>
                  <a:lnTo>
                    <a:pt x="1057" y="148"/>
                  </a:lnTo>
                  <a:lnTo>
                    <a:pt x="1057" y="162"/>
                  </a:lnTo>
                  <a:lnTo>
                    <a:pt x="1180" y="162"/>
                  </a:lnTo>
                  <a:lnTo>
                    <a:pt x="1180" y="168"/>
                  </a:lnTo>
                  <a:lnTo>
                    <a:pt x="1194" y="168"/>
                  </a:lnTo>
                  <a:lnTo>
                    <a:pt x="1194" y="184"/>
                  </a:lnTo>
                  <a:lnTo>
                    <a:pt x="1440" y="184"/>
                  </a:lnTo>
                  <a:lnTo>
                    <a:pt x="1440" y="202"/>
                  </a:lnTo>
                  <a:lnTo>
                    <a:pt x="1452" y="202"/>
                  </a:lnTo>
                  <a:lnTo>
                    <a:pt x="1452" y="227"/>
                  </a:lnTo>
                  <a:lnTo>
                    <a:pt x="1581" y="227"/>
                  </a:lnTo>
                  <a:lnTo>
                    <a:pt x="1581" y="253"/>
                  </a:lnTo>
                  <a:lnTo>
                    <a:pt x="1609" y="253"/>
                  </a:lnTo>
                  <a:lnTo>
                    <a:pt x="1609" y="261"/>
                  </a:lnTo>
                  <a:lnTo>
                    <a:pt x="1723" y="261"/>
                  </a:lnTo>
                  <a:lnTo>
                    <a:pt x="1723" y="275"/>
                  </a:lnTo>
                  <a:lnTo>
                    <a:pt x="1727" y="275"/>
                  </a:lnTo>
                  <a:lnTo>
                    <a:pt x="1727" y="283"/>
                  </a:lnTo>
                  <a:lnTo>
                    <a:pt x="1840" y="283"/>
                  </a:lnTo>
                  <a:lnTo>
                    <a:pt x="1840" y="289"/>
                  </a:lnTo>
                  <a:lnTo>
                    <a:pt x="1852" y="289"/>
                  </a:lnTo>
                  <a:lnTo>
                    <a:pt x="1852" y="306"/>
                  </a:lnTo>
                  <a:lnTo>
                    <a:pt x="1952" y="306"/>
                  </a:lnTo>
                  <a:lnTo>
                    <a:pt x="1952" y="314"/>
                  </a:lnTo>
                  <a:lnTo>
                    <a:pt x="1982" y="314"/>
                  </a:lnTo>
                  <a:lnTo>
                    <a:pt x="1982" y="328"/>
                  </a:lnTo>
                  <a:lnTo>
                    <a:pt x="2100" y="328"/>
                  </a:lnTo>
                  <a:lnTo>
                    <a:pt x="2100" y="332"/>
                  </a:lnTo>
                  <a:lnTo>
                    <a:pt x="2106" y="332"/>
                  </a:lnTo>
                  <a:lnTo>
                    <a:pt x="2106" y="354"/>
                  </a:lnTo>
                  <a:lnTo>
                    <a:pt x="2116" y="354"/>
                  </a:lnTo>
                  <a:lnTo>
                    <a:pt x="2116" y="364"/>
                  </a:lnTo>
                  <a:lnTo>
                    <a:pt x="2239" y="364"/>
                  </a:lnTo>
                  <a:lnTo>
                    <a:pt x="2239" y="372"/>
                  </a:lnTo>
                  <a:lnTo>
                    <a:pt x="2243" y="372"/>
                  </a:lnTo>
                  <a:lnTo>
                    <a:pt x="2243" y="387"/>
                  </a:lnTo>
                  <a:lnTo>
                    <a:pt x="2267" y="387"/>
                  </a:lnTo>
                  <a:lnTo>
                    <a:pt x="2267" y="399"/>
                  </a:lnTo>
                  <a:lnTo>
                    <a:pt x="2369" y="399"/>
                  </a:lnTo>
                  <a:lnTo>
                    <a:pt x="2369" y="403"/>
                  </a:lnTo>
                  <a:lnTo>
                    <a:pt x="2504" y="403"/>
                  </a:lnTo>
                  <a:lnTo>
                    <a:pt x="2504" y="425"/>
                  </a:lnTo>
                  <a:lnTo>
                    <a:pt x="2508" y="425"/>
                  </a:lnTo>
                  <a:lnTo>
                    <a:pt x="2514" y="425"/>
                  </a:lnTo>
                  <a:lnTo>
                    <a:pt x="2514" y="433"/>
                  </a:lnTo>
                  <a:lnTo>
                    <a:pt x="2518" y="433"/>
                  </a:lnTo>
                  <a:lnTo>
                    <a:pt x="2518" y="441"/>
                  </a:lnTo>
                  <a:lnTo>
                    <a:pt x="2630" y="441"/>
                  </a:lnTo>
                  <a:lnTo>
                    <a:pt x="2630" y="451"/>
                  </a:lnTo>
                  <a:lnTo>
                    <a:pt x="2764" y="451"/>
                  </a:lnTo>
                  <a:lnTo>
                    <a:pt x="2764" y="460"/>
                  </a:lnTo>
                  <a:lnTo>
                    <a:pt x="2770" y="460"/>
                  </a:lnTo>
                  <a:lnTo>
                    <a:pt x="2770" y="472"/>
                  </a:lnTo>
                  <a:lnTo>
                    <a:pt x="2895" y="472"/>
                  </a:lnTo>
                  <a:lnTo>
                    <a:pt x="2895" y="480"/>
                  </a:lnTo>
                  <a:lnTo>
                    <a:pt x="2899" y="480"/>
                  </a:lnTo>
                  <a:lnTo>
                    <a:pt x="2899" y="496"/>
                  </a:lnTo>
                  <a:lnTo>
                    <a:pt x="2907" y="496"/>
                  </a:lnTo>
                  <a:lnTo>
                    <a:pt x="2907" y="500"/>
                  </a:lnTo>
                  <a:lnTo>
                    <a:pt x="2915" y="500"/>
                  </a:lnTo>
                  <a:lnTo>
                    <a:pt x="2915" y="510"/>
                  </a:lnTo>
                  <a:lnTo>
                    <a:pt x="3037" y="510"/>
                  </a:lnTo>
                  <a:lnTo>
                    <a:pt x="3037" y="528"/>
                  </a:lnTo>
                  <a:lnTo>
                    <a:pt x="3041" y="528"/>
                  </a:lnTo>
                  <a:lnTo>
                    <a:pt x="3041" y="536"/>
                  </a:lnTo>
                  <a:lnTo>
                    <a:pt x="3158" y="536"/>
                  </a:lnTo>
                  <a:lnTo>
                    <a:pt x="3158" y="542"/>
                  </a:lnTo>
                  <a:lnTo>
                    <a:pt x="3166" y="542"/>
                  </a:lnTo>
                  <a:lnTo>
                    <a:pt x="3166" y="549"/>
                  </a:lnTo>
                  <a:lnTo>
                    <a:pt x="3300" y="549"/>
                  </a:lnTo>
                  <a:lnTo>
                    <a:pt x="3300" y="565"/>
                  </a:lnTo>
                  <a:lnTo>
                    <a:pt x="3427" y="565"/>
                  </a:lnTo>
                  <a:lnTo>
                    <a:pt x="3427" y="573"/>
                  </a:lnTo>
                  <a:lnTo>
                    <a:pt x="3433" y="573"/>
                  </a:lnTo>
                  <a:lnTo>
                    <a:pt x="3433" y="585"/>
                  </a:lnTo>
                  <a:lnTo>
                    <a:pt x="4576" y="585"/>
                  </a:lnTo>
                </a:path>
              </a:pathLst>
            </a:custGeom>
            <a:noFill/>
            <a:ln w="190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1445" name="Freeform 8">
              <a:extLst>
                <a:ext uri="{FF2B5EF4-FFF2-40B4-BE49-F238E27FC236}">
                  <a16:creationId xmlns:a16="http://schemas.microsoft.com/office/drawing/2014/main" id="{49BACD4D-A688-4BA9-2D52-3CFF070B9A05}"/>
                </a:ext>
              </a:extLst>
            </p:cNvPr>
            <p:cNvSpPr>
              <a:spLocks/>
            </p:cNvSpPr>
            <p:nvPr/>
          </p:nvSpPr>
          <p:spPr bwMode="auto">
            <a:xfrm>
              <a:off x="1028993" y="2179280"/>
              <a:ext cx="7255074" cy="2480385"/>
            </a:xfrm>
            <a:custGeom>
              <a:avLst/>
              <a:gdLst>
                <a:gd name="T0" fmla="*/ 0 w 3067"/>
                <a:gd name="T1" fmla="*/ 0 h 1963"/>
                <a:gd name="T2" fmla="*/ 0 w 3067"/>
                <a:gd name="T3" fmla="*/ 2147483647 h 1963"/>
                <a:gd name="T4" fmla="*/ 2147483647 w 3067"/>
                <a:gd name="T5" fmla="*/ 2147483647 h 1963"/>
                <a:gd name="T6" fmla="*/ 0 60000 65536"/>
                <a:gd name="T7" fmla="*/ 0 60000 65536"/>
                <a:gd name="T8" fmla="*/ 0 60000 65536"/>
                <a:gd name="T9" fmla="*/ 0 w 3067"/>
                <a:gd name="T10" fmla="*/ 0 h 1963"/>
                <a:gd name="T11" fmla="*/ 3067 w 3067"/>
                <a:gd name="T12" fmla="*/ 1963 h 1963"/>
              </a:gdLst>
              <a:ahLst/>
              <a:cxnLst>
                <a:cxn ang="T6">
                  <a:pos x="T0" y="T1"/>
                </a:cxn>
                <a:cxn ang="T7">
                  <a:pos x="T2" y="T3"/>
                </a:cxn>
                <a:cxn ang="T8">
                  <a:pos x="T4" y="T5"/>
                </a:cxn>
              </a:cxnLst>
              <a:rect l="T9" t="T10" r="T11" b="T12"/>
              <a:pathLst>
                <a:path w="3067" h="1963">
                  <a:moveTo>
                    <a:pt x="0" y="0"/>
                  </a:moveTo>
                  <a:lnTo>
                    <a:pt x="0" y="1963"/>
                  </a:lnTo>
                  <a:lnTo>
                    <a:pt x="3067" y="1963"/>
                  </a:lnTo>
                </a:path>
              </a:pathLst>
            </a:custGeom>
            <a:noFill/>
            <a:ln w="12700" cap="sq" cmpd="sng">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446" name="Line 9">
              <a:extLst>
                <a:ext uri="{FF2B5EF4-FFF2-40B4-BE49-F238E27FC236}">
                  <a16:creationId xmlns:a16="http://schemas.microsoft.com/office/drawing/2014/main" id="{D21324A4-84BE-71DB-84E6-26826F98A6B5}"/>
                </a:ext>
              </a:extLst>
            </p:cNvPr>
            <p:cNvSpPr>
              <a:spLocks noChangeShapeType="1"/>
            </p:cNvSpPr>
            <p:nvPr/>
          </p:nvSpPr>
          <p:spPr bwMode="auto">
            <a:xfrm>
              <a:off x="970463" y="2179280"/>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grpSp>
      <p:graphicFrame>
        <p:nvGraphicFramePr>
          <p:cNvPr id="1895" name="Table 1894">
            <a:extLst>
              <a:ext uri="{FF2B5EF4-FFF2-40B4-BE49-F238E27FC236}">
                <a16:creationId xmlns:a16="http://schemas.microsoft.com/office/drawing/2014/main" id="{38C1950E-B4C8-4F9B-5782-075F6B76E319}"/>
              </a:ext>
            </a:extLst>
          </p:cNvPr>
          <p:cNvGraphicFramePr>
            <a:graphicFrameLocks noGrp="1"/>
          </p:cNvGraphicFramePr>
          <p:nvPr/>
        </p:nvGraphicFramePr>
        <p:xfrm>
          <a:off x="7040162" y="4429488"/>
          <a:ext cx="3546000" cy="1203480"/>
        </p:xfrm>
        <a:graphic>
          <a:graphicData uri="http://schemas.openxmlformats.org/drawingml/2006/table">
            <a:tbl>
              <a:tblPr/>
              <a:tblGrid>
                <a:gridCol w="1641600">
                  <a:extLst>
                    <a:ext uri="{9D8B030D-6E8A-4147-A177-3AD203B41FA5}">
                      <a16:colId xmlns:a16="http://schemas.microsoft.com/office/drawing/2014/main" val="4273465190"/>
                    </a:ext>
                  </a:extLst>
                </a:gridCol>
                <a:gridCol w="954000">
                  <a:extLst>
                    <a:ext uri="{9D8B030D-6E8A-4147-A177-3AD203B41FA5}">
                      <a16:colId xmlns:a16="http://schemas.microsoft.com/office/drawing/2014/main" val="2807660285"/>
                    </a:ext>
                  </a:extLst>
                </a:gridCol>
                <a:gridCol w="950400">
                  <a:extLst>
                    <a:ext uri="{9D8B030D-6E8A-4147-A177-3AD203B41FA5}">
                      <a16:colId xmlns:a16="http://schemas.microsoft.com/office/drawing/2014/main" val="3237975342"/>
                    </a:ext>
                  </a:extLst>
                </a:gridCol>
              </a:tblGrid>
              <a:tr h="5256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lnSpc>
                          <a:spcPct val="90000"/>
                        </a:lnSpc>
                      </a:pPr>
                      <a:endParaRPr lang="en-US" sz="1000" b="1" i="0" u="none" strike="noStrike" dirty="0">
                        <a:solidFill>
                          <a:schemeClr val="tx1"/>
                        </a:solidFill>
                        <a:effectLst/>
                        <a:latin typeface="+mn-lt"/>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000" b="1" u="none" strike="noStrike" dirty="0">
                          <a:solidFill>
                            <a:schemeClr val="bg2"/>
                          </a:solidFill>
                          <a:effectLst/>
                          <a:latin typeface="Arial" panose="020B0604020202020204" pitchFamily="34" charset="0"/>
                          <a:cs typeface="Arial" panose="020B0604020202020204" pitchFamily="34" charset="0"/>
                        </a:rPr>
                        <a:t>Enzalutamide monotherapy </a:t>
                      </a:r>
                    </a:p>
                    <a:p>
                      <a:pPr algn="ctr" fontAlgn="b">
                        <a:lnSpc>
                          <a:spcPct val="90000"/>
                        </a:lnSpc>
                      </a:pPr>
                      <a:r>
                        <a:rPr lang="en-US" sz="1000" b="1" u="none" strike="noStrike" dirty="0">
                          <a:solidFill>
                            <a:schemeClr val="bg2"/>
                          </a:solidFill>
                          <a:effectLst/>
                          <a:latin typeface="Arial" panose="020B0604020202020204" pitchFamily="34" charset="0"/>
                          <a:cs typeface="Arial" panose="020B0604020202020204" pitchFamily="34" charset="0"/>
                        </a:rPr>
                        <a:t>(n = 355)</a:t>
                      </a:r>
                      <a:endParaRPr lang="en-US" sz="1000" b="1" i="0" u="none" strike="noStrike" dirty="0">
                        <a:solidFill>
                          <a:schemeClr val="bg2"/>
                        </a:solidFill>
                        <a:effectLst/>
                        <a:latin typeface="Arial" panose="020B0604020202020204" pitchFamily="34" charset="0"/>
                        <a:cs typeface="Arial" panose="020B0604020202020204" pitchFamily="34" charset="0"/>
                      </a:endParaRPr>
                    </a:p>
                  </a:txBody>
                  <a:tcPr marL="0" marR="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81E3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000" b="1" u="none" strike="noStrike" dirty="0">
                          <a:solidFill>
                            <a:schemeClr val="bg2"/>
                          </a:solidFill>
                          <a:effectLst/>
                          <a:latin typeface="Arial" panose="020B0604020202020204" pitchFamily="34" charset="0"/>
                          <a:cs typeface="Arial" panose="020B0604020202020204" pitchFamily="34" charset="0"/>
                        </a:rPr>
                        <a:t>Leuprolide acetate  </a:t>
                      </a:r>
                    </a:p>
                    <a:p>
                      <a:pPr algn="ctr" fontAlgn="b">
                        <a:lnSpc>
                          <a:spcPct val="90000"/>
                        </a:lnSpc>
                      </a:pPr>
                      <a:r>
                        <a:rPr lang="en-US" sz="1000" b="1" u="none" strike="noStrike" dirty="0">
                          <a:solidFill>
                            <a:schemeClr val="bg2"/>
                          </a:solidFill>
                          <a:effectLst/>
                          <a:latin typeface="Arial" panose="020B0604020202020204" pitchFamily="34" charset="0"/>
                          <a:cs typeface="Arial" panose="020B0604020202020204" pitchFamily="34" charset="0"/>
                        </a:rPr>
                        <a:t>(n = 358)</a:t>
                      </a:r>
                      <a:endParaRPr lang="en-US" sz="1000" b="1" i="0" u="none" strike="noStrike" dirty="0">
                        <a:solidFill>
                          <a:schemeClr val="bg2"/>
                        </a:solidFill>
                        <a:effectLst/>
                        <a:latin typeface="Arial" panose="020B0604020202020204" pitchFamily="34" charset="0"/>
                        <a:cs typeface="Arial" panose="020B0604020202020204" pitchFamily="34" charset="0"/>
                      </a:endParaRPr>
                    </a:p>
                  </a:txBody>
                  <a:tcPr marL="72000" marR="72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36347200"/>
                  </a:ext>
                </a:extLst>
              </a:tr>
              <a:tr h="2304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lnSpc>
                          <a:spcPct val="90000"/>
                        </a:lnSpc>
                      </a:pPr>
                      <a:r>
                        <a:rPr lang="en-US" sz="1000" u="none" strike="noStrike" dirty="0">
                          <a:solidFill>
                            <a:schemeClr val="bg2"/>
                          </a:solidFill>
                          <a:effectLst/>
                          <a:latin typeface="Arial" panose="020B0604020202020204" pitchFamily="34" charset="0"/>
                          <a:cs typeface="Arial" panose="020B0604020202020204" pitchFamily="34" charset="0"/>
                        </a:rPr>
                        <a:t>Events, n (%)</a:t>
                      </a:r>
                      <a:endParaRPr lang="en-US" sz="1000" b="1" i="0" u="none" strike="noStrike" dirty="0">
                        <a:solidFill>
                          <a:schemeClr val="bg2"/>
                        </a:solidFill>
                        <a:effectLst/>
                        <a:latin typeface="Arial" panose="020B0604020202020204" pitchFamily="34" charset="0"/>
                        <a:cs typeface="Arial" panose="020B0604020202020204" pitchFamily="34" charset="0"/>
                      </a:endParaRPr>
                    </a:p>
                  </a:txBody>
                  <a:tcPr marL="72000" marR="72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000" u="none" strike="noStrike" dirty="0">
                          <a:solidFill>
                            <a:schemeClr val="bg2"/>
                          </a:solidFill>
                          <a:effectLst/>
                          <a:latin typeface="Arial" panose="020B0604020202020204" pitchFamily="34" charset="0"/>
                          <a:cs typeface="Arial" panose="020B0604020202020204" pitchFamily="34" charset="0"/>
                        </a:rPr>
                        <a:t>84 (24)</a:t>
                      </a:r>
                    </a:p>
                  </a:txBody>
                  <a:tcPr marL="72000" marR="72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000" u="none" strike="noStrike" dirty="0">
                          <a:solidFill>
                            <a:schemeClr val="bg2"/>
                          </a:solidFill>
                          <a:effectLst/>
                          <a:latin typeface="Arial" panose="020B0604020202020204" pitchFamily="34" charset="0"/>
                          <a:cs typeface="Arial" panose="020B0604020202020204" pitchFamily="34" charset="0"/>
                        </a:rPr>
                        <a:t>140 (39)</a:t>
                      </a:r>
                      <a:endParaRPr lang="en-US" sz="1000" b="0" i="0" u="none" strike="noStrike" dirty="0">
                        <a:solidFill>
                          <a:schemeClr val="bg2"/>
                        </a:solidFill>
                        <a:effectLst/>
                        <a:latin typeface="Arial" panose="020B0604020202020204" pitchFamily="34" charset="0"/>
                        <a:cs typeface="Arial" panose="020B0604020202020204" pitchFamily="34" charset="0"/>
                      </a:endParaRPr>
                    </a:p>
                  </a:txBody>
                  <a:tcPr marL="72000" marR="72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6806914"/>
                  </a:ext>
                </a:extLst>
              </a:tr>
              <a:tr h="29097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lnSpc>
                          <a:spcPct val="90000"/>
                        </a:lnSpc>
                      </a:pPr>
                      <a:r>
                        <a:rPr lang="en-US" sz="1000" u="none" strike="noStrike" dirty="0">
                          <a:solidFill>
                            <a:schemeClr val="bg2"/>
                          </a:solidFill>
                          <a:effectLst/>
                          <a:latin typeface="Arial" panose="020B0604020202020204" pitchFamily="34" charset="0"/>
                          <a:cs typeface="Arial" panose="020B0604020202020204" pitchFamily="34" charset="0"/>
                        </a:rPr>
                        <a:t>Median time to first use of new antineoplastic therapy (95% CI), mo</a:t>
                      </a: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000" u="none" strike="noStrike" dirty="0">
                          <a:solidFill>
                            <a:schemeClr val="bg2"/>
                          </a:solidFill>
                          <a:effectLst/>
                          <a:latin typeface="Arial" panose="020B0604020202020204" pitchFamily="34" charset="0"/>
                          <a:cs typeface="Arial" panose="020B0604020202020204" pitchFamily="34" charset="0"/>
                        </a:rPr>
                        <a:t>NR (NR)</a:t>
                      </a:r>
                      <a:endParaRPr lang="en-US" sz="1000" b="0" i="0" u="none" strike="noStrike" dirty="0">
                        <a:solidFill>
                          <a:schemeClr val="bg2"/>
                        </a:solidFill>
                        <a:effectLst/>
                        <a:latin typeface="Arial" panose="020B0604020202020204" pitchFamily="34" charset="0"/>
                        <a:cs typeface="Arial" panose="020B0604020202020204" pitchFamily="34" charset="0"/>
                      </a:endParaRP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lnSpc>
                          <a:spcPct val="90000"/>
                        </a:lnSpc>
                      </a:pPr>
                      <a:r>
                        <a:rPr lang="en-US" sz="1000" u="none" strike="noStrike" dirty="0">
                          <a:solidFill>
                            <a:schemeClr val="bg2"/>
                          </a:solidFill>
                          <a:effectLst/>
                          <a:latin typeface="Arial" panose="020B0604020202020204" pitchFamily="34" charset="0"/>
                          <a:cs typeface="Arial" panose="020B0604020202020204" pitchFamily="34" charset="0"/>
                        </a:rPr>
                        <a:t>76.2</a:t>
                      </a:r>
                      <a:br>
                        <a:rPr lang="en-US" sz="1000" u="none" strike="noStrike" dirty="0">
                          <a:solidFill>
                            <a:schemeClr val="bg2"/>
                          </a:solidFill>
                          <a:effectLst/>
                          <a:latin typeface="Arial" panose="020B0604020202020204" pitchFamily="34" charset="0"/>
                          <a:cs typeface="Arial" panose="020B0604020202020204" pitchFamily="34" charset="0"/>
                        </a:rPr>
                      </a:br>
                      <a:r>
                        <a:rPr lang="en-US" sz="1000" u="none" strike="noStrike" dirty="0">
                          <a:solidFill>
                            <a:schemeClr val="bg2"/>
                          </a:solidFill>
                          <a:effectLst/>
                          <a:latin typeface="Arial" panose="020B0604020202020204" pitchFamily="34" charset="0"/>
                          <a:cs typeface="Arial" panose="020B0604020202020204" pitchFamily="34" charset="0"/>
                        </a:rPr>
                        <a:t>(71.3–NR)</a:t>
                      </a:r>
                      <a:endParaRPr lang="en-US" sz="1000" b="0" i="0" u="none" strike="noStrike" dirty="0">
                        <a:solidFill>
                          <a:schemeClr val="bg2"/>
                        </a:solidFill>
                        <a:effectLst/>
                        <a:latin typeface="Arial" panose="020B0604020202020204" pitchFamily="34" charset="0"/>
                        <a:cs typeface="Arial" panose="020B0604020202020204" pitchFamily="34" charset="0"/>
                      </a:endParaRPr>
                    </a:p>
                  </a:txBody>
                  <a:tcPr marL="72000" marR="72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1035447"/>
                  </a:ext>
                </a:extLst>
              </a:tr>
            </a:tbl>
          </a:graphicData>
        </a:graphic>
      </p:graphicFrame>
      <p:sp>
        <p:nvSpPr>
          <p:cNvPr id="1896" name="TextBox 1895">
            <a:extLst>
              <a:ext uri="{FF2B5EF4-FFF2-40B4-BE49-F238E27FC236}">
                <a16:creationId xmlns:a16="http://schemas.microsoft.com/office/drawing/2014/main" id="{81B7F9AB-5A63-DFD6-BDB5-86A5A81EA174}"/>
              </a:ext>
            </a:extLst>
          </p:cNvPr>
          <p:cNvSpPr txBox="1"/>
          <p:nvPr/>
        </p:nvSpPr>
        <p:spPr>
          <a:xfrm>
            <a:off x="7040162" y="5708016"/>
            <a:ext cx="3528027" cy="505447"/>
          </a:xfrm>
          <a:prstGeom prst="rect">
            <a:avLst/>
          </a:prstGeom>
          <a:noFill/>
          <a:ln>
            <a:solidFill>
              <a:schemeClr val="bg2"/>
            </a:solidFill>
          </a:ln>
        </p:spPr>
        <p:txBody>
          <a:bodyPr wrap="square" rtlCol="0" anchor="ctr">
            <a:noAutofit/>
          </a:bodyPr>
          <a:lstStyle/>
          <a:p>
            <a:pPr algn="ctr"/>
            <a:r>
              <a:rPr lang="en-US" sz="1600" b="1" dirty="0">
                <a:solidFill>
                  <a:srgbClr val="C81E36"/>
                </a:solidFill>
              </a:rPr>
              <a:t>HR (95% CI):</a:t>
            </a:r>
          </a:p>
          <a:p>
            <a:pPr algn="ctr"/>
            <a:r>
              <a:rPr lang="en-US" sz="1600" b="1" u="none" strike="noStrike" dirty="0">
                <a:solidFill>
                  <a:srgbClr val="C81E36"/>
                </a:solidFill>
                <a:effectLst/>
                <a:cs typeface="Arial" panose="020B0604020202020204" pitchFamily="34" charset="0"/>
              </a:rPr>
              <a:t>0.54 (0.41–0.71); </a:t>
            </a:r>
            <a:r>
              <a:rPr lang="en-US" sz="1600" b="1" i="1" u="none" strike="noStrike" dirty="0">
                <a:solidFill>
                  <a:srgbClr val="C81E36"/>
                </a:solidFill>
                <a:effectLst/>
                <a:cs typeface="Arial" panose="020B0604020202020204" pitchFamily="34" charset="0"/>
              </a:rPr>
              <a:t>P&lt;</a:t>
            </a:r>
            <a:r>
              <a:rPr lang="en-US" sz="1600" b="1" u="none" strike="noStrike" dirty="0">
                <a:solidFill>
                  <a:srgbClr val="C81E36"/>
                </a:solidFill>
                <a:effectLst/>
                <a:cs typeface="Arial" panose="020B0604020202020204" pitchFamily="34" charset="0"/>
              </a:rPr>
              <a:t>0.0001</a:t>
            </a:r>
            <a:r>
              <a:rPr lang="en-US" sz="1600" b="1" u="none" strike="noStrike" baseline="30000" dirty="0">
                <a:solidFill>
                  <a:srgbClr val="C81E36"/>
                </a:solidFill>
                <a:effectLst/>
                <a:cs typeface="Arial" panose="020B0604020202020204" pitchFamily="34" charset="0"/>
              </a:rPr>
              <a:t>a</a:t>
            </a:r>
          </a:p>
        </p:txBody>
      </p:sp>
      <p:graphicFrame>
        <p:nvGraphicFramePr>
          <p:cNvPr id="1897" name="Table 36">
            <a:extLst>
              <a:ext uri="{FF2B5EF4-FFF2-40B4-BE49-F238E27FC236}">
                <a16:creationId xmlns:a16="http://schemas.microsoft.com/office/drawing/2014/main" id="{3EA110D7-4013-44CC-0A6E-74D74BD6EB30}"/>
              </a:ext>
            </a:extLst>
          </p:cNvPr>
          <p:cNvGraphicFramePr>
            <a:graphicFrameLocks noGrp="1"/>
          </p:cNvGraphicFramePr>
          <p:nvPr/>
        </p:nvGraphicFramePr>
        <p:xfrm>
          <a:off x="6067651" y="3734561"/>
          <a:ext cx="8313017" cy="518160"/>
        </p:xfrm>
        <a:graphic>
          <a:graphicData uri="http://schemas.openxmlformats.org/drawingml/2006/table">
            <a:tbl>
              <a:tblPr>
                <a:tableStyleId>{5C22544A-7EE6-4342-B048-85BDC9FD1C3A}</a:tableStyleId>
              </a:tblPr>
              <a:tblGrid>
                <a:gridCol w="1053725">
                  <a:extLst>
                    <a:ext uri="{9D8B030D-6E8A-4147-A177-3AD203B41FA5}">
                      <a16:colId xmlns:a16="http://schemas.microsoft.com/office/drawing/2014/main" val="140014209"/>
                    </a:ext>
                  </a:extLst>
                </a:gridCol>
                <a:gridCol w="209550">
                  <a:extLst>
                    <a:ext uri="{9D8B030D-6E8A-4147-A177-3AD203B41FA5}">
                      <a16:colId xmlns:a16="http://schemas.microsoft.com/office/drawing/2014/main" val="2032646413"/>
                    </a:ext>
                  </a:extLst>
                </a:gridCol>
                <a:gridCol w="110361">
                  <a:extLst>
                    <a:ext uri="{9D8B030D-6E8A-4147-A177-3AD203B41FA5}">
                      <a16:colId xmlns:a16="http://schemas.microsoft.com/office/drawing/2014/main" val="3297370421"/>
                    </a:ext>
                  </a:extLst>
                </a:gridCol>
                <a:gridCol w="223851">
                  <a:extLst>
                    <a:ext uri="{9D8B030D-6E8A-4147-A177-3AD203B41FA5}">
                      <a16:colId xmlns:a16="http://schemas.microsoft.com/office/drawing/2014/main" val="3034628564"/>
                    </a:ext>
                  </a:extLst>
                </a:gridCol>
                <a:gridCol w="223851">
                  <a:extLst>
                    <a:ext uri="{9D8B030D-6E8A-4147-A177-3AD203B41FA5}">
                      <a16:colId xmlns:a16="http://schemas.microsoft.com/office/drawing/2014/main" val="407824820"/>
                    </a:ext>
                  </a:extLst>
                </a:gridCol>
                <a:gridCol w="223851">
                  <a:extLst>
                    <a:ext uri="{9D8B030D-6E8A-4147-A177-3AD203B41FA5}">
                      <a16:colId xmlns:a16="http://schemas.microsoft.com/office/drawing/2014/main" val="1444845738"/>
                    </a:ext>
                  </a:extLst>
                </a:gridCol>
                <a:gridCol w="223851">
                  <a:extLst>
                    <a:ext uri="{9D8B030D-6E8A-4147-A177-3AD203B41FA5}">
                      <a16:colId xmlns:a16="http://schemas.microsoft.com/office/drawing/2014/main" val="2609212394"/>
                    </a:ext>
                  </a:extLst>
                </a:gridCol>
                <a:gridCol w="223851">
                  <a:extLst>
                    <a:ext uri="{9D8B030D-6E8A-4147-A177-3AD203B41FA5}">
                      <a16:colId xmlns:a16="http://schemas.microsoft.com/office/drawing/2014/main" val="1974706796"/>
                    </a:ext>
                  </a:extLst>
                </a:gridCol>
                <a:gridCol w="223851">
                  <a:extLst>
                    <a:ext uri="{9D8B030D-6E8A-4147-A177-3AD203B41FA5}">
                      <a16:colId xmlns:a16="http://schemas.microsoft.com/office/drawing/2014/main" val="4066042805"/>
                    </a:ext>
                  </a:extLst>
                </a:gridCol>
                <a:gridCol w="223851">
                  <a:extLst>
                    <a:ext uri="{9D8B030D-6E8A-4147-A177-3AD203B41FA5}">
                      <a16:colId xmlns:a16="http://schemas.microsoft.com/office/drawing/2014/main" val="1808537197"/>
                    </a:ext>
                  </a:extLst>
                </a:gridCol>
                <a:gridCol w="223851">
                  <a:extLst>
                    <a:ext uri="{9D8B030D-6E8A-4147-A177-3AD203B41FA5}">
                      <a16:colId xmlns:a16="http://schemas.microsoft.com/office/drawing/2014/main" val="1005555721"/>
                    </a:ext>
                  </a:extLst>
                </a:gridCol>
                <a:gridCol w="223851">
                  <a:extLst>
                    <a:ext uri="{9D8B030D-6E8A-4147-A177-3AD203B41FA5}">
                      <a16:colId xmlns:a16="http://schemas.microsoft.com/office/drawing/2014/main" val="666296527"/>
                    </a:ext>
                  </a:extLst>
                </a:gridCol>
                <a:gridCol w="223851">
                  <a:extLst>
                    <a:ext uri="{9D8B030D-6E8A-4147-A177-3AD203B41FA5}">
                      <a16:colId xmlns:a16="http://schemas.microsoft.com/office/drawing/2014/main" val="2290868769"/>
                    </a:ext>
                  </a:extLst>
                </a:gridCol>
                <a:gridCol w="223851">
                  <a:extLst>
                    <a:ext uri="{9D8B030D-6E8A-4147-A177-3AD203B41FA5}">
                      <a16:colId xmlns:a16="http://schemas.microsoft.com/office/drawing/2014/main" val="3961046492"/>
                    </a:ext>
                  </a:extLst>
                </a:gridCol>
                <a:gridCol w="223851">
                  <a:extLst>
                    <a:ext uri="{9D8B030D-6E8A-4147-A177-3AD203B41FA5}">
                      <a16:colId xmlns:a16="http://schemas.microsoft.com/office/drawing/2014/main" val="2840222137"/>
                    </a:ext>
                  </a:extLst>
                </a:gridCol>
                <a:gridCol w="223851">
                  <a:extLst>
                    <a:ext uri="{9D8B030D-6E8A-4147-A177-3AD203B41FA5}">
                      <a16:colId xmlns:a16="http://schemas.microsoft.com/office/drawing/2014/main" val="1949732856"/>
                    </a:ext>
                  </a:extLst>
                </a:gridCol>
                <a:gridCol w="223851">
                  <a:extLst>
                    <a:ext uri="{9D8B030D-6E8A-4147-A177-3AD203B41FA5}">
                      <a16:colId xmlns:a16="http://schemas.microsoft.com/office/drawing/2014/main" val="3554782968"/>
                    </a:ext>
                  </a:extLst>
                </a:gridCol>
                <a:gridCol w="223851">
                  <a:extLst>
                    <a:ext uri="{9D8B030D-6E8A-4147-A177-3AD203B41FA5}">
                      <a16:colId xmlns:a16="http://schemas.microsoft.com/office/drawing/2014/main" val="1421745787"/>
                    </a:ext>
                  </a:extLst>
                </a:gridCol>
                <a:gridCol w="223851">
                  <a:extLst>
                    <a:ext uri="{9D8B030D-6E8A-4147-A177-3AD203B41FA5}">
                      <a16:colId xmlns:a16="http://schemas.microsoft.com/office/drawing/2014/main" val="1280299238"/>
                    </a:ext>
                  </a:extLst>
                </a:gridCol>
                <a:gridCol w="223851">
                  <a:extLst>
                    <a:ext uri="{9D8B030D-6E8A-4147-A177-3AD203B41FA5}">
                      <a16:colId xmlns:a16="http://schemas.microsoft.com/office/drawing/2014/main" val="4269198777"/>
                    </a:ext>
                  </a:extLst>
                </a:gridCol>
                <a:gridCol w="223851">
                  <a:extLst>
                    <a:ext uri="{9D8B030D-6E8A-4147-A177-3AD203B41FA5}">
                      <a16:colId xmlns:a16="http://schemas.microsoft.com/office/drawing/2014/main" val="453097047"/>
                    </a:ext>
                  </a:extLst>
                </a:gridCol>
                <a:gridCol w="223851">
                  <a:extLst>
                    <a:ext uri="{9D8B030D-6E8A-4147-A177-3AD203B41FA5}">
                      <a16:colId xmlns:a16="http://schemas.microsoft.com/office/drawing/2014/main" val="3147066855"/>
                    </a:ext>
                  </a:extLst>
                </a:gridCol>
                <a:gridCol w="223851">
                  <a:extLst>
                    <a:ext uri="{9D8B030D-6E8A-4147-A177-3AD203B41FA5}">
                      <a16:colId xmlns:a16="http://schemas.microsoft.com/office/drawing/2014/main" val="3316884753"/>
                    </a:ext>
                  </a:extLst>
                </a:gridCol>
                <a:gridCol w="223851">
                  <a:extLst>
                    <a:ext uri="{9D8B030D-6E8A-4147-A177-3AD203B41FA5}">
                      <a16:colId xmlns:a16="http://schemas.microsoft.com/office/drawing/2014/main" val="108671396"/>
                    </a:ext>
                  </a:extLst>
                </a:gridCol>
                <a:gridCol w="223851">
                  <a:extLst>
                    <a:ext uri="{9D8B030D-6E8A-4147-A177-3AD203B41FA5}">
                      <a16:colId xmlns:a16="http://schemas.microsoft.com/office/drawing/2014/main" val="3809800305"/>
                    </a:ext>
                  </a:extLst>
                </a:gridCol>
                <a:gridCol w="223851">
                  <a:extLst>
                    <a:ext uri="{9D8B030D-6E8A-4147-A177-3AD203B41FA5}">
                      <a16:colId xmlns:a16="http://schemas.microsoft.com/office/drawing/2014/main" val="3905885817"/>
                    </a:ext>
                  </a:extLst>
                </a:gridCol>
                <a:gridCol w="223851">
                  <a:extLst>
                    <a:ext uri="{9D8B030D-6E8A-4147-A177-3AD203B41FA5}">
                      <a16:colId xmlns:a16="http://schemas.microsoft.com/office/drawing/2014/main" val="2621390342"/>
                    </a:ext>
                  </a:extLst>
                </a:gridCol>
                <a:gridCol w="223851">
                  <a:extLst>
                    <a:ext uri="{9D8B030D-6E8A-4147-A177-3AD203B41FA5}">
                      <a16:colId xmlns:a16="http://schemas.microsoft.com/office/drawing/2014/main" val="340071785"/>
                    </a:ext>
                  </a:extLst>
                </a:gridCol>
                <a:gridCol w="223851">
                  <a:extLst>
                    <a:ext uri="{9D8B030D-6E8A-4147-A177-3AD203B41FA5}">
                      <a16:colId xmlns:a16="http://schemas.microsoft.com/office/drawing/2014/main" val="3796112928"/>
                    </a:ext>
                  </a:extLst>
                </a:gridCol>
                <a:gridCol w="223851">
                  <a:extLst>
                    <a:ext uri="{9D8B030D-6E8A-4147-A177-3AD203B41FA5}">
                      <a16:colId xmlns:a16="http://schemas.microsoft.com/office/drawing/2014/main" val="3597694153"/>
                    </a:ext>
                  </a:extLst>
                </a:gridCol>
                <a:gridCol w="223851">
                  <a:extLst>
                    <a:ext uri="{9D8B030D-6E8A-4147-A177-3AD203B41FA5}">
                      <a16:colId xmlns:a16="http://schemas.microsoft.com/office/drawing/2014/main" val="2579263039"/>
                    </a:ext>
                  </a:extLst>
                </a:gridCol>
                <a:gridCol w="223851">
                  <a:extLst>
                    <a:ext uri="{9D8B030D-6E8A-4147-A177-3AD203B41FA5}">
                      <a16:colId xmlns:a16="http://schemas.microsoft.com/office/drawing/2014/main" val="200013331"/>
                    </a:ext>
                  </a:extLst>
                </a:gridCol>
                <a:gridCol w="223851">
                  <a:extLst>
                    <a:ext uri="{9D8B030D-6E8A-4147-A177-3AD203B41FA5}">
                      <a16:colId xmlns:a16="http://schemas.microsoft.com/office/drawing/2014/main" val="2419452249"/>
                    </a:ext>
                  </a:extLst>
                </a:gridCol>
                <a:gridCol w="223851">
                  <a:extLst>
                    <a:ext uri="{9D8B030D-6E8A-4147-A177-3AD203B41FA5}">
                      <a16:colId xmlns:a16="http://schemas.microsoft.com/office/drawing/2014/main" val="3645638357"/>
                    </a:ext>
                  </a:extLst>
                </a:gridCol>
              </a:tblGrid>
              <a:tr h="115200">
                <a:tc gridSpan="34">
                  <a:txBody>
                    <a:bodyPr/>
                    <a:lstStyle/>
                    <a:p>
                      <a:r>
                        <a:rPr lang="en-US" sz="900" b="1" dirty="0">
                          <a:solidFill>
                            <a:schemeClr val="bg2"/>
                          </a:solidFill>
                          <a:latin typeface="+mn-lt"/>
                        </a:rPr>
                        <a:t>Patients at risk</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9017493"/>
                  </a:ext>
                </a:extLst>
              </a:tr>
              <a:tr h="115200">
                <a:tc>
                  <a:txBody>
                    <a:bodyPr/>
                    <a:lstStyle/>
                    <a:p>
                      <a:r>
                        <a:rPr lang="en-US" sz="800" dirty="0">
                          <a:solidFill>
                            <a:srgbClr val="C81E36"/>
                          </a:solidFill>
                          <a:latin typeface="+mn-lt"/>
                        </a:rPr>
                        <a:t>Enzalutamide monotherapy</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1"/>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7355883"/>
                  </a:ext>
                </a:extLst>
              </a:tr>
              <a:tr h="115200">
                <a:tc>
                  <a:txBody>
                    <a:bodyPr/>
                    <a:lstStyle/>
                    <a:p>
                      <a:r>
                        <a:rPr lang="en-US" sz="800" dirty="0">
                          <a:solidFill>
                            <a:schemeClr val="accent2"/>
                          </a:solidFill>
                          <a:latin typeface="+mn-lt"/>
                        </a:rPr>
                        <a:t>Leuprolide acetate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chemeClr val="accent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7428550"/>
                  </a:ext>
                </a:extLst>
              </a:tr>
            </a:tbl>
          </a:graphicData>
        </a:graphic>
      </p:graphicFrame>
      <p:graphicFrame>
        <p:nvGraphicFramePr>
          <p:cNvPr id="1898" name="Table 36">
            <a:extLst>
              <a:ext uri="{FF2B5EF4-FFF2-40B4-BE49-F238E27FC236}">
                <a16:creationId xmlns:a16="http://schemas.microsoft.com/office/drawing/2014/main" id="{C21F4F92-3C29-A457-153C-0CDE93737D04}"/>
              </a:ext>
            </a:extLst>
          </p:cNvPr>
          <p:cNvGraphicFramePr>
            <a:graphicFrameLocks noGrp="1"/>
          </p:cNvGraphicFramePr>
          <p:nvPr/>
        </p:nvGraphicFramePr>
        <p:xfrm>
          <a:off x="6887183" y="3706765"/>
          <a:ext cx="5150796" cy="533040"/>
        </p:xfrm>
        <a:graphic>
          <a:graphicData uri="http://schemas.openxmlformats.org/drawingml/2006/table">
            <a:tbl>
              <a:tblPr>
                <a:tableStyleId>{5C22544A-7EE6-4342-B048-85BDC9FD1C3A}</a:tableStyleId>
              </a:tblPr>
              <a:tblGrid>
                <a:gridCol w="302988">
                  <a:extLst>
                    <a:ext uri="{9D8B030D-6E8A-4147-A177-3AD203B41FA5}">
                      <a16:colId xmlns:a16="http://schemas.microsoft.com/office/drawing/2014/main" val="2032646413"/>
                    </a:ext>
                  </a:extLst>
                </a:gridCol>
                <a:gridCol w="302988">
                  <a:extLst>
                    <a:ext uri="{9D8B030D-6E8A-4147-A177-3AD203B41FA5}">
                      <a16:colId xmlns:a16="http://schemas.microsoft.com/office/drawing/2014/main" val="3034628564"/>
                    </a:ext>
                  </a:extLst>
                </a:gridCol>
                <a:gridCol w="302988">
                  <a:extLst>
                    <a:ext uri="{9D8B030D-6E8A-4147-A177-3AD203B41FA5}">
                      <a16:colId xmlns:a16="http://schemas.microsoft.com/office/drawing/2014/main" val="1444845738"/>
                    </a:ext>
                  </a:extLst>
                </a:gridCol>
                <a:gridCol w="302988">
                  <a:extLst>
                    <a:ext uri="{9D8B030D-6E8A-4147-A177-3AD203B41FA5}">
                      <a16:colId xmlns:a16="http://schemas.microsoft.com/office/drawing/2014/main" val="1974706796"/>
                    </a:ext>
                  </a:extLst>
                </a:gridCol>
                <a:gridCol w="302988">
                  <a:extLst>
                    <a:ext uri="{9D8B030D-6E8A-4147-A177-3AD203B41FA5}">
                      <a16:colId xmlns:a16="http://schemas.microsoft.com/office/drawing/2014/main" val="1808537197"/>
                    </a:ext>
                  </a:extLst>
                </a:gridCol>
                <a:gridCol w="302988">
                  <a:extLst>
                    <a:ext uri="{9D8B030D-6E8A-4147-A177-3AD203B41FA5}">
                      <a16:colId xmlns:a16="http://schemas.microsoft.com/office/drawing/2014/main" val="666296527"/>
                    </a:ext>
                  </a:extLst>
                </a:gridCol>
                <a:gridCol w="302988">
                  <a:extLst>
                    <a:ext uri="{9D8B030D-6E8A-4147-A177-3AD203B41FA5}">
                      <a16:colId xmlns:a16="http://schemas.microsoft.com/office/drawing/2014/main" val="3961046492"/>
                    </a:ext>
                  </a:extLst>
                </a:gridCol>
                <a:gridCol w="302988">
                  <a:extLst>
                    <a:ext uri="{9D8B030D-6E8A-4147-A177-3AD203B41FA5}">
                      <a16:colId xmlns:a16="http://schemas.microsoft.com/office/drawing/2014/main" val="1949732856"/>
                    </a:ext>
                  </a:extLst>
                </a:gridCol>
                <a:gridCol w="302988">
                  <a:extLst>
                    <a:ext uri="{9D8B030D-6E8A-4147-A177-3AD203B41FA5}">
                      <a16:colId xmlns:a16="http://schemas.microsoft.com/office/drawing/2014/main" val="1421745787"/>
                    </a:ext>
                  </a:extLst>
                </a:gridCol>
                <a:gridCol w="302988">
                  <a:extLst>
                    <a:ext uri="{9D8B030D-6E8A-4147-A177-3AD203B41FA5}">
                      <a16:colId xmlns:a16="http://schemas.microsoft.com/office/drawing/2014/main" val="4269198777"/>
                    </a:ext>
                  </a:extLst>
                </a:gridCol>
                <a:gridCol w="302988">
                  <a:extLst>
                    <a:ext uri="{9D8B030D-6E8A-4147-A177-3AD203B41FA5}">
                      <a16:colId xmlns:a16="http://schemas.microsoft.com/office/drawing/2014/main" val="3147066855"/>
                    </a:ext>
                  </a:extLst>
                </a:gridCol>
                <a:gridCol w="302988">
                  <a:extLst>
                    <a:ext uri="{9D8B030D-6E8A-4147-A177-3AD203B41FA5}">
                      <a16:colId xmlns:a16="http://schemas.microsoft.com/office/drawing/2014/main" val="108671396"/>
                    </a:ext>
                  </a:extLst>
                </a:gridCol>
                <a:gridCol w="302988">
                  <a:extLst>
                    <a:ext uri="{9D8B030D-6E8A-4147-A177-3AD203B41FA5}">
                      <a16:colId xmlns:a16="http://schemas.microsoft.com/office/drawing/2014/main" val="3905885817"/>
                    </a:ext>
                  </a:extLst>
                </a:gridCol>
                <a:gridCol w="302988">
                  <a:extLst>
                    <a:ext uri="{9D8B030D-6E8A-4147-A177-3AD203B41FA5}">
                      <a16:colId xmlns:a16="http://schemas.microsoft.com/office/drawing/2014/main" val="340071785"/>
                    </a:ext>
                  </a:extLst>
                </a:gridCol>
                <a:gridCol w="302988">
                  <a:extLst>
                    <a:ext uri="{9D8B030D-6E8A-4147-A177-3AD203B41FA5}">
                      <a16:colId xmlns:a16="http://schemas.microsoft.com/office/drawing/2014/main" val="3597694153"/>
                    </a:ext>
                  </a:extLst>
                </a:gridCol>
                <a:gridCol w="302988">
                  <a:extLst>
                    <a:ext uri="{9D8B030D-6E8A-4147-A177-3AD203B41FA5}">
                      <a16:colId xmlns:a16="http://schemas.microsoft.com/office/drawing/2014/main" val="200013331"/>
                    </a:ext>
                  </a:extLst>
                </a:gridCol>
                <a:gridCol w="302988">
                  <a:extLst>
                    <a:ext uri="{9D8B030D-6E8A-4147-A177-3AD203B41FA5}">
                      <a16:colId xmlns:a16="http://schemas.microsoft.com/office/drawing/2014/main" val="3645638357"/>
                    </a:ext>
                  </a:extLst>
                </a:gridCol>
              </a:tblGrid>
              <a:tr h="53256">
                <a:tc gridSpan="17">
                  <a:txBody>
                    <a:bodyPr/>
                    <a:lstStyle/>
                    <a:p>
                      <a:pPr algn="ctr"/>
                      <a:endParaRPr lang="en-US"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000"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9017493"/>
                  </a:ext>
                </a:extLst>
              </a:tr>
              <a:tr h="136800">
                <a:tc>
                  <a:txBody>
                    <a:bodyPr/>
                    <a:lstStyle/>
                    <a:p>
                      <a:pPr algn="ctr" fontAlgn="b"/>
                      <a:r>
                        <a:rPr lang="en-US" sz="800" b="1" i="0" u="none" strike="noStrike" dirty="0">
                          <a:solidFill>
                            <a:srgbClr val="C81E36"/>
                          </a:solidFill>
                          <a:effectLst/>
                          <a:latin typeface="+mn-lt"/>
                        </a:rPr>
                        <a:t>355</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352</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341</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327</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312</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297</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279</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268</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252</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240</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192</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124</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80</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40</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12</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3</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C81E36"/>
                          </a:solidFill>
                          <a:effectLst/>
                          <a:latin typeface="+mn-lt"/>
                        </a:rPr>
                        <a:t>0</a:t>
                      </a:r>
                      <a:br>
                        <a:rPr lang="en-US" sz="800" b="1" i="0" u="none" strike="noStrike" dirty="0">
                          <a:solidFill>
                            <a:srgbClr val="C81E36"/>
                          </a:solidFill>
                          <a:effectLst/>
                          <a:latin typeface="+mn-lt"/>
                        </a:rPr>
                      </a:br>
                      <a:endParaRPr lang="en-US" sz="800" b="1" i="0" u="none" strike="noStrike" dirty="0">
                        <a:solidFill>
                          <a:srgbClr val="C81E36"/>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7355883"/>
                  </a:ext>
                </a:extLst>
              </a:tr>
              <a:tr h="136800">
                <a:tc>
                  <a:txBody>
                    <a:bodyPr/>
                    <a:lstStyle/>
                    <a:p>
                      <a:pPr algn="ctr" fontAlgn="b"/>
                      <a:r>
                        <a:rPr lang="en-US" sz="800" b="1" i="0" u="none" strike="noStrike" dirty="0">
                          <a:solidFill>
                            <a:schemeClr val="accent2"/>
                          </a:solidFill>
                          <a:effectLst/>
                          <a:latin typeface="+mn-lt"/>
                        </a:rPr>
                        <a:t>358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342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332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322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304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281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262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240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218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202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149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100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56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25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1" i="0" u="none" strike="noStrike" dirty="0">
                          <a:solidFill>
                            <a:schemeClr val="accent2"/>
                          </a:solidFill>
                          <a:effectLst/>
                          <a:latin typeface="+mn-lt"/>
                        </a:rPr>
                        <a:t>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7428550"/>
                  </a:ext>
                </a:extLst>
              </a:tr>
            </a:tbl>
          </a:graphicData>
        </a:graphic>
      </p:graphicFrame>
      <p:grpSp>
        <p:nvGrpSpPr>
          <p:cNvPr id="1899" name="Group 1898">
            <a:extLst>
              <a:ext uri="{FF2B5EF4-FFF2-40B4-BE49-F238E27FC236}">
                <a16:creationId xmlns:a16="http://schemas.microsoft.com/office/drawing/2014/main" id="{8478A6BB-01B5-12A2-9E0D-8B626DB511D8}"/>
              </a:ext>
            </a:extLst>
          </p:cNvPr>
          <p:cNvGrpSpPr/>
          <p:nvPr/>
        </p:nvGrpSpPr>
        <p:grpSpPr>
          <a:xfrm>
            <a:off x="6458215" y="1440339"/>
            <a:ext cx="5493529" cy="2165631"/>
            <a:chOff x="169130" y="2024804"/>
            <a:chExt cx="8210454" cy="3236682"/>
          </a:xfrm>
        </p:grpSpPr>
        <p:sp>
          <p:nvSpPr>
            <p:cNvPr id="1900" name="Rectangle 10">
              <a:extLst>
                <a:ext uri="{FF2B5EF4-FFF2-40B4-BE49-F238E27FC236}">
                  <a16:creationId xmlns:a16="http://schemas.microsoft.com/office/drawing/2014/main" id="{5F8F32F6-7462-3A1A-B323-9229D6C592C0}"/>
                </a:ext>
              </a:extLst>
            </p:cNvPr>
            <p:cNvSpPr>
              <a:spLocks noChangeArrowheads="1"/>
            </p:cNvSpPr>
            <p:nvPr/>
          </p:nvSpPr>
          <p:spPr bwMode="auto">
            <a:xfrm>
              <a:off x="524180" y="2075782"/>
              <a:ext cx="504816" cy="2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900" dirty="0">
                  <a:solidFill>
                    <a:schemeClr val="bg2"/>
                  </a:solidFill>
                  <a:latin typeface="Arial" pitchFamily="34" charset="0"/>
                  <a:cs typeface="Arial" pitchFamily="34" charset="0"/>
                </a:rPr>
                <a:t>100</a:t>
              </a:r>
            </a:p>
          </p:txBody>
        </p:sp>
        <p:sp>
          <p:nvSpPr>
            <p:cNvPr id="1901" name="Rectangle 1900">
              <a:extLst>
                <a:ext uri="{FF2B5EF4-FFF2-40B4-BE49-F238E27FC236}">
                  <a16:creationId xmlns:a16="http://schemas.microsoft.com/office/drawing/2014/main" id="{77CBF867-9FBD-92C6-9CEF-4596F770B752}"/>
                </a:ext>
              </a:extLst>
            </p:cNvPr>
            <p:cNvSpPr>
              <a:spLocks noChangeArrowheads="1"/>
            </p:cNvSpPr>
            <p:nvPr/>
          </p:nvSpPr>
          <p:spPr bwMode="auto">
            <a:xfrm>
              <a:off x="980062" y="4659322"/>
              <a:ext cx="95832" cy="36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0</a:t>
              </a:r>
            </a:p>
          </p:txBody>
        </p:sp>
        <p:sp>
          <p:nvSpPr>
            <p:cNvPr id="1902" name="Freeform 8">
              <a:extLst>
                <a:ext uri="{FF2B5EF4-FFF2-40B4-BE49-F238E27FC236}">
                  <a16:creationId xmlns:a16="http://schemas.microsoft.com/office/drawing/2014/main" id="{7C52D720-764B-DE4E-8684-2C855F02798A}"/>
                </a:ext>
              </a:extLst>
            </p:cNvPr>
            <p:cNvSpPr>
              <a:spLocks/>
            </p:cNvSpPr>
            <p:nvPr/>
          </p:nvSpPr>
          <p:spPr bwMode="auto">
            <a:xfrm>
              <a:off x="1028993" y="2179280"/>
              <a:ext cx="7255074" cy="2480385"/>
            </a:xfrm>
            <a:custGeom>
              <a:avLst/>
              <a:gdLst>
                <a:gd name="T0" fmla="*/ 0 w 3067"/>
                <a:gd name="T1" fmla="*/ 0 h 1963"/>
                <a:gd name="T2" fmla="*/ 0 w 3067"/>
                <a:gd name="T3" fmla="*/ 2147483647 h 1963"/>
                <a:gd name="T4" fmla="*/ 2147483647 w 3067"/>
                <a:gd name="T5" fmla="*/ 2147483647 h 1963"/>
                <a:gd name="T6" fmla="*/ 0 60000 65536"/>
                <a:gd name="T7" fmla="*/ 0 60000 65536"/>
                <a:gd name="T8" fmla="*/ 0 60000 65536"/>
                <a:gd name="T9" fmla="*/ 0 w 3067"/>
                <a:gd name="T10" fmla="*/ 0 h 1963"/>
                <a:gd name="T11" fmla="*/ 3067 w 3067"/>
                <a:gd name="T12" fmla="*/ 1963 h 1963"/>
              </a:gdLst>
              <a:ahLst/>
              <a:cxnLst>
                <a:cxn ang="T6">
                  <a:pos x="T0" y="T1"/>
                </a:cxn>
                <a:cxn ang="T7">
                  <a:pos x="T2" y="T3"/>
                </a:cxn>
                <a:cxn ang="T8">
                  <a:pos x="T4" y="T5"/>
                </a:cxn>
              </a:cxnLst>
              <a:rect l="T9" t="T10" r="T11" b="T12"/>
              <a:pathLst>
                <a:path w="3067" h="1963">
                  <a:moveTo>
                    <a:pt x="0" y="0"/>
                  </a:moveTo>
                  <a:lnTo>
                    <a:pt x="0" y="1963"/>
                  </a:lnTo>
                  <a:lnTo>
                    <a:pt x="3067" y="1963"/>
                  </a:lnTo>
                </a:path>
              </a:pathLst>
            </a:custGeom>
            <a:noFill/>
            <a:ln w="12700" cap="sq" cmpd="sng">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03" name="Line 9">
              <a:extLst>
                <a:ext uri="{FF2B5EF4-FFF2-40B4-BE49-F238E27FC236}">
                  <a16:creationId xmlns:a16="http://schemas.microsoft.com/office/drawing/2014/main" id="{ECA6861B-08B9-1219-2E0D-36327191CCB1}"/>
                </a:ext>
              </a:extLst>
            </p:cNvPr>
            <p:cNvSpPr>
              <a:spLocks noChangeShapeType="1"/>
            </p:cNvSpPr>
            <p:nvPr/>
          </p:nvSpPr>
          <p:spPr bwMode="auto">
            <a:xfrm>
              <a:off x="970463" y="2179280"/>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04" name="Line 15">
              <a:extLst>
                <a:ext uri="{FF2B5EF4-FFF2-40B4-BE49-F238E27FC236}">
                  <a16:creationId xmlns:a16="http://schemas.microsoft.com/office/drawing/2014/main" id="{0CACBC49-F540-23F5-E7BA-AB79BC571F0D}"/>
                </a:ext>
              </a:extLst>
            </p:cNvPr>
            <p:cNvSpPr>
              <a:spLocks noChangeShapeType="1"/>
            </p:cNvSpPr>
            <p:nvPr/>
          </p:nvSpPr>
          <p:spPr bwMode="auto">
            <a:xfrm>
              <a:off x="970463" y="2676740"/>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05" name="Line 16">
              <a:extLst>
                <a:ext uri="{FF2B5EF4-FFF2-40B4-BE49-F238E27FC236}">
                  <a16:creationId xmlns:a16="http://schemas.microsoft.com/office/drawing/2014/main" id="{79EA0DD0-3170-1AAC-8FCA-963642958FC4}"/>
                </a:ext>
              </a:extLst>
            </p:cNvPr>
            <p:cNvSpPr>
              <a:spLocks noChangeShapeType="1"/>
            </p:cNvSpPr>
            <p:nvPr/>
          </p:nvSpPr>
          <p:spPr bwMode="auto">
            <a:xfrm>
              <a:off x="970463" y="3174202"/>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06" name="Line 17">
              <a:extLst>
                <a:ext uri="{FF2B5EF4-FFF2-40B4-BE49-F238E27FC236}">
                  <a16:creationId xmlns:a16="http://schemas.microsoft.com/office/drawing/2014/main" id="{A9600979-2AC7-6CF7-55ED-682E9430A0FA}"/>
                </a:ext>
              </a:extLst>
            </p:cNvPr>
            <p:cNvSpPr>
              <a:spLocks noChangeShapeType="1"/>
            </p:cNvSpPr>
            <p:nvPr/>
          </p:nvSpPr>
          <p:spPr bwMode="auto">
            <a:xfrm>
              <a:off x="970463" y="3671663"/>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07" name="Line 18">
              <a:extLst>
                <a:ext uri="{FF2B5EF4-FFF2-40B4-BE49-F238E27FC236}">
                  <a16:creationId xmlns:a16="http://schemas.microsoft.com/office/drawing/2014/main" id="{86BE6B52-A9E4-F35B-DEDB-77F5D7220998}"/>
                </a:ext>
              </a:extLst>
            </p:cNvPr>
            <p:cNvSpPr>
              <a:spLocks noChangeShapeType="1"/>
            </p:cNvSpPr>
            <p:nvPr/>
          </p:nvSpPr>
          <p:spPr bwMode="auto">
            <a:xfrm>
              <a:off x="970463" y="4169124"/>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08" name="Line 19">
              <a:extLst>
                <a:ext uri="{FF2B5EF4-FFF2-40B4-BE49-F238E27FC236}">
                  <a16:creationId xmlns:a16="http://schemas.microsoft.com/office/drawing/2014/main" id="{BB1348FA-8671-52A8-58F8-E6E8E76FC3FF}"/>
                </a:ext>
              </a:extLst>
            </p:cNvPr>
            <p:cNvSpPr>
              <a:spLocks noChangeShapeType="1"/>
            </p:cNvSpPr>
            <p:nvPr/>
          </p:nvSpPr>
          <p:spPr bwMode="auto">
            <a:xfrm>
              <a:off x="970463" y="4659663"/>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09" name="Line 20">
              <a:extLst>
                <a:ext uri="{FF2B5EF4-FFF2-40B4-BE49-F238E27FC236}">
                  <a16:creationId xmlns:a16="http://schemas.microsoft.com/office/drawing/2014/main" id="{7D00D2DB-C77C-86D2-6313-03587B83117E}"/>
                </a:ext>
              </a:extLst>
            </p:cNvPr>
            <p:cNvSpPr>
              <a:spLocks noChangeShapeType="1"/>
            </p:cNvSpPr>
            <p:nvPr/>
          </p:nvSpPr>
          <p:spPr bwMode="auto">
            <a:xfrm rot="16200000">
              <a:off x="999728" y="4688928"/>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10" name="Line 24">
              <a:extLst>
                <a:ext uri="{FF2B5EF4-FFF2-40B4-BE49-F238E27FC236}">
                  <a16:creationId xmlns:a16="http://schemas.microsoft.com/office/drawing/2014/main" id="{21935BC8-18A9-693B-265B-C6C9ECB10500}"/>
                </a:ext>
              </a:extLst>
            </p:cNvPr>
            <p:cNvSpPr>
              <a:spLocks noChangeShapeType="1"/>
            </p:cNvSpPr>
            <p:nvPr/>
          </p:nvSpPr>
          <p:spPr bwMode="auto">
            <a:xfrm rot="16200000">
              <a:off x="1906611" y="4688928"/>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11" name="Line 26">
              <a:extLst>
                <a:ext uri="{FF2B5EF4-FFF2-40B4-BE49-F238E27FC236}">
                  <a16:creationId xmlns:a16="http://schemas.microsoft.com/office/drawing/2014/main" id="{CF53A139-BFCF-5A68-189D-D60E03EFE7EB}"/>
                </a:ext>
              </a:extLst>
            </p:cNvPr>
            <p:cNvSpPr>
              <a:spLocks noChangeShapeType="1"/>
            </p:cNvSpPr>
            <p:nvPr/>
          </p:nvSpPr>
          <p:spPr bwMode="auto">
            <a:xfrm rot="16200000">
              <a:off x="4173818" y="4688929"/>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12" name="Line 32">
              <a:extLst>
                <a:ext uri="{FF2B5EF4-FFF2-40B4-BE49-F238E27FC236}">
                  <a16:creationId xmlns:a16="http://schemas.microsoft.com/office/drawing/2014/main" id="{D1A52449-BBAF-732B-075B-C4D981A3CF0A}"/>
                </a:ext>
              </a:extLst>
            </p:cNvPr>
            <p:cNvSpPr>
              <a:spLocks noChangeShapeType="1"/>
            </p:cNvSpPr>
            <p:nvPr/>
          </p:nvSpPr>
          <p:spPr bwMode="auto">
            <a:xfrm rot="16200000">
              <a:off x="8254801" y="4688928"/>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13" name="Rectangle 10">
              <a:extLst>
                <a:ext uri="{FF2B5EF4-FFF2-40B4-BE49-F238E27FC236}">
                  <a16:creationId xmlns:a16="http://schemas.microsoft.com/office/drawing/2014/main" id="{A26F0A39-3B70-C94B-EA15-03B9849A4C4B}"/>
                </a:ext>
              </a:extLst>
            </p:cNvPr>
            <p:cNvSpPr>
              <a:spLocks noChangeArrowheads="1"/>
            </p:cNvSpPr>
            <p:nvPr/>
          </p:nvSpPr>
          <p:spPr bwMode="auto">
            <a:xfrm>
              <a:off x="620011" y="2573240"/>
              <a:ext cx="408983" cy="2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900" dirty="0">
                  <a:solidFill>
                    <a:schemeClr val="bg2"/>
                  </a:solidFill>
                  <a:latin typeface="Arial" pitchFamily="34" charset="0"/>
                  <a:cs typeface="Arial" pitchFamily="34" charset="0"/>
                </a:rPr>
                <a:t>80</a:t>
              </a:r>
            </a:p>
          </p:txBody>
        </p:sp>
        <p:sp>
          <p:nvSpPr>
            <p:cNvPr id="1914" name="Rectangle 10">
              <a:extLst>
                <a:ext uri="{FF2B5EF4-FFF2-40B4-BE49-F238E27FC236}">
                  <a16:creationId xmlns:a16="http://schemas.microsoft.com/office/drawing/2014/main" id="{DFDE4EF5-5C98-ECD1-66CF-50B3538B0B4F}"/>
                </a:ext>
              </a:extLst>
            </p:cNvPr>
            <p:cNvSpPr>
              <a:spLocks noChangeArrowheads="1"/>
            </p:cNvSpPr>
            <p:nvPr/>
          </p:nvSpPr>
          <p:spPr bwMode="auto">
            <a:xfrm>
              <a:off x="620011" y="3070701"/>
              <a:ext cx="408983" cy="2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900" dirty="0">
                  <a:solidFill>
                    <a:schemeClr val="bg2"/>
                  </a:solidFill>
                  <a:latin typeface="Arial" pitchFamily="34" charset="0"/>
                  <a:cs typeface="Arial" pitchFamily="34" charset="0"/>
                </a:rPr>
                <a:t>60</a:t>
              </a:r>
            </a:p>
          </p:txBody>
        </p:sp>
        <p:sp>
          <p:nvSpPr>
            <p:cNvPr id="1915" name="Rectangle 10">
              <a:extLst>
                <a:ext uri="{FF2B5EF4-FFF2-40B4-BE49-F238E27FC236}">
                  <a16:creationId xmlns:a16="http://schemas.microsoft.com/office/drawing/2014/main" id="{CBEFA18E-106A-9C6A-F9CC-295E3CE25E60}"/>
                </a:ext>
              </a:extLst>
            </p:cNvPr>
            <p:cNvSpPr>
              <a:spLocks noChangeArrowheads="1"/>
            </p:cNvSpPr>
            <p:nvPr/>
          </p:nvSpPr>
          <p:spPr bwMode="auto">
            <a:xfrm>
              <a:off x="620011" y="3568162"/>
              <a:ext cx="408983" cy="2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900" dirty="0">
                  <a:solidFill>
                    <a:schemeClr val="bg2"/>
                  </a:solidFill>
                  <a:latin typeface="Arial" pitchFamily="34" charset="0"/>
                  <a:cs typeface="Arial" pitchFamily="34" charset="0"/>
                </a:rPr>
                <a:t>40</a:t>
              </a:r>
            </a:p>
          </p:txBody>
        </p:sp>
        <p:sp>
          <p:nvSpPr>
            <p:cNvPr id="1916" name="Rectangle 10">
              <a:extLst>
                <a:ext uri="{FF2B5EF4-FFF2-40B4-BE49-F238E27FC236}">
                  <a16:creationId xmlns:a16="http://schemas.microsoft.com/office/drawing/2014/main" id="{4995DDFE-B749-9221-1526-1949D21EBF84}"/>
                </a:ext>
              </a:extLst>
            </p:cNvPr>
            <p:cNvSpPr>
              <a:spLocks noChangeArrowheads="1"/>
            </p:cNvSpPr>
            <p:nvPr/>
          </p:nvSpPr>
          <p:spPr bwMode="auto">
            <a:xfrm>
              <a:off x="620011" y="4065626"/>
              <a:ext cx="408983" cy="2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900" dirty="0">
                  <a:solidFill>
                    <a:schemeClr val="bg2"/>
                  </a:solidFill>
                  <a:latin typeface="Arial" pitchFamily="34" charset="0"/>
                  <a:cs typeface="Arial" pitchFamily="34" charset="0"/>
                </a:rPr>
                <a:t>20</a:t>
              </a:r>
            </a:p>
          </p:txBody>
        </p:sp>
        <p:sp>
          <p:nvSpPr>
            <p:cNvPr id="1917" name="Rectangle 10">
              <a:extLst>
                <a:ext uri="{FF2B5EF4-FFF2-40B4-BE49-F238E27FC236}">
                  <a16:creationId xmlns:a16="http://schemas.microsoft.com/office/drawing/2014/main" id="{0E6CA542-7872-29B8-AB4A-545119B0D68B}"/>
                </a:ext>
              </a:extLst>
            </p:cNvPr>
            <p:cNvSpPr>
              <a:spLocks noChangeArrowheads="1"/>
            </p:cNvSpPr>
            <p:nvPr/>
          </p:nvSpPr>
          <p:spPr bwMode="auto">
            <a:xfrm>
              <a:off x="715840" y="4556165"/>
              <a:ext cx="313151" cy="2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p>
              <a:pPr algn="r" eaLnBrk="0" fontAlgn="base" hangingPunct="0">
                <a:spcBef>
                  <a:spcPct val="0"/>
                </a:spcBef>
                <a:spcAft>
                  <a:spcPct val="0"/>
                </a:spcAft>
              </a:pPr>
              <a:r>
                <a:rPr lang="en-US" sz="900" dirty="0">
                  <a:solidFill>
                    <a:schemeClr val="bg2"/>
                  </a:solidFill>
                  <a:latin typeface="Arial" pitchFamily="34" charset="0"/>
                  <a:cs typeface="Arial" pitchFamily="34" charset="0"/>
                </a:rPr>
                <a:t>0</a:t>
              </a:r>
            </a:p>
          </p:txBody>
        </p:sp>
        <p:sp>
          <p:nvSpPr>
            <p:cNvPr id="1918" name="Rectangle 10">
              <a:extLst>
                <a:ext uri="{FF2B5EF4-FFF2-40B4-BE49-F238E27FC236}">
                  <a16:creationId xmlns:a16="http://schemas.microsoft.com/office/drawing/2014/main" id="{833B4E3B-41A3-CCDF-4265-AEF14A271024}"/>
                </a:ext>
              </a:extLst>
            </p:cNvPr>
            <p:cNvSpPr>
              <a:spLocks noChangeArrowheads="1"/>
            </p:cNvSpPr>
            <p:nvPr/>
          </p:nvSpPr>
          <p:spPr bwMode="auto">
            <a:xfrm>
              <a:off x="1839117" y="4659322"/>
              <a:ext cx="191663" cy="36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12</a:t>
              </a:r>
            </a:p>
          </p:txBody>
        </p:sp>
        <p:sp>
          <p:nvSpPr>
            <p:cNvPr id="1919" name="Rectangle 10">
              <a:extLst>
                <a:ext uri="{FF2B5EF4-FFF2-40B4-BE49-F238E27FC236}">
                  <a16:creationId xmlns:a16="http://schemas.microsoft.com/office/drawing/2014/main" id="{4C77FF89-1D00-4E01-C280-997140D360FD}"/>
                </a:ext>
              </a:extLst>
            </p:cNvPr>
            <p:cNvSpPr>
              <a:spLocks noChangeArrowheads="1"/>
            </p:cNvSpPr>
            <p:nvPr/>
          </p:nvSpPr>
          <p:spPr bwMode="auto">
            <a:xfrm>
              <a:off x="4106544" y="4659322"/>
              <a:ext cx="191663" cy="36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42</a:t>
              </a:r>
            </a:p>
          </p:txBody>
        </p:sp>
        <p:sp>
          <p:nvSpPr>
            <p:cNvPr id="1920" name="Rectangle 10">
              <a:extLst>
                <a:ext uri="{FF2B5EF4-FFF2-40B4-BE49-F238E27FC236}">
                  <a16:creationId xmlns:a16="http://schemas.microsoft.com/office/drawing/2014/main" id="{C1E1DEC6-0382-9A8E-6072-3986DBED7412}"/>
                </a:ext>
              </a:extLst>
            </p:cNvPr>
            <p:cNvSpPr>
              <a:spLocks noChangeArrowheads="1"/>
            </p:cNvSpPr>
            <p:nvPr/>
          </p:nvSpPr>
          <p:spPr bwMode="auto">
            <a:xfrm>
              <a:off x="8187921" y="4659322"/>
              <a:ext cx="191663" cy="36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96</a:t>
              </a:r>
            </a:p>
          </p:txBody>
        </p:sp>
        <p:sp>
          <p:nvSpPr>
            <p:cNvPr id="1921" name="Line 32">
              <a:extLst>
                <a:ext uri="{FF2B5EF4-FFF2-40B4-BE49-F238E27FC236}">
                  <a16:creationId xmlns:a16="http://schemas.microsoft.com/office/drawing/2014/main" id="{B9970014-C3E3-0A83-01B1-25AC41A65A37}"/>
                </a:ext>
              </a:extLst>
            </p:cNvPr>
            <p:cNvSpPr>
              <a:spLocks noChangeShapeType="1"/>
            </p:cNvSpPr>
            <p:nvPr/>
          </p:nvSpPr>
          <p:spPr bwMode="auto">
            <a:xfrm rot="16200000">
              <a:off x="7801350" y="4688928"/>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22" name="Rectangle 10">
              <a:extLst>
                <a:ext uri="{FF2B5EF4-FFF2-40B4-BE49-F238E27FC236}">
                  <a16:creationId xmlns:a16="http://schemas.microsoft.com/office/drawing/2014/main" id="{517A5B40-942B-C1CF-CB09-A6857B8ADFB4}"/>
                </a:ext>
              </a:extLst>
            </p:cNvPr>
            <p:cNvSpPr>
              <a:spLocks noChangeArrowheads="1"/>
            </p:cNvSpPr>
            <p:nvPr/>
          </p:nvSpPr>
          <p:spPr bwMode="auto">
            <a:xfrm>
              <a:off x="7734427" y="4659322"/>
              <a:ext cx="191663" cy="36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90</a:t>
              </a:r>
            </a:p>
          </p:txBody>
        </p:sp>
        <p:sp>
          <p:nvSpPr>
            <p:cNvPr id="1923" name="Line 32">
              <a:extLst>
                <a:ext uri="{FF2B5EF4-FFF2-40B4-BE49-F238E27FC236}">
                  <a16:creationId xmlns:a16="http://schemas.microsoft.com/office/drawing/2014/main" id="{781996EC-C6A8-49E8-1CF9-8BCDF95FABAF}"/>
                </a:ext>
              </a:extLst>
            </p:cNvPr>
            <p:cNvSpPr>
              <a:spLocks noChangeShapeType="1"/>
            </p:cNvSpPr>
            <p:nvPr/>
          </p:nvSpPr>
          <p:spPr bwMode="auto">
            <a:xfrm rot="16200000">
              <a:off x="7347908" y="4688928"/>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24" name="Rectangle 10">
              <a:extLst>
                <a:ext uri="{FF2B5EF4-FFF2-40B4-BE49-F238E27FC236}">
                  <a16:creationId xmlns:a16="http://schemas.microsoft.com/office/drawing/2014/main" id="{C1E9D702-E0B7-4FDD-3CB4-2841EBE3DD3E}"/>
                </a:ext>
              </a:extLst>
            </p:cNvPr>
            <p:cNvSpPr>
              <a:spLocks noChangeArrowheads="1"/>
            </p:cNvSpPr>
            <p:nvPr/>
          </p:nvSpPr>
          <p:spPr bwMode="auto">
            <a:xfrm>
              <a:off x="7280942" y="4659322"/>
              <a:ext cx="191663" cy="36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84</a:t>
              </a:r>
            </a:p>
          </p:txBody>
        </p:sp>
        <p:sp>
          <p:nvSpPr>
            <p:cNvPr id="1925" name="Line 32">
              <a:extLst>
                <a:ext uri="{FF2B5EF4-FFF2-40B4-BE49-F238E27FC236}">
                  <a16:creationId xmlns:a16="http://schemas.microsoft.com/office/drawing/2014/main" id="{9F183353-1B22-012C-8545-B005BB5FFC34}"/>
                </a:ext>
              </a:extLst>
            </p:cNvPr>
            <p:cNvSpPr>
              <a:spLocks noChangeShapeType="1"/>
            </p:cNvSpPr>
            <p:nvPr/>
          </p:nvSpPr>
          <p:spPr bwMode="auto">
            <a:xfrm rot="16200000">
              <a:off x="6894467" y="4688928"/>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26" name="Rectangle 10">
              <a:extLst>
                <a:ext uri="{FF2B5EF4-FFF2-40B4-BE49-F238E27FC236}">
                  <a16:creationId xmlns:a16="http://schemas.microsoft.com/office/drawing/2014/main" id="{B5363D26-37B5-3B30-5A1E-671EC629C110}"/>
                </a:ext>
              </a:extLst>
            </p:cNvPr>
            <p:cNvSpPr>
              <a:spLocks noChangeArrowheads="1"/>
            </p:cNvSpPr>
            <p:nvPr/>
          </p:nvSpPr>
          <p:spPr bwMode="auto">
            <a:xfrm>
              <a:off x="6827457" y="4659322"/>
              <a:ext cx="191663" cy="36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78</a:t>
              </a:r>
            </a:p>
          </p:txBody>
        </p:sp>
        <p:sp>
          <p:nvSpPr>
            <p:cNvPr id="1927" name="Line 32">
              <a:extLst>
                <a:ext uri="{FF2B5EF4-FFF2-40B4-BE49-F238E27FC236}">
                  <a16:creationId xmlns:a16="http://schemas.microsoft.com/office/drawing/2014/main" id="{A6DDEDDA-A81C-6556-19D2-AC1DAF1D4CD2}"/>
                </a:ext>
              </a:extLst>
            </p:cNvPr>
            <p:cNvSpPr>
              <a:spLocks noChangeShapeType="1"/>
            </p:cNvSpPr>
            <p:nvPr/>
          </p:nvSpPr>
          <p:spPr bwMode="auto">
            <a:xfrm rot="16200000">
              <a:off x="6441025" y="4688928"/>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28" name="Rectangle 10">
              <a:extLst>
                <a:ext uri="{FF2B5EF4-FFF2-40B4-BE49-F238E27FC236}">
                  <a16:creationId xmlns:a16="http://schemas.microsoft.com/office/drawing/2014/main" id="{3FA9BECE-BBA5-02D9-B30B-3D85B61013A9}"/>
                </a:ext>
              </a:extLst>
            </p:cNvPr>
            <p:cNvSpPr>
              <a:spLocks noChangeArrowheads="1"/>
            </p:cNvSpPr>
            <p:nvPr/>
          </p:nvSpPr>
          <p:spPr bwMode="auto">
            <a:xfrm>
              <a:off x="6373969" y="4659322"/>
              <a:ext cx="191663" cy="36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72</a:t>
              </a:r>
            </a:p>
          </p:txBody>
        </p:sp>
        <p:sp>
          <p:nvSpPr>
            <p:cNvPr id="1929" name="Line 32">
              <a:extLst>
                <a:ext uri="{FF2B5EF4-FFF2-40B4-BE49-F238E27FC236}">
                  <a16:creationId xmlns:a16="http://schemas.microsoft.com/office/drawing/2014/main" id="{807851D3-288F-B2F1-2BF3-D0CE0B2B949C}"/>
                </a:ext>
              </a:extLst>
            </p:cNvPr>
            <p:cNvSpPr>
              <a:spLocks noChangeShapeType="1"/>
            </p:cNvSpPr>
            <p:nvPr/>
          </p:nvSpPr>
          <p:spPr bwMode="auto">
            <a:xfrm rot="16200000">
              <a:off x="5987584" y="4688928"/>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30" name="Rectangle 10">
              <a:extLst>
                <a:ext uri="{FF2B5EF4-FFF2-40B4-BE49-F238E27FC236}">
                  <a16:creationId xmlns:a16="http://schemas.microsoft.com/office/drawing/2014/main" id="{08E4ED4C-393B-9CE8-EBB1-248226884C1C}"/>
                </a:ext>
              </a:extLst>
            </p:cNvPr>
            <p:cNvSpPr>
              <a:spLocks noChangeArrowheads="1"/>
            </p:cNvSpPr>
            <p:nvPr/>
          </p:nvSpPr>
          <p:spPr bwMode="auto">
            <a:xfrm>
              <a:off x="5920485" y="4659322"/>
              <a:ext cx="191663" cy="36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66</a:t>
              </a:r>
            </a:p>
          </p:txBody>
        </p:sp>
        <p:sp>
          <p:nvSpPr>
            <p:cNvPr id="1931" name="Line 32">
              <a:extLst>
                <a:ext uri="{FF2B5EF4-FFF2-40B4-BE49-F238E27FC236}">
                  <a16:creationId xmlns:a16="http://schemas.microsoft.com/office/drawing/2014/main" id="{D2007A3F-2A31-F459-94D7-660F24EBEDA7}"/>
                </a:ext>
              </a:extLst>
            </p:cNvPr>
            <p:cNvSpPr>
              <a:spLocks noChangeShapeType="1"/>
            </p:cNvSpPr>
            <p:nvPr/>
          </p:nvSpPr>
          <p:spPr bwMode="auto">
            <a:xfrm rot="16200000">
              <a:off x="5534142" y="4688929"/>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32" name="Rectangle 10">
              <a:extLst>
                <a:ext uri="{FF2B5EF4-FFF2-40B4-BE49-F238E27FC236}">
                  <a16:creationId xmlns:a16="http://schemas.microsoft.com/office/drawing/2014/main" id="{903B1EA9-C388-6936-D52E-BAFE1B457307}"/>
                </a:ext>
              </a:extLst>
            </p:cNvPr>
            <p:cNvSpPr>
              <a:spLocks noChangeArrowheads="1"/>
            </p:cNvSpPr>
            <p:nvPr/>
          </p:nvSpPr>
          <p:spPr bwMode="auto">
            <a:xfrm>
              <a:off x="5467000" y="4659322"/>
              <a:ext cx="191663" cy="36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60</a:t>
              </a:r>
            </a:p>
          </p:txBody>
        </p:sp>
        <p:sp>
          <p:nvSpPr>
            <p:cNvPr id="1933" name="Line 32">
              <a:extLst>
                <a:ext uri="{FF2B5EF4-FFF2-40B4-BE49-F238E27FC236}">
                  <a16:creationId xmlns:a16="http://schemas.microsoft.com/office/drawing/2014/main" id="{08CB5094-2D41-0331-064F-6EDC272FACD5}"/>
                </a:ext>
              </a:extLst>
            </p:cNvPr>
            <p:cNvSpPr>
              <a:spLocks noChangeShapeType="1"/>
            </p:cNvSpPr>
            <p:nvPr/>
          </p:nvSpPr>
          <p:spPr bwMode="auto">
            <a:xfrm rot="16200000">
              <a:off x="5080701" y="4688929"/>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34" name="Rectangle 10">
              <a:extLst>
                <a:ext uri="{FF2B5EF4-FFF2-40B4-BE49-F238E27FC236}">
                  <a16:creationId xmlns:a16="http://schemas.microsoft.com/office/drawing/2014/main" id="{066B1F16-F706-6AA8-42C4-D906A902ECB8}"/>
                </a:ext>
              </a:extLst>
            </p:cNvPr>
            <p:cNvSpPr>
              <a:spLocks noChangeArrowheads="1"/>
            </p:cNvSpPr>
            <p:nvPr/>
          </p:nvSpPr>
          <p:spPr bwMode="auto">
            <a:xfrm>
              <a:off x="5013512" y="4659322"/>
              <a:ext cx="191663" cy="36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54</a:t>
              </a:r>
            </a:p>
          </p:txBody>
        </p:sp>
        <p:sp>
          <p:nvSpPr>
            <p:cNvPr id="1935" name="Line 32">
              <a:extLst>
                <a:ext uri="{FF2B5EF4-FFF2-40B4-BE49-F238E27FC236}">
                  <a16:creationId xmlns:a16="http://schemas.microsoft.com/office/drawing/2014/main" id="{884677B7-2EA8-39B5-14FB-16995D75CDF3}"/>
                </a:ext>
              </a:extLst>
            </p:cNvPr>
            <p:cNvSpPr>
              <a:spLocks noChangeShapeType="1"/>
            </p:cNvSpPr>
            <p:nvPr/>
          </p:nvSpPr>
          <p:spPr bwMode="auto">
            <a:xfrm rot="16200000">
              <a:off x="4627260" y="4688929"/>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36" name="Rectangle 10">
              <a:extLst>
                <a:ext uri="{FF2B5EF4-FFF2-40B4-BE49-F238E27FC236}">
                  <a16:creationId xmlns:a16="http://schemas.microsoft.com/office/drawing/2014/main" id="{D2C2B9D3-C89C-F3D8-E04D-B3DAE40D438D}"/>
                </a:ext>
              </a:extLst>
            </p:cNvPr>
            <p:cNvSpPr>
              <a:spLocks noChangeArrowheads="1"/>
            </p:cNvSpPr>
            <p:nvPr/>
          </p:nvSpPr>
          <p:spPr bwMode="auto">
            <a:xfrm>
              <a:off x="4560029" y="4659322"/>
              <a:ext cx="191663" cy="36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48</a:t>
              </a:r>
            </a:p>
          </p:txBody>
        </p:sp>
        <p:sp>
          <p:nvSpPr>
            <p:cNvPr id="1937" name="Line 32">
              <a:extLst>
                <a:ext uri="{FF2B5EF4-FFF2-40B4-BE49-F238E27FC236}">
                  <a16:creationId xmlns:a16="http://schemas.microsoft.com/office/drawing/2014/main" id="{C776EBDC-FEC9-A827-81FE-034A2752B291}"/>
                </a:ext>
              </a:extLst>
            </p:cNvPr>
            <p:cNvSpPr>
              <a:spLocks noChangeShapeType="1"/>
            </p:cNvSpPr>
            <p:nvPr/>
          </p:nvSpPr>
          <p:spPr bwMode="auto">
            <a:xfrm rot="16200000">
              <a:off x="3720377" y="4688929"/>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38" name="Rectangle 10">
              <a:extLst>
                <a:ext uri="{FF2B5EF4-FFF2-40B4-BE49-F238E27FC236}">
                  <a16:creationId xmlns:a16="http://schemas.microsoft.com/office/drawing/2014/main" id="{01FE0114-51D6-5355-3CAA-81E0276AD9B2}"/>
                </a:ext>
              </a:extLst>
            </p:cNvPr>
            <p:cNvSpPr>
              <a:spLocks noChangeArrowheads="1"/>
            </p:cNvSpPr>
            <p:nvPr/>
          </p:nvSpPr>
          <p:spPr bwMode="auto">
            <a:xfrm>
              <a:off x="3653057" y="4659322"/>
              <a:ext cx="191663" cy="36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36</a:t>
              </a:r>
            </a:p>
          </p:txBody>
        </p:sp>
        <p:sp>
          <p:nvSpPr>
            <p:cNvPr id="1939" name="Line 32">
              <a:extLst>
                <a:ext uri="{FF2B5EF4-FFF2-40B4-BE49-F238E27FC236}">
                  <a16:creationId xmlns:a16="http://schemas.microsoft.com/office/drawing/2014/main" id="{F3DA0F83-6EA9-F10F-C6A9-25813A0F4EF3}"/>
                </a:ext>
              </a:extLst>
            </p:cNvPr>
            <p:cNvSpPr>
              <a:spLocks noChangeShapeType="1"/>
            </p:cNvSpPr>
            <p:nvPr/>
          </p:nvSpPr>
          <p:spPr bwMode="auto">
            <a:xfrm rot="16200000">
              <a:off x="3266935" y="4688929"/>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40" name="Rectangle 10">
              <a:extLst>
                <a:ext uri="{FF2B5EF4-FFF2-40B4-BE49-F238E27FC236}">
                  <a16:creationId xmlns:a16="http://schemas.microsoft.com/office/drawing/2014/main" id="{72FC733E-17C7-FFBA-F489-3635CEC308B7}"/>
                </a:ext>
              </a:extLst>
            </p:cNvPr>
            <p:cNvSpPr>
              <a:spLocks noChangeArrowheads="1"/>
            </p:cNvSpPr>
            <p:nvPr/>
          </p:nvSpPr>
          <p:spPr bwMode="auto">
            <a:xfrm>
              <a:off x="3199571" y="4659322"/>
              <a:ext cx="191663" cy="36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30</a:t>
              </a:r>
            </a:p>
          </p:txBody>
        </p:sp>
        <p:sp>
          <p:nvSpPr>
            <p:cNvPr id="1941" name="Line 32">
              <a:extLst>
                <a:ext uri="{FF2B5EF4-FFF2-40B4-BE49-F238E27FC236}">
                  <a16:creationId xmlns:a16="http://schemas.microsoft.com/office/drawing/2014/main" id="{1EF68ECC-C2C6-6BA8-54F2-92787798E918}"/>
                </a:ext>
              </a:extLst>
            </p:cNvPr>
            <p:cNvSpPr>
              <a:spLocks noChangeShapeType="1"/>
            </p:cNvSpPr>
            <p:nvPr/>
          </p:nvSpPr>
          <p:spPr bwMode="auto">
            <a:xfrm rot="16200000">
              <a:off x="2813494" y="4688929"/>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42" name="Rectangle 10">
              <a:extLst>
                <a:ext uri="{FF2B5EF4-FFF2-40B4-BE49-F238E27FC236}">
                  <a16:creationId xmlns:a16="http://schemas.microsoft.com/office/drawing/2014/main" id="{A65FCA43-BBED-468A-2D93-FD42D410A4AD}"/>
                </a:ext>
              </a:extLst>
            </p:cNvPr>
            <p:cNvSpPr>
              <a:spLocks noChangeArrowheads="1"/>
            </p:cNvSpPr>
            <p:nvPr/>
          </p:nvSpPr>
          <p:spPr bwMode="auto">
            <a:xfrm>
              <a:off x="2746084" y="4659322"/>
              <a:ext cx="191663" cy="36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24</a:t>
              </a:r>
            </a:p>
          </p:txBody>
        </p:sp>
        <p:sp>
          <p:nvSpPr>
            <p:cNvPr id="1943" name="Line 32">
              <a:extLst>
                <a:ext uri="{FF2B5EF4-FFF2-40B4-BE49-F238E27FC236}">
                  <a16:creationId xmlns:a16="http://schemas.microsoft.com/office/drawing/2014/main" id="{45B692B1-E23A-7C63-5AD7-301667A4FBA8}"/>
                </a:ext>
              </a:extLst>
            </p:cNvPr>
            <p:cNvSpPr>
              <a:spLocks noChangeShapeType="1"/>
            </p:cNvSpPr>
            <p:nvPr/>
          </p:nvSpPr>
          <p:spPr bwMode="auto">
            <a:xfrm rot="16200000">
              <a:off x="2360053" y="4688929"/>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44" name="Rectangle 10">
              <a:extLst>
                <a:ext uri="{FF2B5EF4-FFF2-40B4-BE49-F238E27FC236}">
                  <a16:creationId xmlns:a16="http://schemas.microsoft.com/office/drawing/2014/main" id="{B4510760-659A-5DB3-30F7-43129C379936}"/>
                </a:ext>
              </a:extLst>
            </p:cNvPr>
            <p:cNvSpPr>
              <a:spLocks noChangeArrowheads="1"/>
            </p:cNvSpPr>
            <p:nvPr/>
          </p:nvSpPr>
          <p:spPr bwMode="auto">
            <a:xfrm>
              <a:off x="2292601" y="4659322"/>
              <a:ext cx="191663" cy="36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18</a:t>
              </a:r>
            </a:p>
          </p:txBody>
        </p:sp>
        <p:sp>
          <p:nvSpPr>
            <p:cNvPr id="1945" name="Line 32">
              <a:extLst>
                <a:ext uri="{FF2B5EF4-FFF2-40B4-BE49-F238E27FC236}">
                  <a16:creationId xmlns:a16="http://schemas.microsoft.com/office/drawing/2014/main" id="{4100B42A-AAF4-CCF0-E852-639CFC172DC2}"/>
                </a:ext>
              </a:extLst>
            </p:cNvPr>
            <p:cNvSpPr>
              <a:spLocks noChangeShapeType="1"/>
            </p:cNvSpPr>
            <p:nvPr/>
          </p:nvSpPr>
          <p:spPr bwMode="auto">
            <a:xfrm rot="16200000">
              <a:off x="1453170" y="4688928"/>
              <a:ext cx="58530" cy="0"/>
            </a:xfrm>
            <a:prstGeom prst="line">
              <a:avLst/>
            </a:prstGeom>
            <a:noFill/>
            <a:ln w="12700" cap="sq">
              <a:solidFill>
                <a:schemeClr val="bg2"/>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46" name="Rectangle 10">
              <a:extLst>
                <a:ext uri="{FF2B5EF4-FFF2-40B4-BE49-F238E27FC236}">
                  <a16:creationId xmlns:a16="http://schemas.microsoft.com/office/drawing/2014/main" id="{50A5ADFD-B1E3-353E-78E5-F58F61922F60}"/>
                </a:ext>
              </a:extLst>
            </p:cNvPr>
            <p:cNvSpPr>
              <a:spLocks noChangeArrowheads="1"/>
            </p:cNvSpPr>
            <p:nvPr/>
          </p:nvSpPr>
          <p:spPr bwMode="auto">
            <a:xfrm>
              <a:off x="1433547" y="4659322"/>
              <a:ext cx="95832" cy="36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p>
              <a:pPr algn="ctr" eaLnBrk="0" fontAlgn="base" hangingPunct="0">
                <a:spcBef>
                  <a:spcPct val="0"/>
                </a:spcBef>
                <a:spcAft>
                  <a:spcPct val="0"/>
                </a:spcAft>
              </a:pPr>
              <a:r>
                <a:rPr lang="en-US" sz="900" dirty="0">
                  <a:solidFill>
                    <a:schemeClr val="bg2"/>
                  </a:solidFill>
                  <a:latin typeface="Arial" pitchFamily="34" charset="0"/>
                  <a:cs typeface="Arial" pitchFamily="34" charset="0"/>
                </a:rPr>
                <a:t>6</a:t>
              </a:r>
            </a:p>
          </p:txBody>
        </p:sp>
        <p:sp>
          <p:nvSpPr>
            <p:cNvPr id="1947" name="Line 16">
              <a:extLst>
                <a:ext uri="{FF2B5EF4-FFF2-40B4-BE49-F238E27FC236}">
                  <a16:creationId xmlns:a16="http://schemas.microsoft.com/office/drawing/2014/main" id="{37658824-985A-AC68-3078-0542EB1AE0DA}"/>
                </a:ext>
              </a:extLst>
            </p:cNvPr>
            <p:cNvSpPr>
              <a:spLocks noChangeShapeType="1"/>
            </p:cNvSpPr>
            <p:nvPr/>
          </p:nvSpPr>
          <p:spPr bwMode="auto">
            <a:xfrm>
              <a:off x="1028993" y="3422932"/>
              <a:ext cx="7254789" cy="0"/>
            </a:xfrm>
            <a:prstGeom prst="line">
              <a:avLst/>
            </a:prstGeom>
            <a:noFill/>
            <a:ln w="12700" cap="sq">
              <a:solidFill>
                <a:schemeClr val="bg2"/>
              </a:solidFill>
              <a:prstDash val="dash"/>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US" sz="900" dirty="0">
                <a:solidFill>
                  <a:schemeClr val="bg2"/>
                </a:solidFill>
                <a:latin typeface="Arial" pitchFamily="34" charset="0"/>
                <a:cs typeface="Arial" pitchFamily="34" charset="0"/>
              </a:endParaRPr>
            </a:p>
          </p:txBody>
        </p:sp>
        <p:sp>
          <p:nvSpPr>
            <p:cNvPr id="1948" name="Rectangle 10">
              <a:extLst>
                <a:ext uri="{FF2B5EF4-FFF2-40B4-BE49-F238E27FC236}">
                  <a16:creationId xmlns:a16="http://schemas.microsoft.com/office/drawing/2014/main" id="{28C8EAA0-43B5-EEEB-EA30-A709FFAA318E}"/>
                </a:ext>
              </a:extLst>
            </p:cNvPr>
            <p:cNvSpPr>
              <a:spLocks noChangeArrowheads="1"/>
            </p:cNvSpPr>
            <p:nvPr/>
          </p:nvSpPr>
          <p:spPr bwMode="auto">
            <a:xfrm>
              <a:off x="1574953" y="2756105"/>
              <a:ext cx="2316039" cy="47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t">
              <a:spAutoFit/>
            </a:bodyPr>
            <a:lstStyle/>
            <a:p>
              <a:pPr eaLnBrk="0" fontAlgn="base" hangingPunct="0">
                <a:spcBef>
                  <a:spcPct val="0"/>
                </a:spcBef>
                <a:spcAft>
                  <a:spcPts val="300"/>
                </a:spcAft>
              </a:pPr>
              <a:r>
                <a:rPr lang="en-US" sz="900" dirty="0">
                  <a:solidFill>
                    <a:schemeClr val="bg2"/>
                  </a:solidFill>
                  <a:latin typeface="Arial" pitchFamily="34" charset="0"/>
                  <a:cs typeface="Arial" pitchFamily="34" charset="0"/>
                </a:rPr>
                <a:t>Enzalutamide monotherapy</a:t>
              </a:r>
            </a:p>
            <a:p>
              <a:pPr eaLnBrk="0" fontAlgn="base" hangingPunct="0">
                <a:spcBef>
                  <a:spcPct val="0"/>
                </a:spcBef>
                <a:spcAft>
                  <a:spcPts val="300"/>
                </a:spcAft>
              </a:pPr>
              <a:r>
                <a:rPr lang="en-US" sz="900" dirty="0">
                  <a:solidFill>
                    <a:schemeClr val="bg2"/>
                  </a:solidFill>
                  <a:latin typeface="Arial" pitchFamily="34" charset="0"/>
                  <a:cs typeface="Arial" pitchFamily="34" charset="0"/>
                </a:rPr>
                <a:t>Leuprolide acetate</a:t>
              </a:r>
            </a:p>
          </p:txBody>
        </p:sp>
        <p:sp>
          <p:nvSpPr>
            <p:cNvPr id="1949" name="Rectangle 306">
              <a:extLst>
                <a:ext uri="{FF2B5EF4-FFF2-40B4-BE49-F238E27FC236}">
                  <a16:creationId xmlns:a16="http://schemas.microsoft.com/office/drawing/2014/main" id="{4E746276-909F-6575-CBDC-04F2655F0F09}"/>
                </a:ext>
              </a:extLst>
            </p:cNvPr>
            <p:cNvSpPr>
              <a:spLocks noChangeArrowheads="1"/>
            </p:cNvSpPr>
            <p:nvPr/>
          </p:nvSpPr>
          <p:spPr bwMode="auto">
            <a:xfrm>
              <a:off x="1402371" y="2817533"/>
              <a:ext cx="58727" cy="59779"/>
            </a:xfrm>
            <a:prstGeom prst="rect">
              <a:avLst/>
            </a:prstGeom>
            <a:noFill/>
            <a:ln w="6350" cap="sq">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cxnSp>
          <p:nvCxnSpPr>
            <p:cNvPr id="1950" name="Straight Connector 1949">
              <a:extLst>
                <a:ext uri="{FF2B5EF4-FFF2-40B4-BE49-F238E27FC236}">
                  <a16:creationId xmlns:a16="http://schemas.microsoft.com/office/drawing/2014/main" id="{CA6D79FE-D593-B80B-B32A-322F9797E7F1}"/>
                </a:ext>
              </a:extLst>
            </p:cNvPr>
            <p:cNvCxnSpPr/>
            <p:nvPr/>
          </p:nvCxnSpPr>
          <p:spPr>
            <a:xfrm>
              <a:off x="1300042" y="2849205"/>
              <a:ext cx="263385" cy="0"/>
            </a:xfrm>
            <a:prstGeom prst="line">
              <a:avLst/>
            </a:prstGeom>
            <a:noFill/>
            <a:ln w="19050" cap="sq">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951" name="Rectangle 301">
              <a:extLst>
                <a:ext uri="{FF2B5EF4-FFF2-40B4-BE49-F238E27FC236}">
                  <a16:creationId xmlns:a16="http://schemas.microsoft.com/office/drawing/2014/main" id="{B205F942-C67E-B21C-FCFD-5E94DC86DA89}"/>
                </a:ext>
              </a:extLst>
            </p:cNvPr>
            <p:cNvSpPr>
              <a:spLocks noChangeArrowheads="1"/>
            </p:cNvSpPr>
            <p:nvPr/>
          </p:nvSpPr>
          <p:spPr bwMode="auto">
            <a:xfrm>
              <a:off x="8090986" y="283836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52" name="Rectangle 302">
              <a:extLst>
                <a:ext uri="{FF2B5EF4-FFF2-40B4-BE49-F238E27FC236}">
                  <a16:creationId xmlns:a16="http://schemas.microsoft.com/office/drawing/2014/main" id="{5F014398-AA0D-C122-C606-FDBACCE74FCB}"/>
                </a:ext>
              </a:extLst>
            </p:cNvPr>
            <p:cNvSpPr>
              <a:spLocks noChangeArrowheads="1"/>
            </p:cNvSpPr>
            <p:nvPr/>
          </p:nvSpPr>
          <p:spPr bwMode="auto">
            <a:xfrm>
              <a:off x="7894655" y="283836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53" name="TextBox 1952">
              <a:extLst>
                <a:ext uri="{FF2B5EF4-FFF2-40B4-BE49-F238E27FC236}">
                  <a16:creationId xmlns:a16="http://schemas.microsoft.com/office/drawing/2014/main" id="{4C8634C5-5508-DDF8-D543-3B06DD4CF898}"/>
                </a:ext>
              </a:extLst>
            </p:cNvPr>
            <p:cNvSpPr txBox="1"/>
            <p:nvPr/>
          </p:nvSpPr>
          <p:spPr>
            <a:xfrm rot="16200000">
              <a:off x="-1075955" y="3269889"/>
              <a:ext cx="2835164" cy="344994"/>
            </a:xfrm>
            <a:prstGeom prst="rect">
              <a:avLst/>
            </a:prstGeom>
            <a:noFill/>
          </p:spPr>
          <p:txBody>
            <a:bodyPr wrap="square" rtlCol="0">
              <a:spAutoFit/>
            </a:bodyPr>
            <a:lstStyle/>
            <a:p>
              <a:pPr algn="ctr"/>
              <a:r>
                <a:rPr lang="en-US" sz="900" b="1" dirty="0">
                  <a:solidFill>
                    <a:schemeClr val="bg2"/>
                  </a:solidFill>
                </a:rPr>
                <a:t>Antineoplastic therapy free (%)</a:t>
              </a:r>
            </a:p>
          </p:txBody>
        </p:sp>
        <p:sp>
          <p:nvSpPr>
            <p:cNvPr id="1954" name="Rectangle 10">
              <a:extLst>
                <a:ext uri="{FF2B5EF4-FFF2-40B4-BE49-F238E27FC236}">
                  <a16:creationId xmlns:a16="http://schemas.microsoft.com/office/drawing/2014/main" id="{BA9504D3-8862-ADF5-C7D8-95FDDF83BB12}"/>
                </a:ext>
              </a:extLst>
            </p:cNvPr>
            <p:cNvSpPr>
              <a:spLocks noChangeArrowheads="1"/>
            </p:cNvSpPr>
            <p:nvPr/>
          </p:nvSpPr>
          <p:spPr bwMode="auto">
            <a:xfrm>
              <a:off x="1020426" y="5054490"/>
              <a:ext cx="7263650" cy="20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fontAlgn="base" hangingPunct="0">
                <a:spcBef>
                  <a:spcPct val="0"/>
                </a:spcBef>
                <a:spcAft>
                  <a:spcPct val="0"/>
                </a:spcAft>
              </a:pPr>
              <a:r>
                <a:rPr lang="en-US" sz="900" b="1" dirty="0">
                  <a:solidFill>
                    <a:schemeClr val="bg2"/>
                  </a:solidFill>
                  <a:latin typeface="Arial" pitchFamily="34" charset="0"/>
                  <a:cs typeface="Arial" pitchFamily="34" charset="0"/>
                </a:rPr>
                <a:t>Months</a:t>
              </a:r>
            </a:p>
          </p:txBody>
        </p:sp>
        <p:grpSp>
          <p:nvGrpSpPr>
            <p:cNvPr id="1955" name="Group 1954">
              <a:extLst>
                <a:ext uri="{FF2B5EF4-FFF2-40B4-BE49-F238E27FC236}">
                  <a16:creationId xmlns:a16="http://schemas.microsoft.com/office/drawing/2014/main" id="{C15554CC-4E76-0731-651C-8E21289E2899}"/>
                </a:ext>
              </a:extLst>
            </p:cNvPr>
            <p:cNvGrpSpPr/>
            <p:nvPr/>
          </p:nvGrpSpPr>
          <p:grpSpPr>
            <a:xfrm>
              <a:off x="1004055" y="2155031"/>
              <a:ext cx="7145137" cy="1596026"/>
              <a:chOff x="1004055" y="2155031"/>
              <a:chExt cx="7145137" cy="1596026"/>
            </a:xfrm>
          </p:grpSpPr>
          <p:sp>
            <p:nvSpPr>
              <p:cNvPr id="2036" name="Freeform 135">
                <a:extLst>
                  <a:ext uri="{FF2B5EF4-FFF2-40B4-BE49-F238E27FC236}">
                    <a16:creationId xmlns:a16="http://schemas.microsoft.com/office/drawing/2014/main" id="{29E65F04-F152-1800-7B9D-B900BAFAAD34}"/>
                  </a:ext>
                </a:extLst>
              </p:cNvPr>
              <p:cNvSpPr>
                <a:spLocks/>
              </p:cNvSpPr>
              <p:nvPr/>
            </p:nvSpPr>
            <p:spPr bwMode="auto">
              <a:xfrm>
                <a:off x="1403458" y="3050790"/>
                <a:ext cx="56552" cy="52169"/>
              </a:xfrm>
              <a:custGeom>
                <a:avLst/>
                <a:gdLst>
                  <a:gd name="T0" fmla="*/ 26 w 52"/>
                  <a:gd name="T1" fmla="*/ 48 h 48"/>
                  <a:gd name="T2" fmla="*/ 0 w 52"/>
                  <a:gd name="T3" fmla="*/ 48 h 48"/>
                  <a:gd name="T4" fmla="*/ 12 w 52"/>
                  <a:gd name="T5" fmla="*/ 24 h 48"/>
                  <a:gd name="T6" fmla="*/ 26 w 52"/>
                  <a:gd name="T7" fmla="*/ 0 h 48"/>
                  <a:gd name="T8" fmla="*/ 40 w 52"/>
                  <a:gd name="T9" fmla="*/ 24 h 48"/>
                  <a:gd name="T10" fmla="*/ 52 w 52"/>
                  <a:gd name="T11" fmla="*/ 48 h 48"/>
                  <a:gd name="T12" fmla="*/ 26 w 5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26" y="48"/>
                    </a:moveTo>
                    <a:lnTo>
                      <a:pt x="0" y="48"/>
                    </a:lnTo>
                    <a:lnTo>
                      <a:pt x="12" y="24"/>
                    </a:lnTo>
                    <a:lnTo>
                      <a:pt x="26" y="0"/>
                    </a:lnTo>
                    <a:lnTo>
                      <a:pt x="40" y="24"/>
                    </a:lnTo>
                    <a:lnTo>
                      <a:pt x="52" y="48"/>
                    </a:lnTo>
                    <a:lnTo>
                      <a:pt x="26" y="48"/>
                    </a:lnTo>
                    <a:close/>
                  </a:path>
                </a:pathLst>
              </a:custGeom>
              <a:noFill/>
              <a:ln w="63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cxnSp>
            <p:nvCxnSpPr>
              <p:cNvPr id="2037" name="Straight Connector 2036">
                <a:extLst>
                  <a:ext uri="{FF2B5EF4-FFF2-40B4-BE49-F238E27FC236}">
                    <a16:creationId xmlns:a16="http://schemas.microsoft.com/office/drawing/2014/main" id="{A54501F9-F54B-37B1-ED5E-4D1CD2F1A20F}"/>
                  </a:ext>
                </a:extLst>
              </p:cNvPr>
              <p:cNvCxnSpPr/>
              <p:nvPr/>
            </p:nvCxnSpPr>
            <p:spPr>
              <a:xfrm>
                <a:off x="1300042" y="3076872"/>
                <a:ext cx="263385" cy="0"/>
              </a:xfrm>
              <a:prstGeom prst="line">
                <a:avLst/>
              </a:prstGeom>
              <a:noFill/>
              <a:ln w="190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2038" name="Freeform 196">
                <a:extLst>
                  <a:ext uri="{FF2B5EF4-FFF2-40B4-BE49-F238E27FC236}">
                    <a16:creationId xmlns:a16="http://schemas.microsoft.com/office/drawing/2014/main" id="{AD826E3E-F0E5-CE23-01AB-95F6548DB8AC}"/>
                  </a:ext>
                </a:extLst>
              </p:cNvPr>
              <p:cNvSpPr>
                <a:spLocks/>
              </p:cNvSpPr>
              <p:nvPr/>
            </p:nvSpPr>
            <p:spPr bwMode="auto">
              <a:xfrm>
                <a:off x="8090662" y="3698380"/>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39" name="Freeform 197">
                <a:extLst>
                  <a:ext uri="{FF2B5EF4-FFF2-40B4-BE49-F238E27FC236}">
                    <a16:creationId xmlns:a16="http://schemas.microsoft.com/office/drawing/2014/main" id="{3244AE0F-3742-9A68-A176-3CB46F7A638A}"/>
                  </a:ext>
                </a:extLst>
              </p:cNvPr>
              <p:cNvSpPr>
                <a:spLocks/>
              </p:cNvSpPr>
              <p:nvPr/>
            </p:nvSpPr>
            <p:spPr bwMode="auto">
              <a:xfrm>
                <a:off x="7905006" y="3698380"/>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40" name="Freeform 198">
                <a:extLst>
                  <a:ext uri="{FF2B5EF4-FFF2-40B4-BE49-F238E27FC236}">
                    <a16:creationId xmlns:a16="http://schemas.microsoft.com/office/drawing/2014/main" id="{C5B85284-BF5B-ABDE-E99B-F077EE44BBCE}"/>
                  </a:ext>
                </a:extLst>
              </p:cNvPr>
              <p:cNvSpPr>
                <a:spLocks/>
              </p:cNvSpPr>
              <p:nvPr/>
            </p:nvSpPr>
            <p:spPr bwMode="auto">
              <a:xfrm>
                <a:off x="7885952" y="3698380"/>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41" name="Freeform 196">
                <a:extLst>
                  <a:ext uri="{FF2B5EF4-FFF2-40B4-BE49-F238E27FC236}">
                    <a16:creationId xmlns:a16="http://schemas.microsoft.com/office/drawing/2014/main" id="{EA068447-5514-2C3C-FCC2-6CC66A9258B8}"/>
                  </a:ext>
                </a:extLst>
              </p:cNvPr>
              <p:cNvSpPr>
                <a:spLocks/>
              </p:cNvSpPr>
              <p:nvPr/>
            </p:nvSpPr>
            <p:spPr bwMode="auto">
              <a:xfrm>
                <a:off x="7671562" y="3698380"/>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42" name="Freeform 196">
                <a:extLst>
                  <a:ext uri="{FF2B5EF4-FFF2-40B4-BE49-F238E27FC236}">
                    <a16:creationId xmlns:a16="http://schemas.microsoft.com/office/drawing/2014/main" id="{ED4BAEA5-7E1D-41F7-0C28-55106FE2EE50}"/>
                  </a:ext>
                </a:extLst>
              </p:cNvPr>
              <p:cNvSpPr>
                <a:spLocks/>
              </p:cNvSpPr>
              <p:nvPr/>
            </p:nvSpPr>
            <p:spPr bwMode="auto">
              <a:xfrm>
                <a:off x="7531068" y="3698380"/>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43" name="Freeform 196">
                <a:extLst>
                  <a:ext uri="{FF2B5EF4-FFF2-40B4-BE49-F238E27FC236}">
                    <a16:creationId xmlns:a16="http://schemas.microsoft.com/office/drawing/2014/main" id="{76D69733-B50C-76DF-2F83-CFEA985FC0EA}"/>
                  </a:ext>
                </a:extLst>
              </p:cNvPr>
              <p:cNvSpPr>
                <a:spLocks/>
              </p:cNvSpPr>
              <p:nvPr/>
            </p:nvSpPr>
            <p:spPr bwMode="auto">
              <a:xfrm>
                <a:off x="7469155" y="3541218"/>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44" name="Freeform 196">
                <a:extLst>
                  <a:ext uri="{FF2B5EF4-FFF2-40B4-BE49-F238E27FC236}">
                    <a16:creationId xmlns:a16="http://schemas.microsoft.com/office/drawing/2014/main" id="{610ED93E-BEA0-7D86-047B-BFC74C2A3FCB}"/>
                  </a:ext>
                </a:extLst>
              </p:cNvPr>
              <p:cNvSpPr>
                <a:spLocks/>
              </p:cNvSpPr>
              <p:nvPr/>
            </p:nvSpPr>
            <p:spPr bwMode="auto">
              <a:xfrm>
                <a:off x="7285799" y="3407868"/>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45" name="Freeform 196">
                <a:extLst>
                  <a:ext uri="{FF2B5EF4-FFF2-40B4-BE49-F238E27FC236}">
                    <a16:creationId xmlns:a16="http://schemas.microsoft.com/office/drawing/2014/main" id="{0AA3C889-CC2F-78A6-70E1-E96ED9EB26FF}"/>
                  </a:ext>
                </a:extLst>
              </p:cNvPr>
              <p:cNvSpPr>
                <a:spLocks/>
              </p:cNvSpPr>
              <p:nvPr/>
            </p:nvSpPr>
            <p:spPr bwMode="auto">
              <a:xfrm>
                <a:off x="7266749" y="3408457"/>
                <a:ext cx="58530" cy="51500"/>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46" name="Freeform 196">
                <a:extLst>
                  <a:ext uri="{FF2B5EF4-FFF2-40B4-BE49-F238E27FC236}">
                    <a16:creationId xmlns:a16="http://schemas.microsoft.com/office/drawing/2014/main" id="{DBCB72FB-5ED6-2D34-F002-AE0E49DFD2C8}"/>
                  </a:ext>
                </a:extLst>
              </p:cNvPr>
              <p:cNvSpPr>
                <a:spLocks/>
              </p:cNvSpPr>
              <p:nvPr/>
            </p:nvSpPr>
            <p:spPr bwMode="auto">
              <a:xfrm>
                <a:off x="7245317" y="3407868"/>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47" name="Freeform 196">
                <a:extLst>
                  <a:ext uri="{FF2B5EF4-FFF2-40B4-BE49-F238E27FC236}">
                    <a16:creationId xmlns:a16="http://schemas.microsoft.com/office/drawing/2014/main" id="{275AEF80-AEBD-2D33-9EB9-8148285FAA6C}"/>
                  </a:ext>
                </a:extLst>
              </p:cNvPr>
              <p:cNvSpPr>
                <a:spLocks/>
              </p:cNvSpPr>
              <p:nvPr/>
            </p:nvSpPr>
            <p:spPr bwMode="auto">
              <a:xfrm>
                <a:off x="7159592" y="3407868"/>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48" name="Freeform 196">
                <a:extLst>
                  <a:ext uri="{FF2B5EF4-FFF2-40B4-BE49-F238E27FC236}">
                    <a16:creationId xmlns:a16="http://schemas.microsoft.com/office/drawing/2014/main" id="{8E146E7A-4446-A76D-9C64-EC5020CA10AB}"/>
                  </a:ext>
                </a:extLst>
              </p:cNvPr>
              <p:cNvSpPr>
                <a:spLocks/>
              </p:cNvSpPr>
              <p:nvPr/>
            </p:nvSpPr>
            <p:spPr bwMode="auto">
              <a:xfrm>
                <a:off x="7073867" y="3407868"/>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49" name="Freeform 196">
                <a:extLst>
                  <a:ext uri="{FF2B5EF4-FFF2-40B4-BE49-F238E27FC236}">
                    <a16:creationId xmlns:a16="http://schemas.microsoft.com/office/drawing/2014/main" id="{5D757693-4B5A-214F-4390-2C6FC8C60139}"/>
                  </a:ext>
                </a:extLst>
              </p:cNvPr>
              <p:cNvSpPr>
                <a:spLocks/>
              </p:cNvSpPr>
              <p:nvPr/>
            </p:nvSpPr>
            <p:spPr bwMode="auto">
              <a:xfrm>
                <a:off x="7057199" y="3407868"/>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50" name="Freeform 196">
                <a:extLst>
                  <a:ext uri="{FF2B5EF4-FFF2-40B4-BE49-F238E27FC236}">
                    <a16:creationId xmlns:a16="http://schemas.microsoft.com/office/drawing/2014/main" id="{87CBA974-25B7-D53D-4D5E-B3A0F3194F98}"/>
                  </a:ext>
                </a:extLst>
              </p:cNvPr>
              <p:cNvSpPr>
                <a:spLocks/>
              </p:cNvSpPr>
              <p:nvPr/>
            </p:nvSpPr>
            <p:spPr bwMode="auto">
              <a:xfrm>
                <a:off x="7040530" y="3407868"/>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51" name="Freeform 196">
                <a:extLst>
                  <a:ext uri="{FF2B5EF4-FFF2-40B4-BE49-F238E27FC236}">
                    <a16:creationId xmlns:a16="http://schemas.microsoft.com/office/drawing/2014/main" id="{263E5F68-2475-E431-74EA-FC7CC9C5FD4F}"/>
                  </a:ext>
                </a:extLst>
              </p:cNvPr>
              <p:cNvSpPr>
                <a:spLocks/>
              </p:cNvSpPr>
              <p:nvPr/>
            </p:nvSpPr>
            <p:spPr bwMode="auto">
              <a:xfrm>
                <a:off x="6900036" y="3407868"/>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52" name="Freeform 196">
                <a:extLst>
                  <a:ext uri="{FF2B5EF4-FFF2-40B4-BE49-F238E27FC236}">
                    <a16:creationId xmlns:a16="http://schemas.microsoft.com/office/drawing/2014/main" id="{4D55D25D-5B12-89F3-98B1-775B1131A9CB}"/>
                  </a:ext>
                </a:extLst>
              </p:cNvPr>
              <p:cNvSpPr>
                <a:spLocks/>
              </p:cNvSpPr>
              <p:nvPr/>
            </p:nvSpPr>
            <p:spPr bwMode="auto">
              <a:xfrm>
                <a:off x="6885154" y="3407868"/>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53" name="Freeform 196">
                <a:extLst>
                  <a:ext uri="{FF2B5EF4-FFF2-40B4-BE49-F238E27FC236}">
                    <a16:creationId xmlns:a16="http://schemas.microsoft.com/office/drawing/2014/main" id="{B3831376-F0C6-5A27-B4B0-6FF67953DDCF}"/>
                  </a:ext>
                </a:extLst>
              </p:cNvPr>
              <p:cNvSpPr>
                <a:spLocks/>
              </p:cNvSpPr>
              <p:nvPr/>
            </p:nvSpPr>
            <p:spPr bwMode="auto">
              <a:xfrm>
                <a:off x="6870271" y="3407868"/>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54" name="Freeform 196">
                <a:extLst>
                  <a:ext uri="{FF2B5EF4-FFF2-40B4-BE49-F238E27FC236}">
                    <a16:creationId xmlns:a16="http://schemas.microsoft.com/office/drawing/2014/main" id="{E8A38306-2677-6240-A9FD-3AF2A4933E9F}"/>
                  </a:ext>
                </a:extLst>
              </p:cNvPr>
              <p:cNvSpPr>
                <a:spLocks/>
              </p:cNvSpPr>
              <p:nvPr/>
            </p:nvSpPr>
            <p:spPr bwMode="auto">
              <a:xfrm>
                <a:off x="6855388" y="3407868"/>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55" name="Freeform 196">
                <a:extLst>
                  <a:ext uri="{FF2B5EF4-FFF2-40B4-BE49-F238E27FC236}">
                    <a16:creationId xmlns:a16="http://schemas.microsoft.com/office/drawing/2014/main" id="{66641D37-A949-223E-6480-637222262BF5}"/>
                  </a:ext>
                </a:extLst>
              </p:cNvPr>
              <p:cNvSpPr>
                <a:spLocks/>
              </p:cNvSpPr>
              <p:nvPr/>
            </p:nvSpPr>
            <p:spPr bwMode="auto">
              <a:xfrm>
                <a:off x="6840505" y="3407868"/>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56" name="Freeform 196">
                <a:extLst>
                  <a:ext uri="{FF2B5EF4-FFF2-40B4-BE49-F238E27FC236}">
                    <a16:creationId xmlns:a16="http://schemas.microsoft.com/office/drawing/2014/main" id="{E8CE857D-1898-01E8-D9C3-0F6C0DD10844}"/>
                  </a:ext>
                </a:extLst>
              </p:cNvPr>
              <p:cNvSpPr>
                <a:spLocks/>
              </p:cNvSpPr>
              <p:nvPr/>
            </p:nvSpPr>
            <p:spPr bwMode="auto">
              <a:xfrm>
                <a:off x="6669054" y="3369768"/>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57" name="Freeform 196">
                <a:extLst>
                  <a:ext uri="{FF2B5EF4-FFF2-40B4-BE49-F238E27FC236}">
                    <a16:creationId xmlns:a16="http://schemas.microsoft.com/office/drawing/2014/main" id="{5094E662-DD42-BA7C-BAE1-DEC562DDCDD4}"/>
                  </a:ext>
                </a:extLst>
              </p:cNvPr>
              <p:cNvSpPr>
                <a:spLocks/>
              </p:cNvSpPr>
              <p:nvPr/>
            </p:nvSpPr>
            <p:spPr bwMode="auto">
              <a:xfrm>
                <a:off x="6645241" y="3324525"/>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58" name="Freeform 196">
                <a:extLst>
                  <a:ext uri="{FF2B5EF4-FFF2-40B4-BE49-F238E27FC236}">
                    <a16:creationId xmlns:a16="http://schemas.microsoft.com/office/drawing/2014/main" id="{A15ED26E-61AF-0217-3FA0-BB2AFC4D3486}"/>
                  </a:ext>
                </a:extLst>
              </p:cNvPr>
              <p:cNvSpPr>
                <a:spLocks/>
              </p:cNvSpPr>
              <p:nvPr/>
            </p:nvSpPr>
            <p:spPr bwMode="auto">
              <a:xfrm>
                <a:off x="6642860" y="3293568"/>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59" name="Freeform 196">
                <a:extLst>
                  <a:ext uri="{FF2B5EF4-FFF2-40B4-BE49-F238E27FC236}">
                    <a16:creationId xmlns:a16="http://schemas.microsoft.com/office/drawing/2014/main" id="{724A9485-404C-A7D2-F54F-BE463526BA4F}"/>
                  </a:ext>
                </a:extLst>
              </p:cNvPr>
              <p:cNvSpPr>
                <a:spLocks/>
              </p:cNvSpPr>
              <p:nvPr/>
            </p:nvSpPr>
            <p:spPr bwMode="auto">
              <a:xfrm>
                <a:off x="6621428" y="3293568"/>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60" name="Freeform 196">
                <a:extLst>
                  <a:ext uri="{FF2B5EF4-FFF2-40B4-BE49-F238E27FC236}">
                    <a16:creationId xmlns:a16="http://schemas.microsoft.com/office/drawing/2014/main" id="{03A423FF-72F4-A808-25AE-BB42B677436E}"/>
                  </a:ext>
                </a:extLst>
              </p:cNvPr>
              <p:cNvSpPr>
                <a:spLocks/>
              </p:cNvSpPr>
              <p:nvPr/>
            </p:nvSpPr>
            <p:spPr bwMode="auto">
              <a:xfrm>
                <a:off x="6507128" y="3262611"/>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61" name="Freeform 196">
                <a:extLst>
                  <a:ext uri="{FF2B5EF4-FFF2-40B4-BE49-F238E27FC236}">
                    <a16:creationId xmlns:a16="http://schemas.microsoft.com/office/drawing/2014/main" id="{A2D30A23-B4AB-9768-D5A0-27D09B675266}"/>
                  </a:ext>
                </a:extLst>
              </p:cNvPr>
              <p:cNvSpPr>
                <a:spLocks/>
              </p:cNvSpPr>
              <p:nvPr/>
            </p:nvSpPr>
            <p:spPr bwMode="auto">
              <a:xfrm>
                <a:off x="6478553" y="3262611"/>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62" name="Freeform 196">
                <a:extLst>
                  <a:ext uri="{FF2B5EF4-FFF2-40B4-BE49-F238E27FC236}">
                    <a16:creationId xmlns:a16="http://schemas.microsoft.com/office/drawing/2014/main" id="{7E7A5461-D41A-55F7-7AE5-4F52AFCA5B52}"/>
                  </a:ext>
                </a:extLst>
              </p:cNvPr>
              <p:cNvSpPr>
                <a:spLocks/>
              </p:cNvSpPr>
              <p:nvPr/>
            </p:nvSpPr>
            <p:spPr bwMode="auto">
              <a:xfrm>
                <a:off x="6457122" y="3262611"/>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63" name="Freeform 196">
                <a:extLst>
                  <a:ext uri="{FF2B5EF4-FFF2-40B4-BE49-F238E27FC236}">
                    <a16:creationId xmlns:a16="http://schemas.microsoft.com/office/drawing/2014/main" id="{F5CD722C-54F2-8564-CB49-E39867B51860}"/>
                  </a:ext>
                </a:extLst>
              </p:cNvPr>
              <p:cNvSpPr>
                <a:spLocks/>
              </p:cNvSpPr>
              <p:nvPr/>
            </p:nvSpPr>
            <p:spPr bwMode="auto">
              <a:xfrm>
                <a:off x="6414259" y="3262611"/>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64" name="Freeform 196">
                <a:extLst>
                  <a:ext uri="{FF2B5EF4-FFF2-40B4-BE49-F238E27FC236}">
                    <a16:creationId xmlns:a16="http://schemas.microsoft.com/office/drawing/2014/main" id="{3A111F33-CCBF-E49F-217D-88FECD746071}"/>
                  </a:ext>
                </a:extLst>
              </p:cNvPr>
              <p:cNvSpPr>
                <a:spLocks/>
              </p:cNvSpPr>
              <p:nvPr/>
            </p:nvSpPr>
            <p:spPr bwMode="auto">
              <a:xfrm>
                <a:off x="6399971" y="3262611"/>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65" name="Freeform 196">
                <a:extLst>
                  <a:ext uri="{FF2B5EF4-FFF2-40B4-BE49-F238E27FC236}">
                    <a16:creationId xmlns:a16="http://schemas.microsoft.com/office/drawing/2014/main" id="{AE7D8920-382B-1A75-1038-6A518B05B91B}"/>
                  </a:ext>
                </a:extLst>
              </p:cNvPr>
              <p:cNvSpPr>
                <a:spLocks/>
              </p:cNvSpPr>
              <p:nvPr/>
            </p:nvSpPr>
            <p:spPr bwMode="auto">
              <a:xfrm>
                <a:off x="6302341" y="3243561"/>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66" name="Freeform 196">
                <a:extLst>
                  <a:ext uri="{FF2B5EF4-FFF2-40B4-BE49-F238E27FC236}">
                    <a16:creationId xmlns:a16="http://schemas.microsoft.com/office/drawing/2014/main" id="{444AD8FE-EEE9-0902-8900-DA417432E737}"/>
                  </a:ext>
                </a:extLst>
              </p:cNvPr>
              <p:cNvSpPr>
                <a:spLocks/>
              </p:cNvSpPr>
              <p:nvPr/>
            </p:nvSpPr>
            <p:spPr bwMode="auto">
              <a:xfrm>
                <a:off x="6238047" y="3243561"/>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67" name="Freeform 196">
                <a:extLst>
                  <a:ext uri="{FF2B5EF4-FFF2-40B4-BE49-F238E27FC236}">
                    <a16:creationId xmlns:a16="http://schemas.microsoft.com/office/drawing/2014/main" id="{4D6AC7DE-88CC-5A96-990C-258E2158C99C}"/>
                  </a:ext>
                </a:extLst>
              </p:cNvPr>
              <p:cNvSpPr>
                <a:spLocks/>
              </p:cNvSpPr>
              <p:nvPr/>
            </p:nvSpPr>
            <p:spPr bwMode="auto">
              <a:xfrm>
                <a:off x="6223760" y="3222130"/>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68" name="Freeform 196">
                <a:extLst>
                  <a:ext uri="{FF2B5EF4-FFF2-40B4-BE49-F238E27FC236}">
                    <a16:creationId xmlns:a16="http://schemas.microsoft.com/office/drawing/2014/main" id="{3A2DDD14-0886-B0F4-C2D2-9585BD2FE497}"/>
                  </a:ext>
                </a:extLst>
              </p:cNvPr>
              <p:cNvSpPr>
                <a:spLocks/>
              </p:cNvSpPr>
              <p:nvPr/>
            </p:nvSpPr>
            <p:spPr bwMode="auto">
              <a:xfrm>
                <a:off x="6199948" y="3207842"/>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69" name="Freeform 196">
                <a:extLst>
                  <a:ext uri="{FF2B5EF4-FFF2-40B4-BE49-F238E27FC236}">
                    <a16:creationId xmlns:a16="http://schemas.microsoft.com/office/drawing/2014/main" id="{366535C8-6CBD-94DC-9FB4-B8A3BC6497A3}"/>
                  </a:ext>
                </a:extLst>
              </p:cNvPr>
              <p:cNvSpPr>
                <a:spLocks/>
              </p:cNvSpPr>
              <p:nvPr/>
            </p:nvSpPr>
            <p:spPr bwMode="auto">
              <a:xfrm>
                <a:off x="6026117" y="3193554"/>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70" name="Freeform 196">
                <a:extLst>
                  <a:ext uri="{FF2B5EF4-FFF2-40B4-BE49-F238E27FC236}">
                    <a16:creationId xmlns:a16="http://schemas.microsoft.com/office/drawing/2014/main" id="{3761A81D-7547-EE81-D603-EF85D8C4CC58}"/>
                  </a:ext>
                </a:extLst>
              </p:cNvPr>
              <p:cNvSpPr>
                <a:spLocks/>
              </p:cNvSpPr>
              <p:nvPr/>
            </p:nvSpPr>
            <p:spPr bwMode="auto">
              <a:xfrm>
                <a:off x="6014210" y="3193554"/>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71" name="Freeform 196">
                <a:extLst>
                  <a:ext uri="{FF2B5EF4-FFF2-40B4-BE49-F238E27FC236}">
                    <a16:creationId xmlns:a16="http://schemas.microsoft.com/office/drawing/2014/main" id="{1AF15084-6B94-CCA3-63FA-24A5BFCCC43D}"/>
                  </a:ext>
                </a:extLst>
              </p:cNvPr>
              <p:cNvSpPr>
                <a:spLocks/>
              </p:cNvSpPr>
              <p:nvPr/>
            </p:nvSpPr>
            <p:spPr bwMode="auto">
              <a:xfrm>
                <a:off x="6002303" y="3193554"/>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72" name="Freeform 196">
                <a:extLst>
                  <a:ext uri="{FF2B5EF4-FFF2-40B4-BE49-F238E27FC236}">
                    <a16:creationId xmlns:a16="http://schemas.microsoft.com/office/drawing/2014/main" id="{0A487A5F-AB84-F1B6-460A-E6AE6F611A84}"/>
                  </a:ext>
                </a:extLst>
              </p:cNvPr>
              <p:cNvSpPr>
                <a:spLocks/>
              </p:cNvSpPr>
              <p:nvPr/>
            </p:nvSpPr>
            <p:spPr bwMode="auto">
              <a:xfrm>
                <a:off x="5942772" y="3193554"/>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73" name="Freeform 196">
                <a:extLst>
                  <a:ext uri="{FF2B5EF4-FFF2-40B4-BE49-F238E27FC236}">
                    <a16:creationId xmlns:a16="http://schemas.microsoft.com/office/drawing/2014/main" id="{070D2E23-99B5-5CFB-64B6-9D17A5CE5983}"/>
                  </a:ext>
                </a:extLst>
              </p:cNvPr>
              <p:cNvSpPr>
                <a:spLocks/>
              </p:cNvSpPr>
              <p:nvPr/>
            </p:nvSpPr>
            <p:spPr bwMode="auto">
              <a:xfrm>
                <a:off x="5899910" y="3193554"/>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74" name="Freeform 196">
                <a:extLst>
                  <a:ext uri="{FF2B5EF4-FFF2-40B4-BE49-F238E27FC236}">
                    <a16:creationId xmlns:a16="http://schemas.microsoft.com/office/drawing/2014/main" id="{409C879E-6093-CBED-0EB4-7B969D9CCF3C}"/>
                  </a:ext>
                </a:extLst>
              </p:cNvPr>
              <p:cNvSpPr>
                <a:spLocks/>
              </p:cNvSpPr>
              <p:nvPr/>
            </p:nvSpPr>
            <p:spPr bwMode="auto">
              <a:xfrm>
                <a:off x="5852284" y="3174504"/>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75" name="Freeform 196">
                <a:extLst>
                  <a:ext uri="{FF2B5EF4-FFF2-40B4-BE49-F238E27FC236}">
                    <a16:creationId xmlns:a16="http://schemas.microsoft.com/office/drawing/2014/main" id="{C56DEC67-6591-A865-6D07-0FBDD7BFFFAD}"/>
                  </a:ext>
                </a:extLst>
              </p:cNvPr>
              <p:cNvSpPr>
                <a:spLocks/>
              </p:cNvSpPr>
              <p:nvPr/>
            </p:nvSpPr>
            <p:spPr bwMode="auto">
              <a:xfrm>
                <a:off x="5840377" y="3174504"/>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76" name="Freeform 196">
                <a:extLst>
                  <a:ext uri="{FF2B5EF4-FFF2-40B4-BE49-F238E27FC236}">
                    <a16:creationId xmlns:a16="http://schemas.microsoft.com/office/drawing/2014/main" id="{386E55AE-8322-5731-6179-094A07DC30C2}"/>
                  </a:ext>
                </a:extLst>
              </p:cNvPr>
              <p:cNvSpPr>
                <a:spLocks/>
              </p:cNvSpPr>
              <p:nvPr/>
            </p:nvSpPr>
            <p:spPr bwMode="auto">
              <a:xfrm>
                <a:off x="5804658" y="3160217"/>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77" name="Freeform 196">
                <a:extLst>
                  <a:ext uri="{FF2B5EF4-FFF2-40B4-BE49-F238E27FC236}">
                    <a16:creationId xmlns:a16="http://schemas.microsoft.com/office/drawing/2014/main" id="{03A15102-3C6D-90AC-DBC0-D72F533F3D93}"/>
                  </a:ext>
                </a:extLst>
              </p:cNvPr>
              <p:cNvSpPr>
                <a:spLocks/>
              </p:cNvSpPr>
              <p:nvPr/>
            </p:nvSpPr>
            <p:spPr bwMode="auto">
              <a:xfrm>
                <a:off x="5776083" y="3160217"/>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78" name="Freeform 196">
                <a:extLst>
                  <a:ext uri="{FF2B5EF4-FFF2-40B4-BE49-F238E27FC236}">
                    <a16:creationId xmlns:a16="http://schemas.microsoft.com/office/drawing/2014/main" id="{2ABF21A6-4F9F-3E34-42ED-FA7BA51612F4}"/>
                  </a:ext>
                </a:extLst>
              </p:cNvPr>
              <p:cNvSpPr>
                <a:spLocks/>
              </p:cNvSpPr>
              <p:nvPr/>
            </p:nvSpPr>
            <p:spPr bwMode="auto">
              <a:xfrm>
                <a:off x="5666545" y="3126879"/>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79" name="Freeform 196">
                <a:extLst>
                  <a:ext uri="{FF2B5EF4-FFF2-40B4-BE49-F238E27FC236}">
                    <a16:creationId xmlns:a16="http://schemas.microsoft.com/office/drawing/2014/main" id="{C57B9F4F-7B60-4EA7-A598-3ADAED79F4F8}"/>
                  </a:ext>
                </a:extLst>
              </p:cNvPr>
              <p:cNvSpPr>
                <a:spLocks/>
              </p:cNvSpPr>
              <p:nvPr/>
            </p:nvSpPr>
            <p:spPr bwMode="auto">
              <a:xfrm>
                <a:off x="5635588" y="3117354"/>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80" name="Freeform 196">
                <a:extLst>
                  <a:ext uri="{FF2B5EF4-FFF2-40B4-BE49-F238E27FC236}">
                    <a16:creationId xmlns:a16="http://schemas.microsoft.com/office/drawing/2014/main" id="{781C5BB5-6126-BA40-7A61-04317F52E617}"/>
                  </a:ext>
                </a:extLst>
              </p:cNvPr>
              <p:cNvSpPr>
                <a:spLocks/>
              </p:cNvSpPr>
              <p:nvPr/>
            </p:nvSpPr>
            <p:spPr bwMode="auto">
              <a:xfrm>
                <a:off x="5611776" y="3103066"/>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81" name="Freeform 196">
                <a:extLst>
                  <a:ext uri="{FF2B5EF4-FFF2-40B4-BE49-F238E27FC236}">
                    <a16:creationId xmlns:a16="http://schemas.microsoft.com/office/drawing/2014/main" id="{A505B4F0-FBCB-531B-4A75-259EDF8939A3}"/>
                  </a:ext>
                </a:extLst>
              </p:cNvPr>
              <p:cNvSpPr>
                <a:spLocks/>
              </p:cNvSpPr>
              <p:nvPr/>
            </p:nvSpPr>
            <p:spPr bwMode="auto">
              <a:xfrm>
                <a:off x="5583201" y="3103066"/>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82" name="Freeform 196">
                <a:extLst>
                  <a:ext uri="{FF2B5EF4-FFF2-40B4-BE49-F238E27FC236}">
                    <a16:creationId xmlns:a16="http://schemas.microsoft.com/office/drawing/2014/main" id="{80811B48-88B5-2FC7-D3FC-B62B217DC361}"/>
                  </a:ext>
                </a:extLst>
              </p:cNvPr>
              <p:cNvSpPr>
                <a:spLocks/>
              </p:cNvSpPr>
              <p:nvPr/>
            </p:nvSpPr>
            <p:spPr bwMode="auto">
              <a:xfrm>
                <a:off x="5521288" y="3103066"/>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83" name="Freeform 196">
                <a:extLst>
                  <a:ext uri="{FF2B5EF4-FFF2-40B4-BE49-F238E27FC236}">
                    <a16:creationId xmlns:a16="http://schemas.microsoft.com/office/drawing/2014/main" id="{809B2B65-E8EE-9E52-D4AA-40C6BB0D2AB7}"/>
                  </a:ext>
                </a:extLst>
              </p:cNvPr>
              <p:cNvSpPr>
                <a:spLocks/>
              </p:cNvSpPr>
              <p:nvPr/>
            </p:nvSpPr>
            <p:spPr bwMode="auto">
              <a:xfrm>
                <a:off x="5487950" y="3103066"/>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84" name="Freeform 196">
                <a:extLst>
                  <a:ext uri="{FF2B5EF4-FFF2-40B4-BE49-F238E27FC236}">
                    <a16:creationId xmlns:a16="http://schemas.microsoft.com/office/drawing/2014/main" id="{34040527-8203-3F1E-C923-72253723A103}"/>
                  </a:ext>
                </a:extLst>
              </p:cNvPr>
              <p:cNvSpPr>
                <a:spLocks/>
              </p:cNvSpPr>
              <p:nvPr/>
            </p:nvSpPr>
            <p:spPr bwMode="auto">
              <a:xfrm>
                <a:off x="5473662" y="3103066"/>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85" name="Freeform 196">
                <a:extLst>
                  <a:ext uri="{FF2B5EF4-FFF2-40B4-BE49-F238E27FC236}">
                    <a16:creationId xmlns:a16="http://schemas.microsoft.com/office/drawing/2014/main" id="{9F7B0DFD-340D-9AE9-C7D2-87FF50732C8D}"/>
                  </a:ext>
                </a:extLst>
              </p:cNvPr>
              <p:cNvSpPr>
                <a:spLocks/>
              </p:cNvSpPr>
              <p:nvPr/>
            </p:nvSpPr>
            <p:spPr bwMode="auto">
              <a:xfrm>
                <a:off x="5435562" y="3103066"/>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86" name="Freeform 196">
                <a:extLst>
                  <a:ext uri="{FF2B5EF4-FFF2-40B4-BE49-F238E27FC236}">
                    <a16:creationId xmlns:a16="http://schemas.microsoft.com/office/drawing/2014/main" id="{6C37BA68-FDC2-2828-1E19-3A71FF67EF6A}"/>
                  </a:ext>
                </a:extLst>
              </p:cNvPr>
              <p:cNvSpPr>
                <a:spLocks/>
              </p:cNvSpPr>
              <p:nvPr/>
            </p:nvSpPr>
            <p:spPr bwMode="auto">
              <a:xfrm>
                <a:off x="5399843" y="3081635"/>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87" name="Freeform 196">
                <a:extLst>
                  <a:ext uri="{FF2B5EF4-FFF2-40B4-BE49-F238E27FC236}">
                    <a16:creationId xmlns:a16="http://schemas.microsoft.com/office/drawing/2014/main" id="{56518D12-1160-07B7-F01A-9B6EA6252C5B}"/>
                  </a:ext>
                </a:extLst>
              </p:cNvPr>
              <p:cNvSpPr>
                <a:spLocks/>
              </p:cNvSpPr>
              <p:nvPr/>
            </p:nvSpPr>
            <p:spPr bwMode="auto">
              <a:xfrm>
                <a:off x="5380792" y="3074491"/>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88" name="Freeform 196">
                <a:extLst>
                  <a:ext uri="{FF2B5EF4-FFF2-40B4-BE49-F238E27FC236}">
                    <a16:creationId xmlns:a16="http://schemas.microsoft.com/office/drawing/2014/main" id="{33BD78D6-2D93-306F-B89B-942B9B18FA1D}"/>
                  </a:ext>
                </a:extLst>
              </p:cNvPr>
              <p:cNvSpPr>
                <a:spLocks/>
              </p:cNvSpPr>
              <p:nvPr/>
            </p:nvSpPr>
            <p:spPr bwMode="auto">
              <a:xfrm>
                <a:off x="5368886" y="3074491"/>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89" name="Freeform 196">
                <a:extLst>
                  <a:ext uri="{FF2B5EF4-FFF2-40B4-BE49-F238E27FC236}">
                    <a16:creationId xmlns:a16="http://schemas.microsoft.com/office/drawing/2014/main" id="{CA07EC33-DDA5-D0D9-D060-B4E0DB6839E9}"/>
                  </a:ext>
                </a:extLst>
              </p:cNvPr>
              <p:cNvSpPr>
                <a:spLocks/>
              </p:cNvSpPr>
              <p:nvPr/>
            </p:nvSpPr>
            <p:spPr bwMode="auto">
              <a:xfrm>
                <a:off x="5240299" y="3022103"/>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90" name="Freeform 196">
                <a:extLst>
                  <a:ext uri="{FF2B5EF4-FFF2-40B4-BE49-F238E27FC236}">
                    <a16:creationId xmlns:a16="http://schemas.microsoft.com/office/drawing/2014/main" id="{9DD59A6B-C57F-7534-1EC0-61AE0A68AA71}"/>
                  </a:ext>
                </a:extLst>
              </p:cNvPr>
              <p:cNvSpPr>
                <a:spLocks/>
              </p:cNvSpPr>
              <p:nvPr/>
            </p:nvSpPr>
            <p:spPr bwMode="auto">
              <a:xfrm>
                <a:off x="5223631" y="3007816"/>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91" name="Freeform 196">
                <a:extLst>
                  <a:ext uri="{FF2B5EF4-FFF2-40B4-BE49-F238E27FC236}">
                    <a16:creationId xmlns:a16="http://schemas.microsoft.com/office/drawing/2014/main" id="{9004A38E-CCCF-EDA6-FDC7-C8D156737707}"/>
                  </a:ext>
                </a:extLst>
              </p:cNvPr>
              <p:cNvSpPr>
                <a:spLocks/>
              </p:cNvSpPr>
              <p:nvPr/>
            </p:nvSpPr>
            <p:spPr bwMode="auto">
              <a:xfrm>
                <a:off x="5195055" y="3003054"/>
                <a:ext cx="58530" cy="52677"/>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92" name="Freeform 196">
                <a:extLst>
                  <a:ext uri="{FF2B5EF4-FFF2-40B4-BE49-F238E27FC236}">
                    <a16:creationId xmlns:a16="http://schemas.microsoft.com/office/drawing/2014/main" id="{0EB1D0A6-B012-4DE9-CE52-E073CE4326DF}"/>
                  </a:ext>
                </a:extLst>
              </p:cNvPr>
              <p:cNvSpPr>
                <a:spLocks/>
              </p:cNvSpPr>
              <p:nvPr/>
            </p:nvSpPr>
            <p:spPr bwMode="auto">
              <a:xfrm>
                <a:off x="5178386" y="3002757"/>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93" name="Freeform 196">
                <a:extLst>
                  <a:ext uri="{FF2B5EF4-FFF2-40B4-BE49-F238E27FC236}">
                    <a16:creationId xmlns:a16="http://schemas.microsoft.com/office/drawing/2014/main" id="{C7BBDE09-967E-4D03-F506-DD84F1A793C9}"/>
                  </a:ext>
                </a:extLst>
              </p:cNvPr>
              <p:cNvSpPr>
                <a:spLocks/>
              </p:cNvSpPr>
              <p:nvPr/>
            </p:nvSpPr>
            <p:spPr bwMode="auto">
              <a:xfrm>
                <a:off x="5161717" y="3002757"/>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94" name="Freeform 196">
                <a:extLst>
                  <a:ext uri="{FF2B5EF4-FFF2-40B4-BE49-F238E27FC236}">
                    <a16:creationId xmlns:a16="http://schemas.microsoft.com/office/drawing/2014/main" id="{22596357-C8ED-8195-1F6B-F6C3976F76F2}"/>
                  </a:ext>
                </a:extLst>
              </p:cNvPr>
              <p:cNvSpPr>
                <a:spLocks/>
              </p:cNvSpPr>
              <p:nvPr/>
            </p:nvSpPr>
            <p:spPr bwMode="auto">
              <a:xfrm>
                <a:off x="4985504" y="2983707"/>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95" name="Freeform 196">
                <a:extLst>
                  <a:ext uri="{FF2B5EF4-FFF2-40B4-BE49-F238E27FC236}">
                    <a16:creationId xmlns:a16="http://schemas.microsoft.com/office/drawing/2014/main" id="{8E65616C-0AA5-A065-D857-2826F559A5E5}"/>
                  </a:ext>
                </a:extLst>
              </p:cNvPr>
              <p:cNvSpPr>
                <a:spLocks/>
              </p:cNvSpPr>
              <p:nvPr/>
            </p:nvSpPr>
            <p:spPr bwMode="auto">
              <a:xfrm>
                <a:off x="4961692" y="2969419"/>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96" name="Freeform 196">
                <a:extLst>
                  <a:ext uri="{FF2B5EF4-FFF2-40B4-BE49-F238E27FC236}">
                    <a16:creationId xmlns:a16="http://schemas.microsoft.com/office/drawing/2014/main" id="{21706932-CC79-4D4A-B4DE-DC05AF26AE67}"/>
                  </a:ext>
                </a:extLst>
              </p:cNvPr>
              <p:cNvSpPr>
                <a:spLocks/>
              </p:cNvSpPr>
              <p:nvPr/>
            </p:nvSpPr>
            <p:spPr bwMode="auto">
              <a:xfrm>
                <a:off x="4902161" y="2969419"/>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97" name="Freeform 196">
                <a:extLst>
                  <a:ext uri="{FF2B5EF4-FFF2-40B4-BE49-F238E27FC236}">
                    <a16:creationId xmlns:a16="http://schemas.microsoft.com/office/drawing/2014/main" id="{0EF55B96-E071-60E1-F2D9-D5107132F189}"/>
                  </a:ext>
                </a:extLst>
              </p:cNvPr>
              <p:cNvSpPr>
                <a:spLocks/>
              </p:cNvSpPr>
              <p:nvPr/>
            </p:nvSpPr>
            <p:spPr bwMode="auto">
              <a:xfrm>
                <a:off x="4542593" y="2859882"/>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98" name="Freeform 196">
                <a:extLst>
                  <a:ext uri="{FF2B5EF4-FFF2-40B4-BE49-F238E27FC236}">
                    <a16:creationId xmlns:a16="http://schemas.microsoft.com/office/drawing/2014/main" id="{9A884329-69F5-EE0C-7C77-6632D0BAB700}"/>
                  </a:ext>
                </a:extLst>
              </p:cNvPr>
              <p:cNvSpPr>
                <a:spLocks/>
              </p:cNvSpPr>
              <p:nvPr/>
            </p:nvSpPr>
            <p:spPr bwMode="auto">
              <a:xfrm>
                <a:off x="4444962" y="2850358"/>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99" name="Freeform 196">
                <a:extLst>
                  <a:ext uri="{FF2B5EF4-FFF2-40B4-BE49-F238E27FC236}">
                    <a16:creationId xmlns:a16="http://schemas.microsoft.com/office/drawing/2014/main" id="{6C0677F1-862E-5BB7-72BE-A5E3A2144892}"/>
                  </a:ext>
                </a:extLst>
              </p:cNvPr>
              <p:cNvSpPr>
                <a:spLocks/>
              </p:cNvSpPr>
              <p:nvPr/>
            </p:nvSpPr>
            <p:spPr bwMode="auto">
              <a:xfrm>
                <a:off x="4347331" y="2788445"/>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00" name="Freeform 196">
                <a:extLst>
                  <a:ext uri="{FF2B5EF4-FFF2-40B4-BE49-F238E27FC236}">
                    <a16:creationId xmlns:a16="http://schemas.microsoft.com/office/drawing/2014/main" id="{0A4C67DB-F437-E3C8-9C99-B2F022EEEC26}"/>
                  </a:ext>
                </a:extLst>
              </p:cNvPr>
              <p:cNvSpPr>
                <a:spLocks/>
              </p:cNvSpPr>
              <p:nvPr/>
            </p:nvSpPr>
            <p:spPr bwMode="auto">
              <a:xfrm>
                <a:off x="4147307" y="2721770"/>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01" name="Freeform 196">
                <a:extLst>
                  <a:ext uri="{FF2B5EF4-FFF2-40B4-BE49-F238E27FC236}">
                    <a16:creationId xmlns:a16="http://schemas.microsoft.com/office/drawing/2014/main" id="{4B14A1E7-C2D6-0F71-AE94-33331982CFF8}"/>
                  </a:ext>
                </a:extLst>
              </p:cNvPr>
              <p:cNvSpPr>
                <a:spLocks/>
              </p:cNvSpPr>
              <p:nvPr/>
            </p:nvSpPr>
            <p:spPr bwMode="auto">
              <a:xfrm>
                <a:off x="4128258" y="2717007"/>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02" name="Freeform 196">
                <a:extLst>
                  <a:ext uri="{FF2B5EF4-FFF2-40B4-BE49-F238E27FC236}">
                    <a16:creationId xmlns:a16="http://schemas.microsoft.com/office/drawing/2014/main" id="{146D7F84-B573-3AEF-A55C-08FE1A1C6591}"/>
                  </a:ext>
                </a:extLst>
              </p:cNvPr>
              <p:cNvSpPr>
                <a:spLocks/>
              </p:cNvSpPr>
              <p:nvPr/>
            </p:nvSpPr>
            <p:spPr bwMode="auto">
              <a:xfrm>
                <a:off x="3985383" y="2690813"/>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03" name="Freeform 196">
                <a:extLst>
                  <a:ext uri="{FF2B5EF4-FFF2-40B4-BE49-F238E27FC236}">
                    <a16:creationId xmlns:a16="http://schemas.microsoft.com/office/drawing/2014/main" id="{ECC2CA76-33C5-A3FA-BAE9-9D876C8E9A84}"/>
                  </a:ext>
                </a:extLst>
              </p:cNvPr>
              <p:cNvSpPr>
                <a:spLocks/>
              </p:cNvSpPr>
              <p:nvPr/>
            </p:nvSpPr>
            <p:spPr bwMode="auto">
              <a:xfrm>
                <a:off x="3975858" y="2690813"/>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04" name="Freeform 196">
                <a:extLst>
                  <a:ext uri="{FF2B5EF4-FFF2-40B4-BE49-F238E27FC236}">
                    <a16:creationId xmlns:a16="http://schemas.microsoft.com/office/drawing/2014/main" id="{A5AC233F-98D1-8723-A1B3-1E69B31BA26E}"/>
                  </a:ext>
                </a:extLst>
              </p:cNvPr>
              <p:cNvSpPr>
                <a:spLocks/>
              </p:cNvSpPr>
              <p:nvPr/>
            </p:nvSpPr>
            <p:spPr bwMode="auto">
              <a:xfrm>
                <a:off x="3918707" y="2671763"/>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05" name="Freeform 196">
                <a:extLst>
                  <a:ext uri="{FF2B5EF4-FFF2-40B4-BE49-F238E27FC236}">
                    <a16:creationId xmlns:a16="http://schemas.microsoft.com/office/drawing/2014/main" id="{B872FE04-E144-9E70-BEEC-CD94D6E31A0A}"/>
                  </a:ext>
                </a:extLst>
              </p:cNvPr>
              <p:cNvSpPr>
                <a:spLocks/>
              </p:cNvSpPr>
              <p:nvPr/>
            </p:nvSpPr>
            <p:spPr bwMode="auto">
              <a:xfrm>
                <a:off x="3711538" y="2633663"/>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06" name="Freeform 196">
                <a:extLst>
                  <a:ext uri="{FF2B5EF4-FFF2-40B4-BE49-F238E27FC236}">
                    <a16:creationId xmlns:a16="http://schemas.microsoft.com/office/drawing/2014/main" id="{D2E0E87D-834E-A6A1-E4AC-8388FC36255B}"/>
                  </a:ext>
                </a:extLst>
              </p:cNvPr>
              <p:cNvSpPr>
                <a:spLocks/>
              </p:cNvSpPr>
              <p:nvPr/>
            </p:nvSpPr>
            <p:spPr bwMode="auto">
              <a:xfrm>
                <a:off x="3663913" y="2621757"/>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07" name="Freeform 196">
                <a:extLst>
                  <a:ext uri="{FF2B5EF4-FFF2-40B4-BE49-F238E27FC236}">
                    <a16:creationId xmlns:a16="http://schemas.microsoft.com/office/drawing/2014/main" id="{127668ED-4879-AB27-05E5-6AB0DE0D2AC8}"/>
                  </a:ext>
                </a:extLst>
              </p:cNvPr>
              <p:cNvSpPr>
                <a:spLocks/>
              </p:cNvSpPr>
              <p:nvPr/>
            </p:nvSpPr>
            <p:spPr bwMode="auto">
              <a:xfrm>
                <a:off x="3561519" y="2588419"/>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08" name="Freeform 196">
                <a:extLst>
                  <a:ext uri="{FF2B5EF4-FFF2-40B4-BE49-F238E27FC236}">
                    <a16:creationId xmlns:a16="http://schemas.microsoft.com/office/drawing/2014/main" id="{112A8F39-B438-526D-C2EA-A497FB7F9661}"/>
                  </a:ext>
                </a:extLst>
              </p:cNvPr>
              <p:cNvSpPr>
                <a:spLocks/>
              </p:cNvSpPr>
              <p:nvPr/>
            </p:nvSpPr>
            <p:spPr bwMode="auto">
              <a:xfrm>
                <a:off x="3297201" y="2533650"/>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09" name="Freeform 196">
                <a:extLst>
                  <a:ext uri="{FF2B5EF4-FFF2-40B4-BE49-F238E27FC236}">
                    <a16:creationId xmlns:a16="http://schemas.microsoft.com/office/drawing/2014/main" id="{C8DF558A-5022-6DAA-7E9D-CDB514824618}"/>
                  </a:ext>
                </a:extLst>
              </p:cNvPr>
              <p:cNvSpPr>
                <a:spLocks/>
              </p:cNvSpPr>
              <p:nvPr/>
            </p:nvSpPr>
            <p:spPr bwMode="auto">
              <a:xfrm>
                <a:off x="3090031" y="2471737"/>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10" name="Freeform 196">
                <a:extLst>
                  <a:ext uri="{FF2B5EF4-FFF2-40B4-BE49-F238E27FC236}">
                    <a16:creationId xmlns:a16="http://schemas.microsoft.com/office/drawing/2014/main" id="{EBE2791B-3445-50B2-41F6-124CF04A1E9A}"/>
                  </a:ext>
                </a:extLst>
              </p:cNvPr>
              <p:cNvSpPr>
                <a:spLocks/>
              </p:cNvSpPr>
              <p:nvPr/>
            </p:nvSpPr>
            <p:spPr bwMode="auto">
              <a:xfrm>
                <a:off x="3080507" y="2466974"/>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11" name="Freeform 196">
                <a:extLst>
                  <a:ext uri="{FF2B5EF4-FFF2-40B4-BE49-F238E27FC236}">
                    <a16:creationId xmlns:a16="http://schemas.microsoft.com/office/drawing/2014/main" id="{72B9056D-C77B-4F1E-6721-53806CE5B101}"/>
                  </a:ext>
                </a:extLst>
              </p:cNvPr>
              <p:cNvSpPr>
                <a:spLocks/>
              </p:cNvSpPr>
              <p:nvPr/>
            </p:nvSpPr>
            <p:spPr bwMode="auto">
              <a:xfrm>
                <a:off x="2878101" y="2428874"/>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12" name="Freeform 196">
                <a:extLst>
                  <a:ext uri="{FF2B5EF4-FFF2-40B4-BE49-F238E27FC236}">
                    <a16:creationId xmlns:a16="http://schemas.microsoft.com/office/drawing/2014/main" id="{BD4F8713-8EF8-DCF7-1929-7714496A2346}"/>
                  </a:ext>
                </a:extLst>
              </p:cNvPr>
              <p:cNvSpPr>
                <a:spLocks/>
              </p:cNvSpPr>
              <p:nvPr/>
            </p:nvSpPr>
            <p:spPr bwMode="auto">
              <a:xfrm>
                <a:off x="2861432" y="2428874"/>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13" name="Freeform 196">
                <a:extLst>
                  <a:ext uri="{FF2B5EF4-FFF2-40B4-BE49-F238E27FC236}">
                    <a16:creationId xmlns:a16="http://schemas.microsoft.com/office/drawing/2014/main" id="{0F4BD653-7895-4F06-2FE7-58C059B82A5D}"/>
                  </a:ext>
                </a:extLst>
              </p:cNvPr>
              <p:cNvSpPr>
                <a:spLocks/>
              </p:cNvSpPr>
              <p:nvPr/>
            </p:nvSpPr>
            <p:spPr bwMode="auto">
              <a:xfrm>
                <a:off x="2692363" y="2366962"/>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14" name="Freeform 196">
                <a:extLst>
                  <a:ext uri="{FF2B5EF4-FFF2-40B4-BE49-F238E27FC236}">
                    <a16:creationId xmlns:a16="http://schemas.microsoft.com/office/drawing/2014/main" id="{A9BACF50-BFFB-3E1D-F8A4-2E2DA15B2C47}"/>
                  </a:ext>
                </a:extLst>
              </p:cNvPr>
              <p:cNvSpPr>
                <a:spLocks/>
              </p:cNvSpPr>
              <p:nvPr/>
            </p:nvSpPr>
            <p:spPr bwMode="auto">
              <a:xfrm>
                <a:off x="2663788" y="2352675"/>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15" name="Freeform 196">
                <a:extLst>
                  <a:ext uri="{FF2B5EF4-FFF2-40B4-BE49-F238E27FC236}">
                    <a16:creationId xmlns:a16="http://schemas.microsoft.com/office/drawing/2014/main" id="{B8CE4672-D0B1-9A3E-088E-82A4F9CAAD0F}"/>
                  </a:ext>
                </a:extLst>
              </p:cNvPr>
              <p:cNvSpPr>
                <a:spLocks/>
              </p:cNvSpPr>
              <p:nvPr/>
            </p:nvSpPr>
            <p:spPr bwMode="auto">
              <a:xfrm>
                <a:off x="2135149" y="2274093"/>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16" name="Freeform 196">
                <a:extLst>
                  <a:ext uri="{FF2B5EF4-FFF2-40B4-BE49-F238E27FC236}">
                    <a16:creationId xmlns:a16="http://schemas.microsoft.com/office/drawing/2014/main" id="{8672F25F-B3B0-A79C-FC0B-C1035320DFD5}"/>
                  </a:ext>
                </a:extLst>
              </p:cNvPr>
              <p:cNvSpPr>
                <a:spLocks/>
              </p:cNvSpPr>
              <p:nvPr/>
            </p:nvSpPr>
            <p:spPr bwMode="auto">
              <a:xfrm>
                <a:off x="2039899" y="2257424"/>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17" name="Freeform 196">
                <a:extLst>
                  <a:ext uri="{FF2B5EF4-FFF2-40B4-BE49-F238E27FC236}">
                    <a16:creationId xmlns:a16="http://schemas.microsoft.com/office/drawing/2014/main" id="{8F0ECBBE-3BD5-CC7D-78BE-BDEEF1BABD1A}"/>
                  </a:ext>
                </a:extLst>
              </p:cNvPr>
              <p:cNvSpPr>
                <a:spLocks/>
              </p:cNvSpPr>
              <p:nvPr/>
            </p:nvSpPr>
            <p:spPr bwMode="auto">
              <a:xfrm>
                <a:off x="1882736" y="2233611"/>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18" name="Freeform 196">
                <a:extLst>
                  <a:ext uri="{FF2B5EF4-FFF2-40B4-BE49-F238E27FC236}">
                    <a16:creationId xmlns:a16="http://schemas.microsoft.com/office/drawing/2014/main" id="{4B976D47-373E-5C9B-9B54-FAA8BAA7D6FB}"/>
                  </a:ext>
                </a:extLst>
              </p:cNvPr>
              <p:cNvSpPr>
                <a:spLocks/>
              </p:cNvSpPr>
              <p:nvPr/>
            </p:nvSpPr>
            <p:spPr bwMode="auto">
              <a:xfrm>
                <a:off x="1844636" y="2221705"/>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19" name="Freeform 196">
                <a:extLst>
                  <a:ext uri="{FF2B5EF4-FFF2-40B4-BE49-F238E27FC236}">
                    <a16:creationId xmlns:a16="http://schemas.microsoft.com/office/drawing/2014/main" id="{210BA895-9BAB-4135-B1FB-FA025539A2C8}"/>
                  </a:ext>
                </a:extLst>
              </p:cNvPr>
              <p:cNvSpPr>
                <a:spLocks/>
              </p:cNvSpPr>
              <p:nvPr/>
            </p:nvSpPr>
            <p:spPr bwMode="auto">
              <a:xfrm>
                <a:off x="1644611" y="2214562"/>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20" name="Freeform 196">
                <a:extLst>
                  <a:ext uri="{FF2B5EF4-FFF2-40B4-BE49-F238E27FC236}">
                    <a16:creationId xmlns:a16="http://schemas.microsoft.com/office/drawing/2014/main" id="{D82FF581-2F9C-C517-79EF-A5E6130382DA}"/>
                  </a:ext>
                </a:extLst>
              </p:cNvPr>
              <p:cNvSpPr>
                <a:spLocks/>
              </p:cNvSpPr>
              <p:nvPr/>
            </p:nvSpPr>
            <p:spPr bwMode="auto">
              <a:xfrm>
                <a:off x="1439823" y="2181224"/>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21" name="Freeform 196">
                <a:extLst>
                  <a:ext uri="{FF2B5EF4-FFF2-40B4-BE49-F238E27FC236}">
                    <a16:creationId xmlns:a16="http://schemas.microsoft.com/office/drawing/2014/main" id="{B8A3CB37-EB2F-772A-A28F-5CB90CCF3784}"/>
                  </a:ext>
                </a:extLst>
              </p:cNvPr>
              <p:cNvSpPr>
                <a:spLocks/>
              </p:cNvSpPr>
              <p:nvPr/>
            </p:nvSpPr>
            <p:spPr bwMode="auto">
              <a:xfrm>
                <a:off x="1418392" y="2176462"/>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22" name="Freeform 196">
                <a:extLst>
                  <a:ext uri="{FF2B5EF4-FFF2-40B4-BE49-F238E27FC236}">
                    <a16:creationId xmlns:a16="http://schemas.microsoft.com/office/drawing/2014/main" id="{DC8E6F51-62F8-CDFB-65D0-3E016C410A4E}"/>
                  </a:ext>
                </a:extLst>
              </p:cNvPr>
              <p:cNvSpPr>
                <a:spLocks/>
              </p:cNvSpPr>
              <p:nvPr/>
            </p:nvSpPr>
            <p:spPr bwMode="auto">
              <a:xfrm>
                <a:off x="1280280" y="2176462"/>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23" name="Freeform 196">
                <a:extLst>
                  <a:ext uri="{FF2B5EF4-FFF2-40B4-BE49-F238E27FC236}">
                    <a16:creationId xmlns:a16="http://schemas.microsoft.com/office/drawing/2014/main" id="{CC00E8CD-049A-D40B-2F10-26C0D08A5E38}"/>
                  </a:ext>
                </a:extLst>
              </p:cNvPr>
              <p:cNvSpPr>
                <a:spLocks/>
              </p:cNvSpPr>
              <p:nvPr/>
            </p:nvSpPr>
            <p:spPr bwMode="auto">
              <a:xfrm>
                <a:off x="1230274" y="2176462"/>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24" name="Freeform 196">
                <a:extLst>
                  <a:ext uri="{FF2B5EF4-FFF2-40B4-BE49-F238E27FC236}">
                    <a16:creationId xmlns:a16="http://schemas.microsoft.com/office/drawing/2014/main" id="{62E55861-8A86-5329-5897-0E02E926AE67}"/>
                  </a:ext>
                </a:extLst>
              </p:cNvPr>
              <p:cNvSpPr>
                <a:spLocks/>
              </p:cNvSpPr>
              <p:nvPr/>
            </p:nvSpPr>
            <p:spPr bwMode="auto">
              <a:xfrm>
                <a:off x="1196937" y="2159793"/>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125" name="Freeform 196">
                <a:extLst>
                  <a:ext uri="{FF2B5EF4-FFF2-40B4-BE49-F238E27FC236}">
                    <a16:creationId xmlns:a16="http://schemas.microsoft.com/office/drawing/2014/main" id="{3F1B9E71-8F8F-607E-0CAB-5516A58CF662}"/>
                  </a:ext>
                </a:extLst>
              </p:cNvPr>
              <p:cNvSpPr>
                <a:spLocks/>
              </p:cNvSpPr>
              <p:nvPr/>
            </p:nvSpPr>
            <p:spPr bwMode="auto">
              <a:xfrm>
                <a:off x="1004055" y="2155031"/>
                <a:ext cx="58530" cy="53272"/>
              </a:xfrm>
              <a:prstGeom prst="triangle">
                <a:avLst/>
              </a:prstGeom>
              <a:noFill/>
              <a:ln w="63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grpSp>
        <p:sp>
          <p:nvSpPr>
            <p:cNvPr id="1956" name="Rectangle 302">
              <a:extLst>
                <a:ext uri="{FF2B5EF4-FFF2-40B4-BE49-F238E27FC236}">
                  <a16:creationId xmlns:a16="http://schemas.microsoft.com/office/drawing/2014/main" id="{697D2D4C-49E5-D7E6-BD58-382F4CD81EEC}"/>
                </a:ext>
              </a:extLst>
            </p:cNvPr>
            <p:cNvSpPr>
              <a:spLocks noChangeArrowheads="1"/>
            </p:cNvSpPr>
            <p:nvPr/>
          </p:nvSpPr>
          <p:spPr bwMode="auto">
            <a:xfrm>
              <a:off x="7885130" y="283836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57" name="Rectangle 302">
              <a:extLst>
                <a:ext uri="{FF2B5EF4-FFF2-40B4-BE49-F238E27FC236}">
                  <a16:creationId xmlns:a16="http://schemas.microsoft.com/office/drawing/2014/main" id="{EA0B5E14-BA5F-0D7D-BB39-AD91487273B6}"/>
                </a:ext>
              </a:extLst>
            </p:cNvPr>
            <p:cNvSpPr>
              <a:spLocks noChangeArrowheads="1"/>
            </p:cNvSpPr>
            <p:nvPr/>
          </p:nvSpPr>
          <p:spPr bwMode="auto">
            <a:xfrm>
              <a:off x="7718443" y="283836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58" name="Rectangle 302">
              <a:extLst>
                <a:ext uri="{FF2B5EF4-FFF2-40B4-BE49-F238E27FC236}">
                  <a16:creationId xmlns:a16="http://schemas.microsoft.com/office/drawing/2014/main" id="{3A576919-51C1-CEDA-5EC6-D9E24D484FD9}"/>
                </a:ext>
              </a:extLst>
            </p:cNvPr>
            <p:cNvSpPr>
              <a:spLocks noChangeArrowheads="1"/>
            </p:cNvSpPr>
            <p:nvPr/>
          </p:nvSpPr>
          <p:spPr bwMode="auto">
            <a:xfrm>
              <a:off x="7706537" y="283836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59" name="Rectangle 302">
              <a:extLst>
                <a:ext uri="{FF2B5EF4-FFF2-40B4-BE49-F238E27FC236}">
                  <a16:creationId xmlns:a16="http://schemas.microsoft.com/office/drawing/2014/main" id="{9F7C3D37-908D-7A3E-4880-9384B9213422}"/>
                </a:ext>
              </a:extLst>
            </p:cNvPr>
            <p:cNvSpPr>
              <a:spLocks noChangeArrowheads="1"/>
            </p:cNvSpPr>
            <p:nvPr/>
          </p:nvSpPr>
          <p:spPr bwMode="auto">
            <a:xfrm>
              <a:off x="7687487" y="283836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60" name="Rectangle 302">
              <a:extLst>
                <a:ext uri="{FF2B5EF4-FFF2-40B4-BE49-F238E27FC236}">
                  <a16:creationId xmlns:a16="http://schemas.microsoft.com/office/drawing/2014/main" id="{86A8A5EF-10A6-2229-E12E-E04B3CBF306E}"/>
                </a:ext>
              </a:extLst>
            </p:cNvPr>
            <p:cNvSpPr>
              <a:spLocks noChangeArrowheads="1"/>
            </p:cNvSpPr>
            <p:nvPr/>
          </p:nvSpPr>
          <p:spPr bwMode="auto">
            <a:xfrm>
              <a:off x="7468412" y="283836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61" name="Rectangle 302">
              <a:extLst>
                <a:ext uri="{FF2B5EF4-FFF2-40B4-BE49-F238E27FC236}">
                  <a16:creationId xmlns:a16="http://schemas.microsoft.com/office/drawing/2014/main" id="{912E6A7C-F7BF-BBC1-B598-3628775D5DAE}"/>
                </a:ext>
              </a:extLst>
            </p:cNvPr>
            <p:cNvSpPr>
              <a:spLocks noChangeArrowheads="1"/>
            </p:cNvSpPr>
            <p:nvPr/>
          </p:nvSpPr>
          <p:spPr bwMode="auto">
            <a:xfrm>
              <a:off x="7458887" y="283836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62" name="Rectangle 302">
              <a:extLst>
                <a:ext uri="{FF2B5EF4-FFF2-40B4-BE49-F238E27FC236}">
                  <a16:creationId xmlns:a16="http://schemas.microsoft.com/office/drawing/2014/main" id="{B93C82D8-67FC-9B86-37DD-5691A76300D7}"/>
                </a:ext>
              </a:extLst>
            </p:cNvPr>
            <p:cNvSpPr>
              <a:spLocks noChangeArrowheads="1"/>
            </p:cNvSpPr>
            <p:nvPr/>
          </p:nvSpPr>
          <p:spPr bwMode="auto">
            <a:xfrm>
              <a:off x="7308868" y="283836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63" name="Rectangle 302">
              <a:extLst>
                <a:ext uri="{FF2B5EF4-FFF2-40B4-BE49-F238E27FC236}">
                  <a16:creationId xmlns:a16="http://schemas.microsoft.com/office/drawing/2014/main" id="{5606326B-2049-2ABD-BA90-216022EFF978}"/>
                </a:ext>
              </a:extLst>
            </p:cNvPr>
            <p:cNvSpPr>
              <a:spLocks noChangeArrowheads="1"/>
            </p:cNvSpPr>
            <p:nvPr/>
          </p:nvSpPr>
          <p:spPr bwMode="auto">
            <a:xfrm>
              <a:off x="7263624" y="283836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64" name="Rectangle 302">
              <a:extLst>
                <a:ext uri="{FF2B5EF4-FFF2-40B4-BE49-F238E27FC236}">
                  <a16:creationId xmlns:a16="http://schemas.microsoft.com/office/drawing/2014/main" id="{8F658CA9-77CC-1C16-3271-B989B50CB112}"/>
                </a:ext>
              </a:extLst>
            </p:cNvPr>
            <p:cNvSpPr>
              <a:spLocks noChangeArrowheads="1"/>
            </p:cNvSpPr>
            <p:nvPr/>
          </p:nvSpPr>
          <p:spPr bwMode="auto">
            <a:xfrm>
              <a:off x="7246955" y="283836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65" name="Rectangle 302">
              <a:extLst>
                <a:ext uri="{FF2B5EF4-FFF2-40B4-BE49-F238E27FC236}">
                  <a16:creationId xmlns:a16="http://schemas.microsoft.com/office/drawing/2014/main" id="{D7C09ABE-C8FE-68D6-D0F0-A04536D3611E}"/>
                </a:ext>
              </a:extLst>
            </p:cNvPr>
            <p:cNvSpPr>
              <a:spLocks noChangeArrowheads="1"/>
            </p:cNvSpPr>
            <p:nvPr/>
          </p:nvSpPr>
          <p:spPr bwMode="auto">
            <a:xfrm>
              <a:off x="7211236" y="283836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66" name="Rectangle 302">
              <a:extLst>
                <a:ext uri="{FF2B5EF4-FFF2-40B4-BE49-F238E27FC236}">
                  <a16:creationId xmlns:a16="http://schemas.microsoft.com/office/drawing/2014/main" id="{DD704952-B8DD-AAD4-48DB-9C426F6962AB}"/>
                </a:ext>
              </a:extLst>
            </p:cNvPr>
            <p:cNvSpPr>
              <a:spLocks noChangeArrowheads="1"/>
            </p:cNvSpPr>
            <p:nvPr/>
          </p:nvSpPr>
          <p:spPr bwMode="auto">
            <a:xfrm>
              <a:off x="7111223" y="283836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67" name="Rectangle 302">
              <a:extLst>
                <a:ext uri="{FF2B5EF4-FFF2-40B4-BE49-F238E27FC236}">
                  <a16:creationId xmlns:a16="http://schemas.microsoft.com/office/drawing/2014/main" id="{F1A6DEE5-AD2A-26B5-634C-C0E2B54A47DB}"/>
                </a:ext>
              </a:extLst>
            </p:cNvPr>
            <p:cNvSpPr>
              <a:spLocks noChangeArrowheads="1"/>
            </p:cNvSpPr>
            <p:nvPr/>
          </p:nvSpPr>
          <p:spPr bwMode="auto">
            <a:xfrm>
              <a:off x="7082648" y="283836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68" name="Rectangle 302">
              <a:extLst>
                <a:ext uri="{FF2B5EF4-FFF2-40B4-BE49-F238E27FC236}">
                  <a16:creationId xmlns:a16="http://schemas.microsoft.com/office/drawing/2014/main" id="{94C75CA2-166A-F739-C8A1-0B69E4E0732B}"/>
                </a:ext>
              </a:extLst>
            </p:cNvPr>
            <p:cNvSpPr>
              <a:spLocks noChangeArrowheads="1"/>
            </p:cNvSpPr>
            <p:nvPr/>
          </p:nvSpPr>
          <p:spPr bwMode="auto">
            <a:xfrm>
              <a:off x="7070742" y="283836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69" name="Rectangle 302">
              <a:extLst>
                <a:ext uri="{FF2B5EF4-FFF2-40B4-BE49-F238E27FC236}">
                  <a16:creationId xmlns:a16="http://schemas.microsoft.com/office/drawing/2014/main" id="{9618DA2E-263D-4F48-27B2-3E995FB2E395}"/>
                </a:ext>
              </a:extLst>
            </p:cNvPr>
            <p:cNvSpPr>
              <a:spLocks noChangeArrowheads="1"/>
            </p:cNvSpPr>
            <p:nvPr/>
          </p:nvSpPr>
          <p:spPr bwMode="auto">
            <a:xfrm>
              <a:off x="7054073" y="283836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70" name="Rectangle 302">
              <a:extLst>
                <a:ext uri="{FF2B5EF4-FFF2-40B4-BE49-F238E27FC236}">
                  <a16:creationId xmlns:a16="http://schemas.microsoft.com/office/drawing/2014/main" id="{57753806-5FBD-838D-91EE-DAB79D449A61}"/>
                </a:ext>
              </a:extLst>
            </p:cNvPr>
            <p:cNvSpPr>
              <a:spLocks noChangeArrowheads="1"/>
            </p:cNvSpPr>
            <p:nvPr/>
          </p:nvSpPr>
          <p:spPr bwMode="auto">
            <a:xfrm>
              <a:off x="6956441" y="283836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71" name="Rectangle 302">
              <a:extLst>
                <a:ext uri="{FF2B5EF4-FFF2-40B4-BE49-F238E27FC236}">
                  <a16:creationId xmlns:a16="http://schemas.microsoft.com/office/drawing/2014/main" id="{A78E3237-798A-C79C-3886-25FB916190B4}"/>
                </a:ext>
              </a:extLst>
            </p:cNvPr>
            <p:cNvSpPr>
              <a:spLocks noChangeArrowheads="1"/>
            </p:cNvSpPr>
            <p:nvPr/>
          </p:nvSpPr>
          <p:spPr bwMode="auto">
            <a:xfrm>
              <a:off x="6873097" y="283836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72" name="Rectangle 302">
              <a:extLst>
                <a:ext uri="{FF2B5EF4-FFF2-40B4-BE49-F238E27FC236}">
                  <a16:creationId xmlns:a16="http://schemas.microsoft.com/office/drawing/2014/main" id="{7DBD1372-1B0B-591F-FA97-2A7659D75519}"/>
                </a:ext>
              </a:extLst>
            </p:cNvPr>
            <p:cNvSpPr>
              <a:spLocks noChangeArrowheads="1"/>
            </p:cNvSpPr>
            <p:nvPr/>
          </p:nvSpPr>
          <p:spPr bwMode="auto">
            <a:xfrm>
              <a:off x="6846903" y="283836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73" name="Rectangle 302">
              <a:extLst>
                <a:ext uri="{FF2B5EF4-FFF2-40B4-BE49-F238E27FC236}">
                  <a16:creationId xmlns:a16="http://schemas.microsoft.com/office/drawing/2014/main" id="{5A5A0BE2-3D6B-766D-C634-62578AC6D098}"/>
                </a:ext>
              </a:extLst>
            </p:cNvPr>
            <p:cNvSpPr>
              <a:spLocks noChangeArrowheads="1"/>
            </p:cNvSpPr>
            <p:nvPr/>
          </p:nvSpPr>
          <p:spPr bwMode="auto">
            <a:xfrm>
              <a:off x="6834997" y="283836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74" name="Rectangle 302">
              <a:extLst>
                <a:ext uri="{FF2B5EF4-FFF2-40B4-BE49-F238E27FC236}">
                  <a16:creationId xmlns:a16="http://schemas.microsoft.com/office/drawing/2014/main" id="{AE79E39D-1A84-63C0-72FF-8ADE3FFBA007}"/>
                </a:ext>
              </a:extLst>
            </p:cNvPr>
            <p:cNvSpPr>
              <a:spLocks noChangeArrowheads="1"/>
            </p:cNvSpPr>
            <p:nvPr/>
          </p:nvSpPr>
          <p:spPr bwMode="auto">
            <a:xfrm>
              <a:off x="6663547" y="283836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75" name="Rectangle 302">
              <a:extLst>
                <a:ext uri="{FF2B5EF4-FFF2-40B4-BE49-F238E27FC236}">
                  <a16:creationId xmlns:a16="http://schemas.microsoft.com/office/drawing/2014/main" id="{6CEBA40C-C585-CEEF-9873-2BEF4173BDA8}"/>
                </a:ext>
              </a:extLst>
            </p:cNvPr>
            <p:cNvSpPr>
              <a:spLocks noChangeArrowheads="1"/>
            </p:cNvSpPr>
            <p:nvPr/>
          </p:nvSpPr>
          <p:spPr bwMode="auto">
            <a:xfrm>
              <a:off x="6658785" y="283836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76" name="Rectangle 302">
              <a:extLst>
                <a:ext uri="{FF2B5EF4-FFF2-40B4-BE49-F238E27FC236}">
                  <a16:creationId xmlns:a16="http://schemas.microsoft.com/office/drawing/2014/main" id="{ABE6792B-BB58-6F01-0063-4127EA3E2D22}"/>
                </a:ext>
              </a:extLst>
            </p:cNvPr>
            <p:cNvSpPr>
              <a:spLocks noChangeArrowheads="1"/>
            </p:cNvSpPr>
            <p:nvPr/>
          </p:nvSpPr>
          <p:spPr bwMode="auto">
            <a:xfrm>
              <a:off x="6637354" y="2805029"/>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77" name="Rectangle 302">
              <a:extLst>
                <a:ext uri="{FF2B5EF4-FFF2-40B4-BE49-F238E27FC236}">
                  <a16:creationId xmlns:a16="http://schemas.microsoft.com/office/drawing/2014/main" id="{D1831C23-9A7A-0628-105F-F8E4A5A335CB}"/>
                </a:ext>
              </a:extLst>
            </p:cNvPr>
            <p:cNvSpPr>
              <a:spLocks noChangeArrowheads="1"/>
            </p:cNvSpPr>
            <p:nvPr/>
          </p:nvSpPr>
          <p:spPr bwMode="auto">
            <a:xfrm>
              <a:off x="6623067" y="2805029"/>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78" name="Rectangle 302">
              <a:extLst>
                <a:ext uri="{FF2B5EF4-FFF2-40B4-BE49-F238E27FC236}">
                  <a16:creationId xmlns:a16="http://schemas.microsoft.com/office/drawing/2014/main" id="{87C443C4-0E93-E288-F5FB-DF4D6C6E3A47}"/>
                </a:ext>
              </a:extLst>
            </p:cNvPr>
            <p:cNvSpPr>
              <a:spLocks noChangeArrowheads="1"/>
            </p:cNvSpPr>
            <p:nvPr/>
          </p:nvSpPr>
          <p:spPr bwMode="auto">
            <a:xfrm>
              <a:off x="6587348" y="2805029"/>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79" name="Rectangle 302">
              <a:extLst>
                <a:ext uri="{FF2B5EF4-FFF2-40B4-BE49-F238E27FC236}">
                  <a16:creationId xmlns:a16="http://schemas.microsoft.com/office/drawing/2014/main" id="{293C1584-F7BF-A7D9-E453-F69F70B9DB5A}"/>
                </a:ext>
              </a:extLst>
            </p:cNvPr>
            <p:cNvSpPr>
              <a:spLocks noChangeArrowheads="1"/>
            </p:cNvSpPr>
            <p:nvPr/>
          </p:nvSpPr>
          <p:spPr bwMode="auto">
            <a:xfrm>
              <a:off x="6456379" y="278121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80" name="Rectangle 302">
              <a:extLst>
                <a:ext uri="{FF2B5EF4-FFF2-40B4-BE49-F238E27FC236}">
                  <a16:creationId xmlns:a16="http://schemas.microsoft.com/office/drawing/2014/main" id="{72B37274-84DC-F093-11E0-87EA9BE4E39F}"/>
                </a:ext>
              </a:extLst>
            </p:cNvPr>
            <p:cNvSpPr>
              <a:spLocks noChangeArrowheads="1"/>
            </p:cNvSpPr>
            <p:nvPr/>
          </p:nvSpPr>
          <p:spPr bwMode="auto">
            <a:xfrm>
              <a:off x="6432567" y="278121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81" name="Rectangle 302">
              <a:extLst>
                <a:ext uri="{FF2B5EF4-FFF2-40B4-BE49-F238E27FC236}">
                  <a16:creationId xmlns:a16="http://schemas.microsoft.com/office/drawing/2014/main" id="{BD9F8820-A2CC-2321-7C73-616334CA1346}"/>
                </a:ext>
              </a:extLst>
            </p:cNvPr>
            <p:cNvSpPr>
              <a:spLocks noChangeArrowheads="1"/>
            </p:cNvSpPr>
            <p:nvPr/>
          </p:nvSpPr>
          <p:spPr bwMode="auto">
            <a:xfrm>
              <a:off x="6420661" y="278121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82" name="Rectangle 302">
              <a:extLst>
                <a:ext uri="{FF2B5EF4-FFF2-40B4-BE49-F238E27FC236}">
                  <a16:creationId xmlns:a16="http://schemas.microsoft.com/office/drawing/2014/main" id="{F6762093-42B6-8AAE-6824-7916AA48C0E3}"/>
                </a:ext>
              </a:extLst>
            </p:cNvPr>
            <p:cNvSpPr>
              <a:spLocks noChangeArrowheads="1"/>
            </p:cNvSpPr>
            <p:nvPr/>
          </p:nvSpPr>
          <p:spPr bwMode="auto">
            <a:xfrm>
              <a:off x="6227780" y="278121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83" name="Rectangle 302">
              <a:extLst>
                <a:ext uri="{FF2B5EF4-FFF2-40B4-BE49-F238E27FC236}">
                  <a16:creationId xmlns:a16="http://schemas.microsoft.com/office/drawing/2014/main" id="{B83435D4-7687-CC77-A458-5437D1CBAFED}"/>
                </a:ext>
              </a:extLst>
            </p:cNvPr>
            <p:cNvSpPr>
              <a:spLocks noChangeArrowheads="1"/>
            </p:cNvSpPr>
            <p:nvPr/>
          </p:nvSpPr>
          <p:spPr bwMode="auto">
            <a:xfrm>
              <a:off x="6213493" y="278121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84" name="Rectangle 302">
              <a:extLst>
                <a:ext uri="{FF2B5EF4-FFF2-40B4-BE49-F238E27FC236}">
                  <a16:creationId xmlns:a16="http://schemas.microsoft.com/office/drawing/2014/main" id="{3F769656-0EDD-99C8-206B-2A1992D47C95}"/>
                </a:ext>
              </a:extLst>
            </p:cNvPr>
            <p:cNvSpPr>
              <a:spLocks noChangeArrowheads="1"/>
            </p:cNvSpPr>
            <p:nvPr/>
          </p:nvSpPr>
          <p:spPr bwMode="auto">
            <a:xfrm>
              <a:off x="6022993" y="278121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85" name="Rectangle 302">
              <a:extLst>
                <a:ext uri="{FF2B5EF4-FFF2-40B4-BE49-F238E27FC236}">
                  <a16:creationId xmlns:a16="http://schemas.microsoft.com/office/drawing/2014/main" id="{F9D269DF-ED8A-F0FF-F35A-93AEE6C4D08C}"/>
                </a:ext>
              </a:extLst>
            </p:cNvPr>
            <p:cNvSpPr>
              <a:spLocks noChangeArrowheads="1"/>
            </p:cNvSpPr>
            <p:nvPr/>
          </p:nvSpPr>
          <p:spPr bwMode="auto">
            <a:xfrm>
              <a:off x="6003943" y="2781217"/>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86" name="Rectangle 302">
              <a:extLst>
                <a:ext uri="{FF2B5EF4-FFF2-40B4-BE49-F238E27FC236}">
                  <a16:creationId xmlns:a16="http://schemas.microsoft.com/office/drawing/2014/main" id="{3D89B260-BE46-B8D0-8074-78F0C58EA216}"/>
                </a:ext>
              </a:extLst>
            </p:cNvPr>
            <p:cNvSpPr>
              <a:spLocks noChangeArrowheads="1"/>
            </p:cNvSpPr>
            <p:nvPr/>
          </p:nvSpPr>
          <p:spPr bwMode="auto">
            <a:xfrm>
              <a:off x="5806299" y="2766929"/>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87" name="Rectangle 302">
              <a:extLst>
                <a:ext uri="{FF2B5EF4-FFF2-40B4-BE49-F238E27FC236}">
                  <a16:creationId xmlns:a16="http://schemas.microsoft.com/office/drawing/2014/main" id="{AA440B3A-529E-8F06-F107-298F67473A1D}"/>
                </a:ext>
              </a:extLst>
            </p:cNvPr>
            <p:cNvSpPr>
              <a:spLocks noChangeArrowheads="1"/>
            </p:cNvSpPr>
            <p:nvPr/>
          </p:nvSpPr>
          <p:spPr bwMode="auto">
            <a:xfrm>
              <a:off x="5789631" y="2766929"/>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88" name="Rectangle 302">
              <a:extLst>
                <a:ext uri="{FF2B5EF4-FFF2-40B4-BE49-F238E27FC236}">
                  <a16:creationId xmlns:a16="http://schemas.microsoft.com/office/drawing/2014/main" id="{2F5B02B7-F016-C3A2-879A-725C9B00200B}"/>
                </a:ext>
              </a:extLst>
            </p:cNvPr>
            <p:cNvSpPr>
              <a:spLocks noChangeArrowheads="1"/>
            </p:cNvSpPr>
            <p:nvPr/>
          </p:nvSpPr>
          <p:spPr bwMode="auto">
            <a:xfrm>
              <a:off x="5751531" y="2766929"/>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89" name="Rectangle 302">
              <a:extLst>
                <a:ext uri="{FF2B5EF4-FFF2-40B4-BE49-F238E27FC236}">
                  <a16:creationId xmlns:a16="http://schemas.microsoft.com/office/drawing/2014/main" id="{C3C5AB35-0EE4-D071-0B43-803FCE0A5A2D}"/>
                </a:ext>
              </a:extLst>
            </p:cNvPr>
            <p:cNvSpPr>
              <a:spLocks noChangeArrowheads="1"/>
            </p:cNvSpPr>
            <p:nvPr/>
          </p:nvSpPr>
          <p:spPr bwMode="auto">
            <a:xfrm>
              <a:off x="5722956" y="2766929"/>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90" name="Rectangle 302">
              <a:extLst>
                <a:ext uri="{FF2B5EF4-FFF2-40B4-BE49-F238E27FC236}">
                  <a16:creationId xmlns:a16="http://schemas.microsoft.com/office/drawing/2014/main" id="{AFD74E33-9F08-9BC8-F827-A605BEACBC31}"/>
                </a:ext>
              </a:extLst>
            </p:cNvPr>
            <p:cNvSpPr>
              <a:spLocks noChangeArrowheads="1"/>
            </p:cNvSpPr>
            <p:nvPr/>
          </p:nvSpPr>
          <p:spPr bwMode="auto">
            <a:xfrm>
              <a:off x="5682475" y="2766929"/>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91" name="Rectangle 302">
              <a:extLst>
                <a:ext uri="{FF2B5EF4-FFF2-40B4-BE49-F238E27FC236}">
                  <a16:creationId xmlns:a16="http://schemas.microsoft.com/office/drawing/2014/main" id="{E7D8F6B2-203E-0A0F-95C1-6BC83D4FB55C}"/>
                </a:ext>
              </a:extLst>
            </p:cNvPr>
            <p:cNvSpPr>
              <a:spLocks noChangeArrowheads="1"/>
            </p:cNvSpPr>
            <p:nvPr/>
          </p:nvSpPr>
          <p:spPr bwMode="auto">
            <a:xfrm>
              <a:off x="5646756" y="2759786"/>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92" name="Rectangle 302">
              <a:extLst>
                <a:ext uri="{FF2B5EF4-FFF2-40B4-BE49-F238E27FC236}">
                  <a16:creationId xmlns:a16="http://schemas.microsoft.com/office/drawing/2014/main" id="{AA65655D-A0F4-877A-3EEF-FFA3F58866E6}"/>
                </a:ext>
              </a:extLst>
            </p:cNvPr>
            <p:cNvSpPr>
              <a:spLocks noChangeArrowheads="1"/>
            </p:cNvSpPr>
            <p:nvPr/>
          </p:nvSpPr>
          <p:spPr bwMode="auto">
            <a:xfrm>
              <a:off x="5594368" y="2755024"/>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93" name="Rectangle 302">
              <a:extLst>
                <a:ext uri="{FF2B5EF4-FFF2-40B4-BE49-F238E27FC236}">
                  <a16:creationId xmlns:a16="http://schemas.microsoft.com/office/drawing/2014/main" id="{92AB4E36-E084-B14B-CB87-1EF86BB79D2C}"/>
                </a:ext>
              </a:extLst>
            </p:cNvPr>
            <p:cNvSpPr>
              <a:spLocks noChangeArrowheads="1"/>
            </p:cNvSpPr>
            <p:nvPr/>
          </p:nvSpPr>
          <p:spPr bwMode="auto">
            <a:xfrm>
              <a:off x="5575318" y="2755024"/>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94" name="Rectangle 302">
              <a:extLst>
                <a:ext uri="{FF2B5EF4-FFF2-40B4-BE49-F238E27FC236}">
                  <a16:creationId xmlns:a16="http://schemas.microsoft.com/office/drawing/2014/main" id="{A827158B-634B-5C7F-A4CD-B137773CF92F}"/>
                </a:ext>
              </a:extLst>
            </p:cNvPr>
            <p:cNvSpPr>
              <a:spLocks noChangeArrowheads="1"/>
            </p:cNvSpPr>
            <p:nvPr/>
          </p:nvSpPr>
          <p:spPr bwMode="auto">
            <a:xfrm>
              <a:off x="5582462" y="2755024"/>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95" name="Rectangle 302">
              <a:extLst>
                <a:ext uri="{FF2B5EF4-FFF2-40B4-BE49-F238E27FC236}">
                  <a16:creationId xmlns:a16="http://schemas.microsoft.com/office/drawing/2014/main" id="{39147401-408D-DD3D-2ACD-2D7EC2BF5C85}"/>
                </a:ext>
              </a:extLst>
            </p:cNvPr>
            <p:cNvSpPr>
              <a:spLocks noChangeArrowheads="1"/>
            </p:cNvSpPr>
            <p:nvPr/>
          </p:nvSpPr>
          <p:spPr bwMode="auto">
            <a:xfrm>
              <a:off x="5434825" y="2757405"/>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96" name="Rectangle 302">
              <a:extLst>
                <a:ext uri="{FF2B5EF4-FFF2-40B4-BE49-F238E27FC236}">
                  <a16:creationId xmlns:a16="http://schemas.microsoft.com/office/drawing/2014/main" id="{81930820-8796-7C25-FC26-352344FB40AD}"/>
                </a:ext>
              </a:extLst>
            </p:cNvPr>
            <p:cNvSpPr>
              <a:spLocks noChangeArrowheads="1"/>
            </p:cNvSpPr>
            <p:nvPr/>
          </p:nvSpPr>
          <p:spPr bwMode="auto">
            <a:xfrm>
              <a:off x="5415775" y="2757405"/>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97" name="Rectangle 302">
              <a:extLst>
                <a:ext uri="{FF2B5EF4-FFF2-40B4-BE49-F238E27FC236}">
                  <a16:creationId xmlns:a16="http://schemas.microsoft.com/office/drawing/2014/main" id="{D021B617-DFE1-C4C1-044F-7F480C7FB140}"/>
                </a:ext>
              </a:extLst>
            </p:cNvPr>
            <p:cNvSpPr>
              <a:spLocks noChangeArrowheads="1"/>
            </p:cNvSpPr>
            <p:nvPr/>
          </p:nvSpPr>
          <p:spPr bwMode="auto">
            <a:xfrm>
              <a:off x="5384819" y="2743034"/>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98" name="Rectangle 302">
              <a:extLst>
                <a:ext uri="{FF2B5EF4-FFF2-40B4-BE49-F238E27FC236}">
                  <a16:creationId xmlns:a16="http://schemas.microsoft.com/office/drawing/2014/main" id="{FD1415A7-E83B-D835-0DB2-9F9E925E4788}"/>
                </a:ext>
              </a:extLst>
            </p:cNvPr>
            <p:cNvSpPr>
              <a:spLocks noChangeArrowheads="1"/>
            </p:cNvSpPr>
            <p:nvPr/>
          </p:nvSpPr>
          <p:spPr bwMode="auto">
            <a:xfrm>
              <a:off x="5372913" y="2743034"/>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1999" name="Rectangle 302">
              <a:extLst>
                <a:ext uri="{FF2B5EF4-FFF2-40B4-BE49-F238E27FC236}">
                  <a16:creationId xmlns:a16="http://schemas.microsoft.com/office/drawing/2014/main" id="{3C8885D1-9BA4-2F09-7590-66C31B4411A6}"/>
                </a:ext>
              </a:extLst>
            </p:cNvPr>
            <p:cNvSpPr>
              <a:spLocks noChangeArrowheads="1"/>
            </p:cNvSpPr>
            <p:nvPr/>
          </p:nvSpPr>
          <p:spPr bwMode="auto">
            <a:xfrm>
              <a:off x="5313314" y="2736311"/>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00" name="Rectangle 302">
              <a:extLst>
                <a:ext uri="{FF2B5EF4-FFF2-40B4-BE49-F238E27FC236}">
                  <a16:creationId xmlns:a16="http://schemas.microsoft.com/office/drawing/2014/main" id="{18084D6E-A7E2-FA29-FA8A-0517D91EC2AD}"/>
                </a:ext>
              </a:extLst>
            </p:cNvPr>
            <p:cNvSpPr>
              <a:spLocks noChangeArrowheads="1"/>
            </p:cNvSpPr>
            <p:nvPr/>
          </p:nvSpPr>
          <p:spPr bwMode="auto">
            <a:xfrm>
              <a:off x="5239495" y="2726786"/>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01" name="Rectangle 302">
              <a:extLst>
                <a:ext uri="{FF2B5EF4-FFF2-40B4-BE49-F238E27FC236}">
                  <a16:creationId xmlns:a16="http://schemas.microsoft.com/office/drawing/2014/main" id="{DE8C596D-DCF8-D51D-7F43-C1CFE11C455C}"/>
                </a:ext>
              </a:extLst>
            </p:cNvPr>
            <p:cNvSpPr>
              <a:spLocks noChangeArrowheads="1"/>
            </p:cNvSpPr>
            <p:nvPr/>
          </p:nvSpPr>
          <p:spPr bwMode="auto">
            <a:xfrm>
              <a:off x="5184726" y="2698211"/>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02" name="Rectangle 302">
              <a:extLst>
                <a:ext uri="{FF2B5EF4-FFF2-40B4-BE49-F238E27FC236}">
                  <a16:creationId xmlns:a16="http://schemas.microsoft.com/office/drawing/2014/main" id="{0499F066-20F4-EF8D-B87D-B717D11CE371}"/>
                </a:ext>
              </a:extLst>
            </p:cNvPr>
            <p:cNvSpPr>
              <a:spLocks noChangeArrowheads="1"/>
            </p:cNvSpPr>
            <p:nvPr/>
          </p:nvSpPr>
          <p:spPr bwMode="auto">
            <a:xfrm>
              <a:off x="5168057" y="2698211"/>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03" name="Rectangle 302">
              <a:extLst>
                <a:ext uri="{FF2B5EF4-FFF2-40B4-BE49-F238E27FC236}">
                  <a16:creationId xmlns:a16="http://schemas.microsoft.com/office/drawing/2014/main" id="{860B2583-B411-D66A-0440-3CFB3655A935}"/>
                </a:ext>
              </a:extLst>
            </p:cNvPr>
            <p:cNvSpPr>
              <a:spLocks noChangeArrowheads="1"/>
            </p:cNvSpPr>
            <p:nvPr/>
          </p:nvSpPr>
          <p:spPr bwMode="auto">
            <a:xfrm>
              <a:off x="5051376" y="2693449"/>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04" name="Rectangle 302">
              <a:extLst>
                <a:ext uri="{FF2B5EF4-FFF2-40B4-BE49-F238E27FC236}">
                  <a16:creationId xmlns:a16="http://schemas.microsoft.com/office/drawing/2014/main" id="{4A704ADD-993B-5287-82BE-A43882E21093}"/>
                </a:ext>
              </a:extLst>
            </p:cNvPr>
            <p:cNvSpPr>
              <a:spLocks noChangeArrowheads="1"/>
            </p:cNvSpPr>
            <p:nvPr/>
          </p:nvSpPr>
          <p:spPr bwMode="auto">
            <a:xfrm>
              <a:off x="4965651" y="2693449"/>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05" name="Rectangle 302">
              <a:extLst>
                <a:ext uri="{FF2B5EF4-FFF2-40B4-BE49-F238E27FC236}">
                  <a16:creationId xmlns:a16="http://schemas.microsoft.com/office/drawing/2014/main" id="{8B73F1EA-67E6-195C-EAD4-36D65602442C}"/>
                </a:ext>
              </a:extLst>
            </p:cNvPr>
            <p:cNvSpPr>
              <a:spLocks noChangeArrowheads="1"/>
            </p:cNvSpPr>
            <p:nvPr/>
          </p:nvSpPr>
          <p:spPr bwMode="auto">
            <a:xfrm>
              <a:off x="4958508" y="2693449"/>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06" name="Rectangle 302">
              <a:extLst>
                <a:ext uri="{FF2B5EF4-FFF2-40B4-BE49-F238E27FC236}">
                  <a16:creationId xmlns:a16="http://schemas.microsoft.com/office/drawing/2014/main" id="{FAF67E1B-C825-DDBA-8004-898EC80B574B}"/>
                </a:ext>
              </a:extLst>
            </p:cNvPr>
            <p:cNvSpPr>
              <a:spLocks noChangeArrowheads="1"/>
            </p:cNvSpPr>
            <p:nvPr/>
          </p:nvSpPr>
          <p:spPr bwMode="auto">
            <a:xfrm>
              <a:off x="4851352" y="2674399"/>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07" name="Rectangle 302">
              <a:extLst>
                <a:ext uri="{FF2B5EF4-FFF2-40B4-BE49-F238E27FC236}">
                  <a16:creationId xmlns:a16="http://schemas.microsoft.com/office/drawing/2014/main" id="{1FC4FCCE-A7A7-0013-9290-5792984AF7C7}"/>
                </a:ext>
              </a:extLst>
            </p:cNvPr>
            <p:cNvSpPr>
              <a:spLocks noChangeArrowheads="1"/>
            </p:cNvSpPr>
            <p:nvPr/>
          </p:nvSpPr>
          <p:spPr bwMode="auto">
            <a:xfrm>
              <a:off x="4641802" y="2657730"/>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08" name="Rectangle 302">
              <a:extLst>
                <a:ext uri="{FF2B5EF4-FFF2-40B4-BE49-F238E27FC236}">
                  <a16:creationId xmlns:a16="http://schemas.microsoft.com/office/drawing/2014/main" id="{808C7E1E-CBF7-41FF-13E0-4D8CE458111C}"/>
                </a:ext>
              </a:extLst>
            </p:cNvPr>
            <p:cNvSpPr>
              <a:spLocks noChangeArrowheads="1"/>
            </p:cNvSpPr>
            <p:nvPr/>
          </p:nvSpPr>
          <p:spPr bwMode="auto">
            <a:xfrm>
              <a:off x="4544171" y="2643443"/>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09" name="Rectangle 302">
              <a:extLst>
                <a:ext uri="{FF2B5EF4-FFF2-40B4-BE49-F238E27FC236}">
                  <a16:creationId xmlns:a16="http://schemas.microsoft.com/office/drawing/2014/main" id="{1F8BE430-C2EC-1C85-91DB-2BE6B98C1CE4}"/>
                </a:ext>
              </a:extLst>
            </p:cNvPr>
            <p:cNvSpPr>
              <a:spLocks noChangeArrowheads="1"/>
            </p:cNvSpPr>
            <p:nvPr/>
          </p:nvSpPr>
          <p:spPr bwMode="auto">
            <a:xfrm>
              <a:off x="4379865" y="2607724"/>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10" name="Rectangle 302">
              <a:extLst>
                <a:ext uri="{FF2B5EF4-FFF2-40B4-BE49-F238E27FC236}">
                  <a16:creationId xmlns:a16="http://schemas.microsoft.com/office/drawing/2014/main" id="{64AD23C3-4A59-6500-CF85-5C441BD1A43E}"/>
                </a:ext>
              </a:extLst>
            </p:cNvPr>
            <p:cNvSpPr>
              <a:spLocks noChangeArrowheads="1"/>
            </p:cNvSpPr>
            <p:nvPr/>
          </p:nvSpPr>
          <p:spPr bwMode="auto">
            <a:xfrm>
              <a:off x="4327477" y="2581531"/>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11" name="Rectangle 302">
              <a:extLst>
                <a:ext uri="{FF2B5EF4-FFF2-40B4-BE49-F238E27FC236}">
                  <a16:creationId xmlns:a16="http://schemas.microsoft.com/office/drawing/2014/main" id="{06E52369-0E50-E6E0-DA1A-C7C470F42CF6}"/>
                </a:ext>
              </a:extLst>
            </p:cNvPr>
            <p:cNvSpPr>
              <a:spLocks noChangeArrowheads="1"/>
            </p:cNvSpPr>
            <p:nvPr/>
          </p:nvSpPr>
          <p:spPr bwMode="auto">
            <a:xfrm>
              <a:off x="4203652" y="2576769"/>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12" name="Rectangle 302">
              <a:extLst>
                <a:ext uri="{FF2B5EF4-FFF2-40B4-BE49-F238E27FC236}">
                  <a16:creationId xmlns:a16="http://schemas.microsoft.com/office/drawing/2014/main" id="{C83035E6-CAC4-4ACC-9AAA-CDC99F175D59}"/>
                </a:ext>
              </a:extLst>
            </p:cNvPr>
            <p:cNvSpPr>
              <a:spLocks noChangeArrowheads="1"/>
            </p:cNvSpPr>
            <p:nvPr/>
          </p:nvSpPr>
          <p:spPr bwMode="auto">
            <a:xfrm>
              <a:off x="4141739" y="2576769"/>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13" name="Rectangle 302">
              <a:extLst>
                <a:ext uri="{FF2B5EF4-FFF2-40B4-BE49-F238E27FC236}">
                  <a16:creationId xmlns:a16="http://schemas.microsoft.com/office/drawing/2014/main" id="{1ADEFD3E-737D-6ED2-D960-C8268B652480}"/>
                </a:ext>
              </a:extLst>
            </p:cNvPr>
            <p:cNvSpPr>
              <a:spLocks noChangeArrowheads="1"/>
            </p:cNvSpPr>
            <p:nvPr/>
          </p:nvSpPr>
          <p:spPr bwMode="auto">
            <a:xfrm>
              <a:off x="4101258" y="2576769"/>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14" name="Rectangle 302">
              <a:extLst>
                <a:ext uri="{FF2B5EF4-FFF2-40B4-BE49-F238E27FC236}">
                  <a16:creationId xmlns:a16="http://schemas.microsoft.com/office/drawing/2014/main" id="{AEBEE509-9EF5-C472-0ED0-CBC870A72F9B}"/>
                </a:ext>
              </a:extLst>
            </p:cNvPr>
            <p:cNvSpPr>
              <a:spLocks noChangeArrowheads="1"/>
            </p:cNvSpPr>
            <p:nvPr/>
          </p:nvSpPr>
          <p:spPr bwMode="auto">
            <a:xfrm>
              <a:off x="3922664" y="2545812"/>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15" name="Rectangle 302">
              <a:extLst>
                <a:ext uri="{FF2B5EF4-FFF2-40B4-BE49-F238E27FC236}">
                  <a16:creationId xmlns:a16="http://schemas.microsoft.com/office/drawing/2014/main" id="{73CD5539-86FB-64CB-5E20-417316951D00}"/>
                </a:ext>
              </a:extLst>
            </p:cNvPr>
            <p:cNvSpPr>
              <a:spLocks noChangeArrowheads="1"/>
            </p:cNvSpPr>
            <p:nvPr/>
          </p:nvSpPr>
          <p:spPr bwMode="auto">
            <a:xfrm>
              <a:off x="3725019" y="2533906"/>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16" name="Rectangle 302">
              <a:extLst>
                <a:ext uri="{FF2B5EF4-FFF2-40B4-BE49-F238E27FC236}">
                  <a16:creationId xmlns:a16="http://schemas.microsoft.com/office/drawing/2014/main" id="{709F4C01-7FD3-F641-CDAD-4D7EDC84C07D}"/>
                </a:ext>
              </a:extLst>
            </p:cNvPr>
            <p:cNvSpPr>
              <a:spLocks noChangeArrowheads="1"/>
            </p:cNvSpPr>
            <p:nvPr/>
          </p:nvSpPr>
          <p:spPr bwMode="auto">
            <a:xfrm>
              <a:off x="3703587" y="2533906"/>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17" name="Rectangle 302">
              <a:extLst>
                <a:ext uri="{FF2B5EF4-FFF2-40B4-BE49-F238E27FC236}">
                  <a16:creationId xmlns:a16="http://schemas.microsoft.com/office/drawing/2014/main" id="{41482616-C644-6FD5-8ABE-30161DD3E974}"/>
                </a:ext>
              </a:extLst>
            </p:cNvPr>
            <p:cNvSpPr>
              <a:spLocks noChangeArrowheads="1"/>
            </p:cNvSpPr>
            <p:nvPr/>
          </p:nvSpPr>
          <p:spPr bwMode="auto">
            <a:xfrm>
              <a:off x="3536899" y="2507713"/>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18" name="Rectangle 302">
              <a:extLst>
                <a:ext uri="{FF2B5EF4-FFF2-40B4-BE49-F238E27FC236}">
                  <a16:creationId xmlns:a16="http://schemas.microsoft.com/office/drawing/2014/main" id="{71846982-B5D5-8AA2-5942-7ED1CF1B9BBC}"/>
                </a:ext>
              </a:extLst>
            </p:cNvPr>
            <p:cNvSpPr>
              <a:spLocks noChangeArrowheads="1"/>
            </p:cNvSpPr>
            <p:nvPr/>
          </p:nvSpPr>
          <p:spPr bwMode="auto">
            <a:xfrm>
              <a:off x="3501180" y="2481519"/>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19" name="Rectangle 302">
              <a:extLst>
                <a:ext uri="{FF2B5EF4-FFF2-40B4-BE49-F238E27FC236}">
                  <a16:creationId xmlns:a16="http://schemas.microsoft.com/office/drawing/2014/main" id="{B469D604-4EC1-49B8-22DC-E1046D559DF1}"/>
                </a:ext>
              </a:extLst>
            </p:cNvPr>
            <p:cNvSpPr>
              <a:spLocks noChangeArrowheads="1"/>
            </p:cNvSpPr>
            <p:nvPr/>
          </p:nvSpPr>
          <p:spPr bwMode="auto">
            <a:xfrm>
              <a:off x="3379737" y="2455325"/>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20" name="Rectangle 302">
              <a:extLst>
                <a:ext uri="{FF2B5EF4-FFF2-40B4-BE49-F238E27FC236}">
                  <a16:creationId xmlns:a16="http://schemas.microsoft.com/office/drawing/2014/main" id="{71297A9A-FBB6-49B5-6B36-3BEB7C3255DB}"/>
                </a:ext>
              </a:extLst>
            </p:cNvPr>
            <p:cNvSpPr>
              <a:spLocks noChangeArrowheads="1"/>
            </p:cNvSpPr>
            <p:nvPr/>
          </p:nvSpPr>
          <p:spPr bwMode="auto">
            <a:xfrm>
              <a:off x="3158281" y="2429131"/>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21" name="Rectangle 302">
              <a:extLst>
                <a:ext uri="{FF2B5EF4-FFF2-40B4-BE49-F238E27FC236}">
                  <a16:creationId xmlns:a16="http://schemas.microsoft.com/office/drawing/2014/main" id="{619BF871-D340-5CF5-99FB-B83AEA4BD3D1}"/>
                </a:ext>
              </a:extLst>
            </p:cNvPr>
            <p:cNvSpPr>
              <a:spLocks noChangeArrowheads="1"/>
            </p:cNvSpPr>
            <p:nvPr/>
          </p:nvSpPr>
          <p:spPr bwMode="auto">
            <a:xfrm>
              <a:off x="2914703" y="2376930"/>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22" name="Rectangle 302">
              <a:extLst>
                <a:ext uri="{FF2B5EF4-FFF2-40B4-BE49-F238E27FC236}">
                  <a16:creationId xmlns:a16="http://schemas.microsoft.com/office/drawing/2014/main" id="{267C908B-2CFA-7725-919C-76F61E179467}"/>
                </a:ext>
              </a:extLst>
            </p:cNvPr>
            <p:cNvSpPr>
              <a:spLocks noChangeArrowheads="1"/>
            </p:cNvSpPr>
            <p:nvPr/>
          </p:nvSpPr>
          <p:spPr bwMode="auto">
            <a:xfrm>
              <a:off x="2895653" y="2376930"/>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23" name="Rectangle 302">
              <a:extLst>
                <a:ext uri="{FF2B5EF4-FFF2-40B4-BE49-F238E27FC236}">
                  <a16:creationId xmlns:a16="http://schemas.microsoft.com/office/drawing/2014/main" id="{44B6FF79-8535-DE08-5C26-3CD76D4F2C55}"/>
                </a:ext>
              </a:extLst>
            </p:cNvPr>
            <p:cNvSpPr>
              <a:spLocks noChangeArrowheads="1"/>
            </p:cNvSpPr>
            <p:nvPr/>
          </p:nvSpPr>
          <p:spPr bwMode="auto">
            <a:xfrm>
              <a:off x="2455121" y="2281680"/>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24" name="Rectangle 302">
              <a:extLst>
                <a:ext uri="{FF2B5EF4-FFF2-40B4-BE49-F238E27FC236}">
                  <a16:creationId xmlns:a16="http://schemas.microsoft.com/office/drawing/2014/main" id="{CA9982F0-9A71-975C-8E73-8F38BF00776C}"/>
                </a:ext>
              </a:extLst>
            </p:cNvPr>
            <p:cNvSpPr>
              <a:spLocks noChangeArrowheads="1"/>
            </p:cNvSpPr>
            <p:nvPr/>
          </p:nvSpPr>
          <p:spPr bwMode="auto">
            <a:xfrm>
              <a:off x="2250334" y="2224530"/>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25" name="Rectangle 302">
              <a:extLst>
                <a:ext uri="{FF2B5EF4-FFF2-40B4-BE49-F238E27FC236}">
                  <a16:creationId xmlns:a16="http://schemas.microsoft.com/office/drawing/2014/main" id="{8D4008B5-E0C5-5072-889B-4249ABA3EBE0}"/>
                </a:ext>
              </a:extLst>
            </p:cNvPr>
            <p:cNvSpPr>
              <a:spLocks noChangeArrowheads="1"/>
            </p:cNvSpPr>
            <p:nvPr/>
          </p:nvSpPr>
          <p:spPr bwMode="auto">
            <a:xfrm>
              <a:off x="2076503" y="2195956"/>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26" name="Rectangle 302">
              <a:extLst>
                <a:ext uri="{FF2B5EF4-FFF2-40B4-BE49-F238E27FC236}">
                  <a16:creationId xmlns:a16="http://schemas.microsoft.com/office/drawing/2014/main" id="{BF8D59DE-BA02-50E0-C53C-96561F78A73B}"/>
                </a:ext>
              </a:extLst>
            </p:cNvPr>
            <p:cNvSpPr>
              <a:spLocks noChangeArrowheads="1"/>
            </p:cNvSpPr>
            <p:nvPr/>
          </p:nvSpPr>
          <p:spPr bwMode="auto">
            <a:xfrm>
              <a:off x="2064597" y="2195956"/>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27" name="Rectangle 302">
              <a:extLst>
                <a:ext uri="{FF2B5EF4-FFF2-40B4-BE49-F238E27FC236}">
                  <a16:creationId xmlns:a16="http://schemas.microsoft.com/office/drawing/2014/main" id="{441743CF-6B87-ADF8-0C6F-5B85486FF566}"/>
                </a:ext>
              </a:extLst>
            </p:cNvPr>
            <p:cNvSpPr>
              <a:spLocks noChangeArrowheads="1"/>
            </p:cNvSpPr>
            <p:nvPr/>
          </p:nvSpPr>
          <p:spPr bwMode="auto">
            <a:xfrm>
              <a:off x="1926485" y="2188813"/>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28" name="Rectangle 302">
              <a:extLst>
                <a:ext uri="{FF2B5EF4-FFF2-40B4-BE49-F238E27FC236}">
                  <a16:creationId xmlns:a16="http://schemas.microsoft.com/office/drawing/2014/main" id="{87DC49C0-1251-E680-CFA6-E51E7089AF78}"/>
                </a:ext>
              </a:extLst>
            </p:cNvPr>
            <p:cNvSpPr>
              <a:spLocks noChangeArrowheads="1"/>
            </p:cNvSpPr>
            <p:nvPr/>
          </p:nvSpPr>
          <p:spPr bwMode="auto">
            <a:xfrm>
              <a:off x="1857429" y="2188813"/>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29" name="Rectangle 302">
              <a:extLst>
                <a:ext uri="{FF2B5EF4-FFF2-40B4-BE49-F238E27FC236}">
                  <a16:creationId xmlns:a16="http://schemas.microsoft.com/office/drawing/2014/main" id="{A7C860C4-99BD-F251-4D05-476EF3A11927}"/>
                </a:ext>
              </a:extLst>
            </p:cNvPr>
            <p:cNvSpPr>
              <a:spLocks noChangeArrowheads="1"/>
            </p:cNvSpPr>
            <p:nvPr/>
          </p:nvSpPr>
          <p:spPr bwMode="auto">
            <a:xfrm>
              <a:off x="1838379" y="2176906"/>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30" name="Rectangle 302">
              <a:extLst>
                <a:ext uri="{FF2B5EF4-FFF2-40B4-BE49-F238E27FC236}">
                  <a16:creationId xmlns:a16="http://schemas.microsoft.com/office/drawing/2014/main" id="{EE8B5D40-8056-1F30-1651-3E38BF54D285}"/>
                </a:ext>
              </a:extLst>
            </p:cNvPr>
            <p:cNvSpPr>
              <a:spLocks noChangeArrowheads="1"/>
            </p:cNvSpPr>
            <p:nvPr/>
          </p:nvSpPr>
          <p:spPr bwMode="auto">
            <a:xfrm>
              <a:off x="1697884" y="2167382"/>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31" name="Rectangle 302">
              <a:extLst>
                <a:ext uri="{FF2B5EF4-FFF2-40B4-BE49-F238E27FC236}">
                  <a16:creationId xmlns:a16="http://schemas.microsoft.com/office/drawing/2014/main" id="{0975B9BF-D830-3452-B657-D68585861ECE}"/>
                </a:ext>
              </a:extLst>
            </p:cNvPr>
            <p:cNvSpPr>
              <a:spLocks noChangeArrowheads="1"/>
            </p:cNvSpPr>
            <p:nvPr/>
          </p:nvSpPr>
          <p:spPr bwMode="auto">
            <a:xfrm>
              <a:off x="1643115" y="2167382"/>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32" name="Rectangle 302">
              <a:extLst>
                <a:ext uri="{FF2B5EF4-FFF2-40B4-BE49-F238E27FC236}">
                  <a16:creationId xmlns:a16="http://schemas.microsoft.com/office/drawing/2014/main" id="{0F4E38E5-6885-2D61-13B2-F9389C0196C9}"/>
                </a:ext>
              </a:extLst>
            </p:cNvPr>
            <p:cNvSpPr>
              <a:spLocks noChangeArrowheads="1"/>
            </p:cNvSpPr>
            <p:nvPr/>
          </p:nvSpPr>
          <p:spPr bwMode="auto">
            <a:xfrm>
              <a:off x="1109715" y="2153094"/>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33" name="Rectangle 302">
              <a:extLst>
                <a:ext uri="{FF2B5EF4-FFF2-40B4-BE49-F238E27FC236}">
                  <a16:creationId xmlns:a16="http://schemas.microsoft.com/office/drawing/2014/main" id="{AED5ED86-E1E5-850B-37C2-D671E7D8BD07}"/>
                </a:ext>
              </a:extLst>
            </p:cNvPr>
            <p:cNvSpPr>
              <a:spLocks noChangeArrowheads="1"/>
            </p:cNvSpPr>
            <p:nvPr/>
          </p:nvSpPr>
          <p:spPr bwMode="auto">
            <a:xfrm>
              <a:off x="1000177" y="2153094"/>
              <a:ext cx="58530" cy="58530"/>
            </a:xfrm>
            <a:prstGeom prst="rect">
              <a:avLst/>
            </a:prstGeom>
            <a:noFill/>
            <a:ln w="63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solidFill>
                  <a:schemeClr val="bg2"/>
                </a:solidFill>
              </a:endParaRPr>
            </a:p>
          </p:txBody>
        </p:sp>
        <p:sp>
          <p:nvSpPr>
            <p:cNvPr id="2034" name="Freeform 5">
              <a:extLst>
                <a:ext uri="{FF2B5EF4-FFF2-40B4-BE49-F238E27FC236}">
                  <a16:creationId xmlns:a16="http://schemas.microsoft.com/office/drawing/2014/main" id="{437B0FC2-7D2A-7310-DE14-C48447120BF0}"/>
                </a:ext>
              </a:extLst>
            </p:cNvPr>
            <p:cNvSpPr>
              <a:spLocks/>
            </p:cNvSpPr>
            <p:nvPr/>
          </p:nvSpPr>
          <p:spPr bwMode="auto">
            <a:xfrm>
              <a:off x="1044575" y="2187575"/>
              <a:ext cx="7237413" cy="684213"/>
            </a:xfrm>
            <a:custGeom>
              <a:avLst/>
              <a:gdLst>
                <a:gd name="T0" fmla="*/ 277 w 4559"/>
                <a:gd name="T1" fmla="*/ 6 h 431"/>
                <a:gd name="T2" fmla="*/ 511 w 4559"/>
                <a:gd name="T3" fmla="*/ 8 h 431"/>
                <a:gd name="T4" fmla="*/ 521 w 4559"/>
                <a:gd name="T5" fmla="*/ 20 h 431"/>
                <a:gd name="T6" fmla="*/ 607 w 4559"/>
                <a:gd name="T7" fmla="*/ 24 h 431"/>
                <a:gd name="T8" fmla="*/ 677 w 4559"/>
                <a:gd name="T9" fmla="*/ 32 h 431"/>
                <a:gd name="T10" fmla="*/ 808 w 4559"/>
                <a:gd name="T11" fmla="*/ 42 h 431"/>
                <a:gd name="T12" fmla="*/ 816 w 4559"/>
                <a:gd name="T13" fmla="*/ 54 h 431"/>
                <a:gd name="T14" fmla="*/ 842 w 4559"/>
                <a:gd name="T15" fmla="*/ 64 h 431"/>
                <a:gd name="T16" fmla="*/ 890 w 4559"/>
                <a:gd name="T17" fmla="*/ 76 h 431"/>
                <a:gd name="T18" fmla="*/ 940 w 4559"/>
                <a:gd name="T19" fmla="*/ 80 h 431"/>
                <a:gd name="T20" fmla="*/ 1018 w 4559"/>
                <a:gd name="T21" fmla="*/ 90 h 431"/>
                <a:gd name="T22" fmla="*/ 1054 w 4559"/>
                <a:gd name="T23" fmla="*/ 94 h 431"/>
                <a:gd name="T24" fmla="*/ 1062 w 4559"/>
                <a:gd name="T25" fmla="*/ 104 h 431"/>
                <a:gd name="T26" fmla="*/ 1080 w 4559"/>
                <a:gd name="T27" fmla="*/ 108 h 431"/>
                <a:gd name="T28" fmla="*/ 1092 w 4559"/>
                <a:gd name="T29" fmla="*/ 120 h 431"/>
                <a:gd name="T30" fmla="*/ 1114 w 4559"/>
                <a:gd name="T31" fmla="*/ 124 h 431"/>
                <a:gd name="T32" fmla="*/ 1126 w 4559"/>
                <a:gd name="T33" fmla="*/ 132 h 431"/>
                <a:gd name="T34" fmla="*/ 1220 w 4559"/>
                <a:gd name="T35" fmla="*/ 140 h 431"/>
                <a:gd name="T36" fmla="*/ 1224 w 4559"/>
                <a:gd name="T37" fmla="*/ 148 h 431"/>
                <a:gd name="T38" fmla="*/ 1279 w 4559"/>
                <a:gd name="T39" fmla="*/ 150 h 431"/>
                <a:gd name="T40" fmla="*/ 1307 w 4559"/>
                <a:gd name="T41" fmla="*/ 158 h 431"/>
                <a:gd name="T42" fmla="*/ 1327 w 4559"/>
                <a:gd name="T43" fmla="*/ 163 h 431"/>
                <a:gd name="T44" fmla="*/ 1331 w 4559"/>
                <a:gd name="T45" fmla="*/ 171 h 431"/>
                <a:gd name="T46" fmla="*/ 1363 w 4559"/>
                <a:gd name="T47" fmla="*/ 177 h 431"/>
                <a:gd name="T48" fmla="*/ 1379 w 4559"/>
                <a:gd name="T49" fmla="*/ 185 h 431"/>
                <a:gd name="T50" fmla="*/ 1449 w 4559"/>
                <a:gd name="T51" fmla="*/ 187 h 431"/>
                <a:gd name="T52" fmla="*/ 1507 w 4559"/>
                <a:gd name="T53" fmla="*/ 195 h 431"/>
                <a:gd name="T54" fmla="*/ 1541 w 4559"/>
                <a:gd name="T55" fmla="*/ 197 h 431"/>
                <a:gd name="T56" fmla="*/ 1573 w 4559"/>
                <a:gd name="T57" fmla="*/ 209 h 431"/>
                <a:gd name="T58" fmla="*/ 1589 w 4559"/>
                <a:gd name="T59" fmla="*/ 215 h 431"/>
                <a:gd name="T60" fmla="*/ 1595 w 4559"/>
                <a:gd name="T61" fmla="*/ 225 h 431"/>
                <a:gd name="T62" fmla="*/ 1647 w 4559"/>
                <a:gd name="T63" fmla="*/ 231 h 431"/>
                <a:gd name="T64" fmla="*/ 1653 w 4559"/>
                <a:gd name="T65" fmla="*/ 237 h 431"/>
                <a:gd name="T66" fmla="*/ 1804 w 4559"/>
                <a:gd name="T67" fmla="*/ 241 h 431"/>
                <a:gd name="T68" fmla="*/ 1872 w 4559"/>
                <a:gd name="T69" fmla="*/ 255 h 431"/>
                <a:gd name="T70" fmla="*/ 1918 w 4559"/>
                <a:gd name="T71" fmla="*/ 261 h 431"/>
                <a:gd name="T72" fmla="*/ 2014 w 4559"/>
                <a:gd name="T73" fmla="*/ 273 h 431"/>
                <a:gd name="T74" fmla="*/ 2122 w 4559"/>
                <a:gd name="T75" fmla="*/ 277 h 431"/>
                <a:gd name="T76" fmla="*/ 2140 w 4559"/>
                <a:gd name="T77" fmla="*/ 289 h 431"/>
                <a:gd name="T78" fmla="*/ 2150 w 4559"/>
                <a:gd name="T79" fmla="*/ 293 h 431"/>
                <a:gd name="T80" fmla="*/ 2162 w 4559"/>
                <a:gd name="T81" fmla="*/ 299 h 431"/>
                <a:gd name="T82" fmla="*/ 2222 w 4559"/>
                <a:gd name="T83" fmla="*/ 303 h 431"/>
                <a:gd name="T84" fmla="*/ 2254 w 4559"/>
                <a:gd name="T85" fmla="*/ 315 h 431"/>
                <a:gd name="T86" fmla="*/ 2349 w 4559"/>
                <a:gd name="T87" fmla="*/ 319 h 431"/>
                <a:gd name="T88" fmla="*/ 2353 w 4559"/>
                <a:gd name="T89" fmla="*/ 327 h 431"/>
                <a:gd name="T90" fmla="*/ 2427 w 4559"/>
                <a:gd name="T91" fmla="*/ 331 h 431"/>
                <a:gd name="T92" fmla="*/ 2467 w 4559"/>
                <a:gd name="T93" fmla="*/ 339 h 431"/>
                <a:gd name="T94" fmla="*/ 2589 w 4559"/>
                <a:gd name="T95" fmla="*/ 341 h 431"/>
                <a:gd name="T96" fmla="*/ 2645 w 4559"/>
                <a:gd name="T97" fmla="*/ 355 h 431"/>
                <a:gd name="T98" fmla="*/ 2711 w 4559"/>
                <a:gd name="T99" fmla="*/ 361 h 431"/>
                <a:gd name="T100" fmla="*/ 2725 w 4559"/>
                <a:gd name="T101" fmla="*/ 373 h 431"/>
                <a:gd name="T102" fmla="*/ 2922 w 4559"/>
                <a:gd name="T103" fmla="*/ 377 h 431"/>
                <a:gd name="T104" fmla="*/ 3060 w 4559"/>
                <a:gd name="T105" fmla="*/ 397 h 431"/>
                <a:gd name="T106" fmla="*/ 3551 w 4559"/>
                <a:gd name="T107" fmla="*/ 41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59" h="431">
                  <a:moveTo>
                    <a:pt x="0" y="0"/>
                  </a:moveTo>
                  <a:lnTo>
                    <a:pt x="277" y="0"/>
                  </a:lnTo>
                  <a:lnTo>
                    <a:pt x="277" y="6"/>
                  </a:lnTo>
                  <a:lnTo>
                    <a:pt x="377" y="6"/>
                  </a:lnTo>
                  <a:lnTo>
                    <a:pt x="377" y="8"/>
                  </a:lnTo>
                  <a:lnTo>
                    <a:pt x="511" y="8"/>
                  </a:lnTo>
                  <a:lnTo>
                    <a:pt x="511" y="14"/>
                  </a:lnTo>
                  <a:lnTo>
                    <a:pt x="521" y="14"/>
                  </a:lnTo>
                  <a:lnTo>
                    <a:pt x="521" y="20"/>
                  </a:lnTo>
                  <a:lnTo>
                    <a:pt x="533" y="20"/>
                  </a:lnTo>
                  <a:lnTo>
                    <a:pt x="533" y="24"/>
                  </a:lnTo>
                  <a:lnTo>
                    <a:pt x="607" y="24"/>
                  </a:lnTo>
                  <a:lnTo>
                    <a:pt x="607" y="28"/>
                  </a:lnTo>
                  <a:lnTo>
                    <a:pt x="677" y="28"/>
                  </a:lnTo>
                  <a:lnTo>
                    <a:pt x="677" y="32"/>
                  </a:lnTo>
                  <a:lnTo>
                    <a:pt x="711" y="32"/>
                  </a:lnTo>
                  <a:lnTo>
                    <a:pt x="711" y="42"/>
                  </a:lnTo>
                  <a:lnTo>
                    <a:pt x="808" y="42"/>
                  </a:lnTo>
                  <a:lnTo>
                    <a:pt x="808" y="48"/>
                  </a:lnTo>
                  <a:lnTo>
                    <a:pt x="816" y="48"/>
                  </a:lnTo>
                  <a:lnTo>
                    <a:pt x="816" y="54"/>
                  </a:lnTo>
                  <a:lnTo>
                    <a:pt x="834" y="54"/>
                  </a:lnTo>
                  <a:lnTo>
                    <a:pt x="834" y="64"/>
                  </a:lnTo>
                  <a:lnTo>
                    <a:pt x="842" y="64"/>
                  </a:lnTo>
                  <a:lnTo>
                    <a:pt x="842" y="70"/>
                  </a:lnTo>
                  <a:lnTo>
                    <a:pt x="890" y="70"/>
                  </a:lnTo>
                  <a:lnTo>
                    <a:pt x="890" y="76"/>
                  </a:lnTo>
                  <a:lnTo>
                    <a:pt x="916" y="76"/>
                  </a:lnTo>
                  <a:lnTo>
                    <a:pt x="916" y="80"/>
                  </a:lnTo>
                  <a:lnTo>
                    <a:pt x="940" y="80"/>
                  </a:lnTo>
                  <a:lnTo>
                    <a:pt x="940" y="84"/>
                  </a:lnTo>
                  <a:lnTo>
                    <a:pt x="1018" y="84"/>
                  </a:lnTo>
                  <a:lnTo>
                    <a:pt x="1018" y="90"/>
                  </a:lnTo>
                  <a:lnTo>
                    <a:pt x="1046" y="90"/>
                  </a:lnTo>
                  <a:lnTo>
                    <a:pt x="1046" y="94"/>
                  </a:lnTo>
                  <a:lnTo>
                    <a:pt x="1054" y="94"/>
                  </a:lnTo>
                  <a:lnTo>
                    <a:pt x="1054" y="100"/>
                  </a:lnTo>
                  <a:lnTo>
                    <a:pt x="1062" y="100"/>
                  </a:lnTo>
                  <a:lnTo>
                    <a:pt x="1062" y="104"/>
                  </a:lnTo>
                  <a:lnTo>
                    <a:pt x="1074" y="104"/>
                  </a:lnTo>
                  <a:lnTo>
                    <a:pt x="1074" y="108"/>
                  </a:lnTo>
                  <a:lnTo>
                    <a:pt x="1080" y="108"/>
                  </a:lnTo>
                  <a:lnTo>
                    <a:pt x="1080" y="112"/>
                  </a:lnTo>
                  <a:lnTo>
                    <a:pt x="1092" y="112"/>
                  </a:lnTo>
                  <a:lnTo>
                    <a:pt x="1092" y="120"/>
                  </a:lnTo>
                  <a:lnTo>
                    <a:pt x="1108" y="120"/>
                  </a:lnTo>
                  <a:lnTo>
                    <a:pt x="1108" y="124"/>
                  </a:lnTo>
                  <a:lnTo>
                    <a:pt x="1114" y="124"/>
                  </a:lnTo>
                  <a:lnTo>
                    <a:pt x="1114" y="128"/>
                  </a:lnTo>
                  <a:lnTo>
                    <a:pt x="1126" y="128"/>
                  </a:lnTo>
                  <a:lnTo>
                    <a:pt x="1126" y="132"/>
                  </a:lnTo>
                  <a:lnTo>
                    <a:pt x="1150" y="132"/>
                  </a:lnTo>
                  <a:lnTo>
                    <a:pt x="1150" y="140"/>
                  </a:lnTo>
                  <a:lnTo>
                    <a:pt x="1220" y="140"/>
                  </a:lnTo>
                  <a:lnTo>
                    <a:pt x="1220" y="144"/>
                  </a:lnTo>
                  <a:lnTo>
                    <a:pt x="1224" y="144"/>
                  </a:lnTo>
                  <a:lnTo>
                    <a:pt x="1224" y="148"/>
                  </a:lnTo>
                  <a:lnTo>
                    <a:pt x="1243" y="148"/>
                  </a:lnTo>
                  <a:lnTo>
                    <a:pt x="1243" y="150"/>
                  </a:lnTo>
                  <a:lnTo>
                    <a:pt x="1279" y="150"/>
                  </a:lnTo>
                  <a:lnTo>
                    <a:pt x="1279" y="156"/>
                  </a:lnTo>
                  <a:lnTo>
                    <a:pt x="1307" y="156"/>
                  </a:lnTo>
                  <a:lnTo>
                    <a:pt x="1307" y="158"/>
                  </a:lnTo>
                  <a:lnTo>
                    <a:pt x="1323" y="158"/>
                  </a:lnTo>
                  <a:lnTo>
                    <a:pt x="1323" y="163"/>
                  </a:lnTo>
                  <a:lnTo>
                    <a:pt x="1327" y="163"/>
                  </a:lnTo>
                  <a:lnTo>
                    <a:pt x="1327" y="169"/>
                  </a:lnTo>
                  <a:lnTo>
                    <a:pt x="1331" y="169"/>
                  </a:lnTo>
                  <a:lnTo>
                    <a:pt x="1331" y="171"/>
                  </a:lnTo>
                  <a:lnTo>
                    <a:pt x="1359" y="171"/>
                  </a:lnTo>
                  <a:lnTo>
                    <a:pt x="1359" y="177"/>
                  </a:lnTo>
                  <a:lnTo>
                    <a:pt x="1363" y="177"/>
                  </a:lnTo>
                  <a:lnTo>
                    <a:pt x="1363" y="179"/>
                  </a:lnTo>
                  <a:lnTo>
                    <a:pt x="1379" y="179"/>
                  </a:lnTo>
                  <a:lnTo>
                    <a:pt x="1379" y="185"/>
                  </a:lnTo>
                  <a:lnTo>
                    <a:pt x="1393" y="185"/>
                  </a:lnTo>
                  <a:lnTo>
                    <a:pt x="1393" y="187"/>
                  </a:lnTo>
                  <a:lnTo>
                    <a:pt x="1449" y="187"/>
                  </a:lnTo>
                  <a:lnTo>
                    <a:pt x="1449" y="191"/>
                  </a:lnTo>
                  <a:lnTo>
                    <a:pt x="1507" y="191"/>
                  </a:lnTo>
                  <a:lnTo>
                    <a:pt x="1507" y="195"/>
                  </a:lnTo>
                  <a:lnTo>
                    <a:pt x="1509" y="195"/>
                  </a:lnTo>
                  <a:lnTo>
                    <a:pt x="1509" y="197"/>
                  </a:lnTo>
                  <a:lnTo>
                    <a:pt x="1541" y="197"/>
                  </a:lnTo>
                  <a:lnTo>
                    <a:pt x="1541" y="205"/>
                  </a:lnTo>
                  <a:lnTo>
                    <a:pt x="1573" y="205"/>
                  </a:lnTo>
                  <a:lnTo>
                    <a:pt x="1573" y="209"/>
                  </a:lnTo>
                  <a:lnTo>
                    <a:pt x="1579" y="209"/>
                  </a:lnTo>
                  <a:lnTo>
                    <a:pt x="1579" y="215"/>
                  </a:lnTo>
                  <a:lnTo>
                    <a:pt x="1589" y="215"/>
                  </a:lnTo>
                  <a:lnTo>
                    <a:pt x="1589" y="219"/>
                  </a:lnTo>
                  <a:lnTo>
                    <a:pt x="1595" y="219"/>
                  </a:lnTo>
                  <a:lnTo>
                    <a:pt x="1595" y="225"/>
                  </a:lnTo>
                  <a:lnTo>
                    <a:pt x="1605" y="225"/>
                  </a:lnTo>
                  <a:lnTo>
                    <a:pt x="1605" y="231"/>
                  </a:lnTo>
                  <a:lnTo>
                    <a:pt x="1647" y="231"/>
                  </a:lnTo>
                  <a:lnTo>
                    <a:pt x="1647" y="233"/>
                  </a:lnTo>
                  <a:lnTo>
                    <a:pt x="1653" y="233"/>
                  </a:lnTo>
                  <a:lnTo>
                    <a:pt x="1653" y="237"/>
                  </a:lnTo>
                  <a:lnTo>
                    <a:pt x="1687" y="237"/>
                  </a:lnTo>
                  <a:lnTo>
                    <a:pt x="1687" y="241"/>
                  </a:lnTo>
                  <a:lnTo>
                    <a:pt x="1804" y="241"/>
                  </a:lnTo>
                  <a:lnTo>
                    <a:pt x="1804" y="249"/>
                  </a:lnTo>
                  <a:lnTo>
                    <a:pt x="1872" y="249"/>
                  </a:lnTo>
                  <a:lnTo>
                    <a:pt x="1872" y="255"/>
                  </a:lnTo>
                  <a:lnTo>
                    <a:pt x="1904" y="255"/>
                  </a:lnTo>
                  <a:lnTo>
                    <a:pt x="1904" y="261"/>
                  </a:lnTo>
                  <a:lnTo>
                    <a:pt x="1918" y="261"/>
                  </a:lnTo>
                  <a:lnTo>
                    <a:pt x="1918" y="267"/>
                  </a:lnTo>
                  <a:lnTo>
                    <a:pt x="2014" y="267"/>
                  </a:lnTo>
                  <a:lnTo>
                    <a:pt x="2014" y="273"/>
                  </a:lnTo>
                  <a:lnTo>
                    <a:pt x="2096" y="273"/>
                  </a:lnTo>
                  <a:lnTo>
                    <a:pt x="2096" y="277"/>
                  </a:lnTo>
                  <a:lnTo>
                    <a:pt x="2122" y="277"/>
                  </a:lnTo>
                  <a:lnTo>
                    <a:pt x="2122" y="283"/>
                  </a:lnTo>
                  <a:lnTo>
                    <a:pt x="2140" y="283"/>
                  </a:lnTo>
                  <a:lnTo>
                    <a:pt x="2140" y="289"/>
                  </a:lnTo>
                  <a:lnTo>
                    <a:pt x="2144" y="289"/>
                  </a:lnTo>
                  <a:lnTo>
                    <a:pt x="2144" y="293"/>
                  </a:lnTo>
                  <a:lnTo>
                    <a:pt x="2150" y="293"/>
                  </a:lnTo>
                  <a:lnTo>
                    <a:pt x="2150" y="295"/>
                  </a:lnTo>
                  <a:lnTo>
                    <a:pt x="2162" y="295"/>
                  </a:lnTo>
                  <a:lnTo>
                    <a:pt x="2162" y="299"/>
                  </a:lnTo>
                  <a:lnTo>
                    <a:pt x="2202" y="299"/>
                  </a:lnTo>
                  <a:lnTo>
                    <a:pt x="2202" y="303"/>
                  </a:lnTo>
                  <a:lnTo>
                    <a:pt x="2222" y="303"/>
                  </a:lnTo>
                  <a:lnTo>
                    <a:pt x="2222" y="311"/>
                  </a:lnTo>
                  <a:lnTo>
                    <a:pt x="2254" y="311"/>
                  </a:lnTo>
                  <a:lnTo>
                    <a:pt x="2254" y="315"/>
                  </a:lnTo>
                  <a:lnTo>
                    <a:pt x="2293" y="315"/>
                  </a:lnTo>
                  <a:lnTo>
                    <a:pt x="2293" y="319"/>
                  </a:lnTo>
                  <a:lnTo>
                    <a:pt x="2349" y="319"/>
                  </a:lnTo>
                  <a:lnTo>
                    <a:pt x="2349" y="325"/>
                  </a:lnTo>
                  <a:lnTo>
                    <a:pt x="2353" y="325"/>
                  </a:lnTo>
                  <a:lnTo>
                    <a:pt x="2353" y="327"/>
                  </a:lnTo>
                  <a:lnTo>
                    <a:pt x="2403" y="327"/>
                  </a:lnTo>
                  <a:lnTo>
                    <a:pt x="2403" y="331"/>
                  </a:lnTo>
                  <a:lnTo>
                    <a:pt x="2427" y="331"/>
                  </a:lnTo>
                  <a:lnTo>
                    <a:pt x="2427" y="333"/>
                  </a:lnTo>
                  <a:lnTo>
                    <a:pt x="2467" y="333"/>
                  </a:lnTo>
                  <a:lnTo>
                    <a:pt x="2467" y="339"/>
                  </a:lnTo>
                  <a:lnTo>
                    <a:pt x="2471" y="339"/>
                  </a:lnTo>
                  <a:lnTo>
                    <a:pt x="2471" y="341"/>
                  </a:lnTo>
                  <a:lnTo>
                    <a:pt x="2589" y="341"/>
                  </a:lnTo>
                  <a:lnTo>
                    <a:pt x="2589" y="347"/>
                  </a:lnTo>
                  <a:lnTo>
                    <a:pt x="2645" y="347"/>
                  </a:lnTo>
                  <a:lnTo>
                    <a:pt x="2645" y="355"/>
                  </a:lnTo>
                  <a:lnTo>
                    <a:pt x="2657" y="355"/>
                  </a:lnTo>
                  <a:lnTo>
                    <a:pt x="2657" y="361"/>
                  </a:lnTo>
                  <a:lnTo>
                    <a:pt x="2711" y="361"/>
                  </a:lnTo>
                  <a:lnTo>
                    <a:pt x="2711" y="369"/>
                  </a:lnTo>
                  <a:lnTo>
                    <a:pt x="2725" y="369"/>
                  </a:lnTo>
                  <a:lnTo>
                    <a:pt x="2725" y="373"/>
                  </a:lnTo>
                  <a:lnTo>
                    <a:pt x="2765" y="373"/>
                  </a:lnTo>
                  <a:lnTo>
                    <a:pt x="2765" y="377"/>
                  </a:lnTo>
                  <a:lnTo>
                    <a:pt x="2922" y="377"/>
                  </a:lnTo>
                  <a:lnTo>
                    <a:pt x="2922" y="389"/>
                  </a:lnTo>
                  <a:lnTo>
                    <a:pt x="3060" y="389"/>
                  </a:lnTo>
                  <a:lnTo>
                    <a:pt x="3060" y="397"/>
                  </a:lnTo>
                  <a:lnTo>
                    <a:pt x="3469" y="397"/>
                  </a:lnTo>
                  <a:lnTo>
                    <a:pt x="3469" y="411"/>
                  </a:lnTo>
                  <a:lnTo>
                    <a:pt x="3551" y="411"/>
                  </a:lnTo>
                  <a:lnTo>
                    <a:pt x="3551" y="431"/>
                  </a:lnTo>
                  <a:lnTo>
                    <a:pt x="4559" y="431"/>
                  </a:lnTo>
                </a:path>
              </a:pathLst>
            </a:custGeom>
            <a:noFill/>
            <a:ln w="19050" cap="flat">
              <a:solidFill>
                <a:srgbClr val="C81E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a:p>
          </p:txBody>
        </p:sp>
        <p:sp>
          <p:nvSpPr>
            <p:cNvPr id="2035" name="Freeform 6">
              <a:extLst>
                <a:ext uri="{FF2B5EF4-FFF2-40B4-BE49-F238E27FC236}">
                  <a16:creationId xmlns:a16="http://schemas.microsoft.com/office/drawing/2014/main" id="{ADA0DF7A-9D8B-47C9-0DC2-4D714FF1206C}"/>
                </a:ext>
              </a:extLst>
            </p:cNvPr>
            <p:cNvSpPr>
              <a:spLocks/>
            </p:cNvSpPr>
            <p:nvPr/>
          </p:nvSpPr>
          <p:spPr bwMode="auto">
            <a:xfrm>
              <a:off x="1038225" y="2182019"/>
              <a:ext cx="7246938" cy="1547813"/>
            </a:xfrm>
            <a:custGeom>
              <a:avLst/>
              <a:gdLst>
                <a:gd name="T0" fmla="*/ 148 w 4565"/>
                <a:gd name="T1" fmla="*/ 6 h 975"/>
                <a:gd name="T2" fmla="*/ 257 w 4565"/>
                <a:gd name="T3" fmla="*/ 22 h 975"/>
                <a:gd name="T4" fmla="*/ 355 w 4565"/>
                <a:gd name="T5" fmla="*/ 34 h 975"/>
                <a:gd name="T6" fmla="*/ 537 w 4565"/>
                <a:gd name="T7" fmla="*/ 52 h 975"/>
                <a:gd name="T8" fmla="*/ 591 w 4565"/>
                <a:gd name="T9" fmla="*/ 60 h 975"/>
                <a:gd name="T10" fmla="*/ 711 w 4565"/>
                <a:gd name="T11" fmla="*/ 78 h 975"/>
                <a:gd name="T12" fmla="*/ 796 w 4565"/>
                <a:gd name="T13" fmla="*/ 88 h 975"/>
                <a:gd name="T14" fmla="*/ 880 w 4565"/>
                <a:gd name="T15" fmla="*/ 100 h 975"/>
                <a:gd name="T16" fmla="*/ 924 w 4565"/>
                <a:gd name="T17" fmla="*/ 106 h 975"/>
                <a:gd name="T18" fmla="*/ 1012 w 4565"/>
                <a:gd name="T19" fmla="*/ 122 h 975"/>
                <a:gd name="T20" fmla="*/ 1068 w 4565"/>
                <a:gd name="T21" fmla="*/ 136 h 975"/>
                <a:gd name="T22" fmla="*/ 1084 w 4565"/>
                <a:gd name="T23" fmla="*/ 148 h 975"/>
                <a:gd name="T24" fmla="*/ 1130 w 4565"/>
                <a:gd name="T25" fmla="*/ 158 h 975"/>
                <a:gd name="T26" fmla="*/ 1170 w 4565"/>
                <a:gd name="T27" fmla="*/ 177 h 975"/>
                <a:gd name="T28" fmla="*/ 1259 w 4565"/>
                <a:gd name="T29" fmla="*/ 191 h 975"/>
                <a:gd name="T30" fmla="*/ 1307 w 4565"/>
                <a:gd name="T31" fmla="*/ 207 h 975"/>
                <a:gd name="T32" fmla="*/ 1361 w 4565"/>
                <a:gd name="T33" fmla="*/ 231 h 975"/>
                <a:gd name="T34" fmla="*/ 1479 w 4565"/>
                <a:gd name="T35" fmla="*/ 251 h 975"/>
                <a:gd name="T36" fmla="*/ 1573 w 4565"/>
                <a:gd name="T37" fmla="*/ 263 h 975"/>
                <a:gd name="T38" fmla="*/ 1621 w 4565"/>
                <a:gd name="T39" fmla="*/ 281 h 975"/>
                <a:gd name="T40" fmla="*/ 1657 w 4565"/>
                <a:gd name="T41" fmla="*/ 291 h 975"/>
                <a:gd name="T42" fmla="*/ 1701 w 4565"/>
                <a:gd name="T43" fmla="*/ 309 h 975"/>
                <a:gd name="T44" fmla="*/ 1758 w 4565"/>
                <a:gd name="T45" fmla="*/ 325 h 975"/>
                <a:gd name="T46" fmla="*/ 1854 w 4565"/>
                <a:gd name="T47" fmla="*/ 341 h 975"/>
                <a:gd name="T48" fmla="*/ 1940 w 4565"/>
                <a:gd name="T49" fmla="*/ 355 h 975"/>
                <a:gd name="T50" fmla="*/ 1988 w 4565"/>
                <a:gd name="T51" fmla="*/ 367 h 975"/>
                <a:gd name="T52" fmla="*/ 2046 w 4565"/>
                <a:gd name="T53" fmla="*/ 385 h 975"/>
                <a:gd name="T54" fmla="*/ 2086 w 4565"/>
                <a:gd name="T55" fmla="*/ 395 h 975"/>
                <a:gd name="T56" fmla="*/ 2118 w 4565"/>
                <a:gd name="T57" fmla="*/ 415 h 975"/>
                <a:gd name="T58" fmla="*/ 2148 w 4565"/>
                <a:gd name="T59" fmla="*/ 431 h 975"/>
                <a:gd name="T60" fmla="*/ 2226 w 4565"/>
                <a:gd name="T61" fmla="*/ 447 h 975"/>
                <a:gd name="T62" fmla="*/ 2305 w 4565"/>
                <a:gd name="T63" fmla="*/ 463 h 975"/>
                <a:gd name="T64" fmla="*/ 2397 w 4565"/>
                <a:gd name="T65" fmla="*/ 475 h 975"/>
                <a:gd name="T66" fmla="*/ 2429 w 4565"/>
                <a:gd name="T67" fmla="*/ 483 h 975"/>
                <a:gd name="T68" fmla="*/ 2455 w 4565"/>
                <a:gd name="T69" fmla="*/ 508 h 975"/>
                <a:gd name="T70" fmla="*/ 2573 w 4565"/>
                <a:gd name="T71" fmla="*/ 530 h 975"/>
                <a:gd name="T72" fmla="*/ 2637 w 4565"/>
                <a:gd name="T73" fmla="*/ 536 h 975"/>
                <a:gd name="T74" fmla="*/ 2667 w 4565"/>
                <a:gd name="T75" fmla="*/ 544 h 975"/>
                <a:gd name="T76" fmla="*/ 2709 w 4565"/>
                <a:gd name="T77" fmla="*/ 568 h 975"/>
                <a:gd name="T78" fmla="*/ 2773 w 4565"/>
                <a:gd name="T79" fmla="*/ 584 h 975"/>
                <a:gd name="T80" fmla="*/ 2916 w 4565"/>
                <a:gd name="T81" fmla="*/ 604 h 975"/>
                <a:gd name="T82" fmla="*/ 2944 w 4565"/>
                <a:gd name="T83" fmla="*/ 614 h 975"/>
                <a:gd name="T84" fmla="*/ 3034 w 4565"/>
                <a:gd name="T85" fmla="*/ 640 h 975"/>
                <a:gd name="T86" fmla="*/ 3244 w 4565"/>
                <a:gd name="T87" fmla="*/ 656 h 975"/>
                <a:gd name="T88" fmla="*/ 3295 w 4565"/>
                <a:gd name="T89" fmla="*/ 678 h 975"/>
                <a:gd name="T90" fmla="*/ 3511 w 4565"/>
                <a:gd name="T91" fmla="*/ 702 h 975"/>
                <a:gd name="T92" fmla="*/ 3567 w 4565"/>
                <a:gd name="T93" fmla="*/ 746 h 975"/>
                <a:gd name="T94" fmla="*/ 3623 w 4565"/>
                <a:gd name="T95" fmla="*/ 770 h 975"/>
                <a:gd name="T96" fmla="*/ 4082 w 4565"/>
                <a:gd name="T97" fmla="*/ 877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65" h="975">
                  <a:moveTo>
                    <a:pt x="0" y="0"/>
                  </a:moveTo>
                  <a:lnTo>
                    <a:pt x="30" y="0"/>
                  </a:lnTo>
                  <a:lnTo>
                    <a:pt x="30" y="6"/>
                  </a:lnTo>
                  <a:lnTo>
                    <a:pt x="148" y="6"/>
                  </a:lnTo>
                  <a:lnTo>
                    <a:pt x="148" y="14"/>
                  </a:lnTo>
                  <a:lnTo>
                    <a:pt x="257" y="14"/>
                  </a:lnTo>
                  <a:lnTo>
                    <a:pt x="257" y="16"/>
                  </a:lnTo>
                  <a:lnTo>
                    <a:pt x="257" y="22"/>
                  </a:lnTo>
                  <a:lnTo>
                    <a:pt x="295" y="22"/>
                  </a:lnTo>
                  <a:lnTo>
                    <a:pt x="295" y="28"/>
                  </a:lnTo>
                  <a:lnTo>
                    <a:pt x="355" y="28"/>
                  </a:lnTo>
                  <a:lnTo>
                    <a:pt x="355" y="34"/>
                  </a:lnTo>
                  <a:lnTo>
                    <a:pt x="413" y="34"/>
                  </a:lnTo>
                  <a:lnTo>
                    <a:pt x="413" y="40"/>
                  </a:lnTo>
                  <a:lnTo>
                    <a:pt x="537" y="40"/>
                  </a:lnTo>
                  <a:lnTo>
                    <a:pt x="537" y="52"/>
                  </a:lnTo>
                  <a:lnTo>
                    <a:pt x="563" y="52"/>
                  </a:lnTo>
                  <a:lnTo>
                    <a:pt x="563" y="58"/>
                  </a:lnTo>
                  <a:lnTo>
                    <a:pt x="591" y="58"/>
                  </a:lnTo>
                  <a:lnTo>
                    <a:pt x="591" y="60"/>
                  </a:lnTo>
                  <a:lnTo>
                    <a:pt x="697" y="60"/>
                  </a:lnTo>
                  <a:lnTo>
                    <a:pt x="697" y="74"/>
                  </a:lnTo>
                  <a:lnTo>
                    <a:pt x="711" y="74"/>
                  </a:lnTo>
                  <a:lnTo>
                    <a:pt x="711" y="78"/>
                  </a:lnTo>
                  <a:lnTo>
                    <a:pt x="790" y="78"/>
                  </a:lnTo>
                  <a:lnTo>
                    <a:pt x="790" y="84"/>
                  </a:lnTo>
                  <a:lnTo>
                    <a:pt x="796" y="84"/>
                  </a:lnTo>
                  <a:lnTo>
                    <a:pt x="796" y="88"/>
                  </a:lnTo>
                  <a:lnTo>
                    <a:pt x="830" y="88"/>
                  </a:lnTo>
                  <a:lnTo>
                    <a:pt x="830" y="92"/>
                  </a:lnTo>
                  <a:lnTo>
                    <a:pt x="880" y="92"/>
                  </a:lnTo>
                  <a:lnTo>
                    <a:pt x="880" y="100"/>
                  </a:lnTo>
                  <a:lnTo>
                    <a:pt x="894" y="100"/>
                  </a:lnTo>
                  <a:lnTo>
                    <a:pt x="894" y="102"/>
                  </a:lnTo>
                  <a:lnTo>
                    <a:pt x="924" y="102"/>
                  </a:lnTo>
                  <a:lnTo>
                    <a:pt x="924" y="106"/>
                  </a:lnTo>
                  <a:lnTo>
                    <a:pt x="970" y="106"/>
                  </a:lnTo>
                  <a:lnTo>
                    <a:pt x="970" y="112"/>
                  </a:lnTo>
                  <a:lnTo>
                    <a:pt x="1012" y="112"/>
                  </a:lnTo>
                  <a:lnTo>
                    <a:pt x="1012" y="122"/>
                  </a:lnTo>
                  <a:lnTo>
                    <a:pt x="1056" y="122"/>
                  </a:lnTo>
                  <a:lnTo>
                    <a:pt x="1056" y="130"/>
                  </a:lnTo>
                  <a:lnTo>
                    <a:pt x="1068" y="130"/>
                  </a:lnTo>
                  <a:lnTo>
                    <a:pt x="1068" y="136"/>
                  </a:lnTo>
                  <a:lnTo>
                    <a:pt x="1074" y="136"/>
                  </a:lnTo>
                  <a:lnTo>
                    <a:pt x="1074" y="146"/>
                  </a:lnTo>
                  <a:lnTo>
                    <a:pt x="1084" y="146"/>
                  </a:lnTo>
                  <a:lnTo>
                    <a:pt x="1084" y="148"/>
                  </a:lnTo>
                  <a:lnTo>
                    <a:pt x="1090" y="148"/>
                  </a:lnTo>
                  <a:lnTo>
                    <a:pt x="1090" y="152"/>
                  </a:lnTo>
                  <a:lnTo>
                    <a:pt x="1130" y="152"/>
                  </a:lnTo>
                  <a:lnTo>
                    <a:pt x="1130" y="158"/>
                  </a:lnTo>
                  <a:lnTo>
                    <a:pt x="1166" y="158"/>
                  </a:lnTo>
                  <a:lnTo>
                    <a:pt x="1166" y="167"/>
                  </a:lnTo>
                  <a:lnTo>
                    <a:pt x="1170" y="167"/>
                  </a:lnTo>
                  <a:lnTo>
                    <a:pt x="1170" y="177"/>
                  </a:lnTo>
                  <a:lnTo>
                    <a:pt x="1255" y="177"/>
                  </a:lnTo>
                  <a:lnTo>
                    <a:pt x="1255" y="181"/>
                  </a:lnTo>
                  <a:lnTo>
                    <a:pt x="1259" y="181"/>
                  </a:lnTo>
                  <a:lnTo>
                    <a:pt x="1259" y="191"/>
                  </a:lnTo>
                  <a:lnTo>
                    <a:pt x="1299" y="191"/>
                  </a:lnTo>
                  <a:lnTo>
                    <a:pt x="1299" y="197"/>
                  </a:lnTo>
                  <a:lnTo>
                    <a:pt x="1307" y="197"/>
                  </a:lnTo>
                  <a:lnTo>
                    <a:pt x="1307" y="207"/>
                  </a:lnTo>
                  <a:lnTo>
                    <a:pt x="1347" y="207"/>
                  </a:lnTo>
                  <a:lnTo>
                    <a:pt x="1347" y="221"/>
                  </a:lnTo>
                  <a:lnTo>
                    <a:pt x="1361" y="221"/>
                  </a:lnTo>
                  <a:lnTo>
                    <a:pt x="1361" y="231"/>
                  </a:lnTo>
                  <a:lnTo>
                    <a:pt x="1447" y="231"/>
                  </a:lnTo>
                  <a:lnTo>
                    <a:pt x="1447" y="245"/>
                  </a:lnTo>
                  <a:lnTo>
                    <a:pt x="1479" y="245"/>
                  </a:lnTo>
                  <a:lnTo>
                    <a:pt x="1479" y="251"/>
                  </a:lnTo>
                  <a:lnTo>
                    <a:pt x="1525" y="251"/>
                  </a:lnTo>
                  <a:lnTo>
                    <a:pt x="1525" y="259"/>
                  </a:lnTo>
                  <a:lnTo>
                    <a:pt x="1573" y="259"/>
                  </a:lnTo>
                  <a:lnTo>
                    <a:pt x="1573" y="263"/>
                  </a:lnTo>
                  <a:lnTo>
                    <a:pt x="1613" y="263"/>
                  </a:lnTo>
                  <a:lnTo>
                    <a:pt x="1613" y="277"/>
                  </a:lnTo>
                  <a:lnTo>
                    <a:pt x="1621" y="277"/>
                  </a:lnTo>
                  <a:lnTo>
                    <a:pt x="1621" y="281"/>
                  </a:lnTo>
                  <a:lnTo>
                    <a:pt x="1633" y="281"/>
                  </a:lnTo>
                  <a:lnTo>
                    <a:pt x="1633" y="285"/>
                  </a:lnTo>
                  <a:lnTo>
                    <a:pt x="1657" y="285"/>
                  </a:lnTo>
                  <a:lnTo>
                    <a:pt x="1657" y="291"/>
                  </a:lnTo>
                  <a:lnTo>
                    <a:pt x="1685" y="291"/>
                  </a:lnTo>
                  <a:lnTo>
                    <a:pt x="1685" y="303"/>
                  </a:lnTo>
                  <a:lnTo>
                    <a:pt x="1701" y="303"/>
                  </a:lnTo>
                  <a:lnTo>
                    <a:pt x="1701" y="309"/>
                  </a:lnTo>
                  <a:lnTo>
                    <a:pt x="1719" y="309"/>
                  </a:lnTo>
                  <a:lnTo>
                    <a:pt x="1719" y="319"/>
                  </a:lnTo>
                  <a:lnTo>
                    <a:pt x="1758" y="319"/>
                  </a:lnTo>
                  <a:lnTo>
                    <a:pt x="1758" y="325"/>
                  </a:lnTo>
                  <a:lnTo>
                    <a:pt x="1832" y="325"/>
                  </a:lnTo>
                  <a:lnTo>
                    <a:pt x="1832" y="335"/>
                  </a:lnTo>
                  <a:lnTo>
                    <a:pt x="1854" y="335"/>
                  </a:lnTo>
                  <a:lnTo>
                    <a:pt x="1854" y="341"/>
                  </a:lnTo>
                  <a:lnTo>
                    <a:pt x="1870" y="341"/>
                  </a:lnTo>
                  <a:lnTo>
                    <a:pt x="1870" y="351"/>
                  </a:lnTo>
                  <a:lnTo>
                    <a:pt x="1940" y="351"/>
                  </a:lnTo>
                  <a:lnTo>
                    <a:pt x="1940" y="355"/>
                  </a:lnTo>
                  <a:lnTo>
                    <a:pt x="1962" y="355"/>
                  </a:lnTo>
                  <a:lnTo>
                    <a:pt x="1962" y="361"/>
                  </a:lnTo>
                  <a:lnTo>
                    <a:pt x="1988" y="361"/>
                  </a:lnTo>
                  <a:lnTo>
                    <a:pt x="1988" y="367"/>
                  </a:lnTo>
                  <a:lnTo>
                    <a:pt x="2000" y="367"/>
                  </a:lnTo>
                  <a:lnTo>
                    <a:pt x="2000" y="379"/>
                  </a:lnTo>
                  <a:lnTo>
                    <a:pt x="2046" y="379"/>
                  </a:lnTo>
                  <a:lnTo>
                    <a:pt x="2046" y="385"/>
                  </a:lnTo>
                  <a:lnTo>
                    <a:pt x="2056" y="385"/>
                  </a:lnTo>
                  <a:lnTo>
                    <a:pt x="2056" y="391"/>
                  </a:lnTo>
                  <a:lnTo>
                    <a:pt x="2086" y="391"/>
                  </a:lnTo>
                  <a:lnTo>
                    <a:pt x="2086" y="395"/>
                  </a:lnTo>
                  <a:lnTo>
                    <a:pt x="2106" y="395"/>
                  </a:lnTo>
                  <a:lnTo>
                    <a:pt x="2106" y="407"/>
                  </a:lnTo>
                  <a:lnTo>
                    <a:pt x="2118" y="407"/>
                  </a:lnTo>
                  <a:lnTo>
                    <a:pt x="2118" y="415"/>
                  </a:lnTo>
                  <a:lnTo>
                    <a:pt x="2126" y="415"/>
                  </a:lnTo>
                  <a:lnTo>
                    <a:pt x="2126" y="423"/>
                  </a:lnTo>
                  <a:lnTo>
                    <a:pt x="2148" y="423"/>
                  </a:lnTo>
                  <a:lnTo>
                    <a:pt x="2148" y="431"/>
                  </a:lnTo>
                  <a:lnTo>
                    <a:pt x="2158" y="431"/>
                  </a:lnTo>
                  <a:lnTo>
                    <a:pt x="2158" y="441"/>
                  </a:lnTo>
                  <a:lnTo>
                    <a:pt x="2226" y="441"/>
                  </a:lnTo>
                  <a:lnTo>
                    <a:pt x="2226" y="447"/>
                  </a:lnTo>
                  <a:lnTo>
                    <a:pt x="2260" y="447"/>
                  </a:lnTo>
                  <a:lnTo>
                    <a:pt x="2260" y="461"/>
                  </a:lnTo>
                  <a:lnTo>
                    <a:pt x="2305" y="461"/>
                  </a:lnTo>
                  <a:lnTo>
                    <a:pt x="2305" y="463"/>
                  </a:lnTo>
                  <a:lnTo>
                    <a:pt x="2305" y="473"/>
                  </a:lnTo>
                  <a:lnTo>
                    <a:pt x="2351" y="473"/>
                  </a:lnTo>
                  <a:lnTo>
                    <a:pt x="2351" y="475"/>
                  </a:lnTo>
                  <a:lnTo>
                    <a:pt x="2397" y="475"/>
                  </a:lnTo>
                  <a:lnTo>
                    <a:pt x="2397" y="479"/>
                  </a:lnTo>
                  <a:lnTo>
                    <a:pt x="2403" y="479"/>
                  </a:lnTo>
                  <a:lnTo>
                    <a:pt x="2403" y="483"/>
                  </a:lnTo>
                  <a:lnTo>
                    <a:pt x="2429" y="483"/>
                  </a:lnTo>
                  <a:lnTo>
                    <a:pt x="2429" y="502"/>
                  </a:lnTo>
                  <a:lnTo>
                    <a:pt x="2435" y="502"/>
                  </a:lnTo>
                  <a:lnTo>
                    <a:pt x="2435" y="508"/>
                  </a:lnTo>
                  <a:lnTo>
                    <a:pt x="2455" y="508"/>
                  </a:lnTo>
                  <a:lnTo>
                    <a:pt x="2455" y="520"/>
                  </a:lnTo>
                  <a:lnTo>
                    <a:pt x="2503" y="520"/>
                  </a:lnTo>
                  <a:lnTo>
                    <a:pt x="2503" y="530"/>
                  </a:lnTo>
                  <a:lnTo>
                    <a:pt x="2573" y="530"/>
                  </a:lnTo>
                  <a:lnTo>
                    <a:pt x="2573" y="534"/>
                  </a:lnTo>
                  <a:lnTo>
                    <a:pt x="2593" y="534"/>
                  </a:lnTo>
                  <a:lnTo>
                    <a:pt x="2593" y="536"/>
                  </a:lnTo>
                  <a:lnTo>
                    <a:pt x="2637" y="536"/>
                  </a:lnTo>
                  <a:lnTo>
                    <a:pt x="2637" y="540"/>
                  </a:lnTo>
                  <a:lnTo>
                    <a:pt x="2655" y="540"/>
                  </a:lnTo>
                  <a:lnTo>
                    <a:pt x="2655" y="544"/>
                  </a:lnTo>
                  <a:lnTo>
                    <a:pt x="2667" y="544"/>
                  </a:lnTo>
                  <a:lnTo>
                    <a:pt x="2667" y="556"/>
                  </a:lnTo>
                  <a:lnTo>
                    <a:pt x="2685" y="556"/>
                  </a:lnTo>
                  <a:lnTo>
                    <a:pt x="2685" y="568"/>
                  </a:lnTo>
                  <a:lnTo>
                    <a:pt x="2709" y="568"/>
                  </a:lnTo>
                  <a:lnTo>
                    <a:pt x="2709" y="572"/>
                  </a:lnTo>
                  <a:lnTo>
                    <a:pt x="2743" y="572"/>
                  </a:lnTo>
                  <a:lnTo>
                    <a:pt x="2743" y="584"/>
                  </a:lnTo>
                  <a:lnTo>
                    <a:pt x="2773" y="584"/>
                  </a:lnTo>
                  <a:lnTo>
                    <a:pt x="2773" y="598"/>
                  </a:lnTo>
                  <a:lnTo>
                    <a:pt x="2782" y="598"/>
                  </a:lnTo>
                  <a:lnTo>
                    <a:pt x="2782" y="604"/>
                  </a:lnTo>
                  <a:lnTo>
                    <a:pt x="2916" y="604"/>
                  </a:lnTo>
                  <a:lnTo>
                    <a:pt x="2916" y="610"/>
                  </a:lnTo>
                  <a:lnTo>
                    <a:pt x="2938" y="610"/>
                  </a:lnTo>
                  <a:lnTo>
                    <a:pt x="2938" y="614"/>
                  </a:lnTo>
                  <a:lnTo>
                    <a:pt x="2944" y="614"/>
                  </a:lnTo>
                  <a:lnTo>
                    <a:pt x="2944" y="624"/>
                  </a:lnTo>
                  <a:lnTo>
                    <a:pt x="3000" y="624"/>
                  </a:lnTo>
                  <a:lnTo>
                    <a:pt x="3000" y="640"/>
                  </a:lnTo>
                  <a:lnTo>
                    <a:pt x="3034" y="640"/>
                  </a:lnTo>
                  <a:lnTo>
                    <a:pt x="3034" y="646"/>
                  </a:lnTo>
                  <a:lnTo>
                    <a:pt x="3060" y="646"/>
                  </a:lnTo>
                  <a:lnTo>
                    <a:pt x="3060" y="656"/>
                  </a:lnTo>
                  <a:lnTo>
                    <a:pt x="3244" y="656"/>
                  </a:lnTo>
                  <a:lnTo>
                    <a:pt x="3244" y="668"/>
                  </a:lnTo>
                  <a:lnTo>
                    <a:pt x="3284" y="668"/>
                  </a:lnTo>
                  <a:lnTo>
                    <a:pt x="3284" y="678"/>
                  </a:lnTo>
                  <a:lnTo>
                    <a:pt x="3295" y="678"/>
                  </a:lnTo>
                  <a:lnTo>
                    <a:pt x="3295" y="690"/>
                  </a:lnTo>
                  <a:lnTo>
                    <a:pt x="3401" y="690"/>
                  </a:lnTo>
                  <a:lnTo>
                    <a:pt x="3401" y="702"/>
                  </a:lnTo>
                  <a:lnTo>
                    <a:pt x="3511" y="702"/>
                  </a:lnTo>
                  <a:lnTo>
                    <a:pt x="3511" y="716"/>
                  </a:lnTo>
                  <a:lnTo>
                    <a:pt x="3551" y="716"/>
                  </a:lnTo>
                  <a:lnTo>
                    <a:pt x="3551" y="746"/>
                  </a:lnTo>
                  <a:lnTo>
                    <a:pt x="3567" y="746"/>
                  </a:lnTo>
                  <a:lnTo>
                    <a:pt x="3567" y="756"/>
                  </a:lnTo>
                  <a:lnTo>
                    <a:pt x="3569" y="756"/>
                  </a:lnTo>
                  <a:lnTo>
                    <a:pt x="3569" y="770"/>
                  </a:lnTo>
                  <a:lnTo>
                    <a:pt x="3623" y="770"/>
                  </a:lnTo>
                  <a:lnTo>
                    <a:pt x="3623" y="792"/>
                  </a:lnTo>
                  <a:lnTo>
                    <a:pt x="4046" y="792"/>
                  </a:lnTo>
                  <a:lnTo>
                    <a:pt x="4046" y="877"/>
                  </a:lnTo>
                  <a:lnTo>
                    <a:pt x="4082" y="877"/>
                  </a:lnTo>
                  <a:lnTo>
                    <a:pt x="4082" y="975"/>
                  </a:lnTo>
                  <a:lnTo>
                    <a:pt x="4565" y="975"/>
                  </a:lnTo>
                </a:path>
              </a:pathLst>
            </a:custGeom>
            <a:noFill/>
            <a:ln w="190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a:p>
          </p:txBody>
        </p:sp>
      </p:grpSp>
      <p:sp>
        <p:nvSpPr>
          <p:cNvPr id="6" name="Rectangle 10">
            <a:extLst>
              <a:ext uri="{FF2B5EF4-FFF2-40B4-BE49-F238E27FC236}">
                <a16:creationId xmlns:a16="http://schemas.microsoft.com/office/drawing/2014/main" id="{AD71D8C0-7674-297D-97DA-8FA05DAD67D2}"/>
              </a:ext>
            </a:extLst>
          </p:cNvPr>
          <p:cNvSpPr>
            <a:spLocks noChangeArrowheads="1"/>
          </p:cNvSpPr>
          <p:nvPr/>
        </p:nvSpPr>
        <p:spPr bwMode="auto">
          <a:xfrm>
            <a:off x="1010500" y="1278548"/>
            <a:ext cx="4868189" cy="14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fontAlgn="base" hangingPunct="0">
              <a:spcBef>
                <a:spcPct val="0"/>
              </a:spcBef>
              <a:spcAft>
                <a:spcPct val="0"/>
              </a:spcAft>
            </a:pPr>
            <a:r>
              <a:rPr lang="en-US" sz="900" b="1" dirty="0">
                <a:solidFill>
                  <a:schemeClr val="bg2"/>
                </a:solidFill>
                <a:latin typeface="Arial" pitchFamily="34" charset="0"/>
                <a:cs typeface="Arial" pitchFamily="34" charset="0"/>
              </a:rPr>
              <a:t>Time to PSA progression</a:t>
            </a:r>
          </a:p>
        </p:txBody>
      </p:sp>
      <p:sp>
        <p:nvSpPr>
          <p:cNvPr id="13" name="Rectangle 10">
            <a:extLst>
              <a:ext uri="{FF2B5EF4-FFF2-40B4-BE49-F238E27FC236}">
                <a16:creationId xmlns:a16="http://schemas.microsoft.com/office/drawing/2014/main" id="{02828EB1-133A-C32A-3855-10739FEF490F}"/>
              </a:ext>
            </a:extLst>
          </p:cNvPr>
          <p:cNvSpPr>
            <a:spLocks noChangeArrowheads="1"/>
          </p:cNvSpPr>
          <p:nvPr/>
        </p:nvSpPr>
        <p:spPr bwMode="auto">
          <a:xfrm>
            <a:off x="7250785" y="1298057"/>
            <a:ext cx="486003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fontAlgn="base" hangingPunct="0">
              <a:spcBef>
                <a:spcPct val="0"/>
              </a:spcBef>
              <a:spcAft>
                <a:spcPct val="0"/>
              </a:spcAft>
            </a:pPr>
            <a:r>
              <a:rPr lang="en-US" sz="900" b="1" dirty="0">
                <a:solidFill>
                  <a:schemeClr val="bg2"/>
                </a:solidFill>
                <a:latin typeface="Arial" pitchFamily="34" charset="0"/>
                <a:cs typeface="Arial" pitchFamily="34" charset="0"/>
              </a:rPr>
              <a:t>Time to first use of new antineoplastic therapy</a:t>
            </a:r>
          </a:p>
        </p:txBody>
      </p:sp>
      <p:sp>
        <p:nvSpPr>
          <p:cNvPr id="16" name="TextBox 15">
            <a:extLst>
              <a:ext uri="{FF2B5EF4-FFF2-40B4-BE49-F238E27FC236}">
                <a16:creationId xmlns:a16="http://schemas.microsoft.com/office/drawing/2014/main" id="{40A2FAD8-866A-699A-035A-4EF8A2962079}"/>
              </a:ext>
            </a:extLst>
          </p:cNvPr>
          <p:cNvSpPr txBox="1"/>
          <p:nvPr/>
        </p:nvSpPr>
        <p:spPr>
          <a:xfrm>
            <a:off x="9255227" y="6534426"/>
            <a:ext cx="2842713" cy="246221"/>
          </a:xfrm>
          <a:prstGeom prst="rect">
            <a:avLst/>
          </a:prstGeom>
          <a:noFill/>
        </p:spPr>
        <p:txBody>
          <a:bodyPr wrap="square" rtlCol="0">
            <a:spAutoFit/>
          </a:bodyPr>
          <a:lstStyle/>
          <a:p>
            <a:pPr algn="r"/>
            <a:r>
              <a:rPr lang="en-US" sz="1000" i="1" dirty="0">
                <a:solidFill>
                  <a:schemeClr val="bg1"/>
                </a:solidFill>
              </a:rPr>
              <a:t>Shore N et al. AUA 2023;Abstract LBA02-09.</a:t>
            </a:r>
            <a:endParaRPr lang="en-US" sz="1000" dirty="0">
              <a:solidFill>
                <a:schemeClr val="bg1"/>
              </a:solidFill>
              <a:latin typeface="Calibri"/>
            </a:endParaRPr>
          </a:p>
        </p:txBody>
      </p:sp>
    </p:spTree>
    <p:custDataLst>
      <p:tags r:id="rId1"/>
    </p:custDataLst>
    <p:extLst>
      <p:ext uri="{BB962C8B-B14F-4D97-AF65-F5344CB8AC3E}">
        <p14:creationId xmlns:p14="http://schemas.microsoft.com/office/powerpoint/2010/main" val="61074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p:txBody>
          <a:bodyPr>
            <a:normAutofit/>
          </a:bodyPr>
          <a:lstStyle/>
          <a:p>
            <a:pPr marL="0" marR="0">
              <a:lnSpc>
                <a:spcPct val="120000"/>
              </a:lnSpc>
              <a:spcBef>
                <a:spcPts val="0"/>
              </a:spcBef>
              <a:spcAft>
                <a:spcPts val="1200"/>
              </a:spcAft>
            </a:pPr>
            <a:endParaRPr lang="en-US" sz="5600" b="0" dirty="0">
              <a:solidFill>
                <a:schemeClr val="bg1"/>
              </a:solidFill>
            </a:endParaRPr>
          </a:p>
          <a:p>
            <a:pPr>
              <a:lnSpc>
                <a:spcPct val="120000"/>
              </a:lnSpc>
              <a:spcBef>
                <a:spcPts val="0"/>
              </a:spcBef>
              <a:spcAft>
                <a:spcPts val="1200"/>
              </a:spcAft>
            </a:pPr>
            <a:endParaRPr lang="en-US" sz="5600" dirty="0">
              <a:solidFill>
                <a:schemeClr val="bg1"/>
              </a:solidFill>
            </a:endParaRPr>
          </a:p>
        </p:txBody>
      </p:sp>
      <p:sp>
        <p:nvSpPr>
          <p:cNvPr id="8" name="Title 7">
            <a:extLst>
              <a:ext uri="{FF2B5EF4-FFF2-40B4-BE49-F238E27FC236}">
                <a16:creationId xmlns:a16="http://schemas.microsoft.com/office/drawing/2014/main" id="{176DA9C5-FF82-223F-FEF0-183046788AA2}"/>
              </a:ext>
            </a:extLst>
          </p:cNvPr>
          <p:cNvSpPr>
            <a:spLocks noGrp="1"/>
          </p:cNvSpPr>
          <p:nvPr>
            <p:ph type="title"/>
          </p:nvPr>
        </p:nvSpPr>
        <p:spPr>
          <a:xfrm>
            <a:off x="2774718" y="0"/>
            <a:ext cx="6580776" cy="1085522"/>
          </a:xfrm>
        </p:spPr>
        <p:txBody>
          <a:bodyPr>
            <a:normAutofit/>
          </a:bodyPr>
          <a:lstStyle/>
          <a:p>
            <a:r>
              <a:rPr lang="en-US" dirty="0"/>
              <a:t>Safety profile</a:t>
            </a:r>
          </a:p>
        </p:txBody>
      </p:sp>
      <p:graphicFrame>
        <p:nvGraphicFramePr>
          <p:cNvPr id="4" name="Table 3">
            <a:extLst>
              <a:ext uri="{FF2B5EF4-FFF2-40B4-BE49-F238E27FC236}">
                <a16:creationId xmlns:a16="http://schemas.microsoft.com/office/drawing/2014/main" id="{EC2DC220-23D6-46DE-F16C-B6FFA7398507}"/>
              </a:ext>
            </a:extLst>
          </p:cNvPr>
          <p:cNvGraphicFramePr>
            <a:graphicFrameLocks noGrp="1"/>
          </p:cNvGraphicFramePr>
          <p:nvPr/>
        </p:nvGraphicFramePr>
        <p:xfrm>
          <a:off x="266398" y="1321733"/>
          <a:ext cx="11662072" cy="3679745"/>
        </p:xfrm>
        <a:graphic>
          <a:graphicData uri="http://schemas.openxmlformats.org/drawingml/2006/table">
            <a:tbl>
              <a:tblPr firstRow="1" firstCol="1" bandRow="1">
                <a:tableStyleId>{00A15C55-8517-42AA-B614-E9B94910E393}</a:tableStyleId>
              </a:tblPr>
              <a:tblGrid>
                <a:gridCol w="3742606">
                  <a:extLst>
                    <a:ext uri="{9D8B030D-6E8A-4147-A177-3AD203B41FA5}">
                      <a16:colId xmlns:a16="http://schemas.microsoft.com/office/drawing/2014/main" val="2133325975"/>
                    </a:ext>
                  </a:extLst>
                </a:gridCol>
                <a:gridCol w="1319911">
                  <a:extLst>
                    <a:ext uri="{9D8B030D-6E8A-4147-A177-3AD203B41FA5}">
                      <a16:colId xmlns:a16="http://schemas.microsoft.com/office/drawing/2014/main" val="1051757843"/>
                    </a:ext>
                  </a:extLst>
                </a:gridCol>
                <a:gridCol w="1319911">
                  <a:extLst>
                    <a:ext uri="{9D8B030D-6E8A-4147-A177-3AD203B41FA5}">
                      <a16:colId xmlns:a16="http://schemas.microsoft.com/office/drawing/2014/main" val="1156579820"/>
                    </a:ext>
                  </a:extLst>
                </a:gridCol>
                <a:gridCol w="1319911">
                  <a:extLst>
                    <a:ext uri="{9D8B030D-6E8A-4147-A177-3AD203B41FA5}">
                      <a16:colId xmlns:a16="http://schemas.microsoft.com/office/drawing/2014/main" val="4148576597"/>
                    </a:ext>
                  </a:extLst>
                </a:gridCol>
                <a:gridCol w="1319911">
                  <a:extLst>
                    <a:ext uri="{9D8B030D-6E8A-4147-A177-3AD203B41FA5}">
                      <a16:colId xmlns:a16="http://schemas.microsoft.com/office/drawing/2014/main" val="171422884"/>
                    </a:ext>
                  </a:extLst>
                </a:gridCol>
                <a:gridCol w="1319911">
                  <a:extLst>
                    <a:ext uri="{9D8B030D-6E8A-4147-A177-3AD203B41FA5}">
                      <a16:colId xmlns:a16="http://schemas.microsoft.com/office/drawing/2014/main" val="101121193"/>
                    </a:ext>
                  </a:extLst>
                </a:gridCol>
                <a:gridCol w="1319911">
                  <a:extLst>
                    <a:ext uri="{9D8B030D-6E8A-4147-A177-3AD203B41FA5}">
                      <a16:colId xmlns:a16="http://schemas.microsoft.com/office/drawing/2014/main" val="1773460480"/>
                    </a:ext>
                  </a:extLst>
                </a:gridCol>
              </a:tblGrid>
              <a:tr h="79805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2"/>
                          </a:solidFill>
                          <a:effectLst/>
                        </a:rPr>
                        <a:t>Event, n (%)</a:t>
                      </a:r>
                      <a:r>
                        <a:rPr lang="en-US" sz="1600" baseline="30000" dirty="0">
                          <a:solidFill>
                            <a:schemeClr val="bg2"/>
                          </a:solidFill>
                          <a:effectLst/>
                        </a:rPr>
                        <a:t>a</a:t>
                      </a:r>
                      <a:endParaRPr lang="en-US" sz="1600" baseline="30000" dirty="0">
                        <a:solidFill>
                          <a:schemeClr val="bg2"/>
                        </a:solidFill>
                        <a:effectLst/>
                        <a:latin typeface="Arial" panose="020B0604020202020204" pitchFamily="34" charset="0"/>
                        <a:cs typeface="Arial" panose="020B0604020202020204" pitchFamily="34" charset="0"/>
                      </a:endParaRPr>
                    </a:p>
                  </a:txBody>
                  <a:tcPr marL="68580" marR="68580" marT="36000" marB="36000" anchor="b">
                    <a:lnL w="12700" cmpd="sng">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0000"/>
                        </a:lnSpc>
                        <a:spcBef>
                          <a:spcPts val="0"/>
                        </a:spcBef>
                        <a:spcAft>
                          <a:spcPts val="0"/>
                        </a:spcAft>
                      </a:pPr>
                      <a:r>
                        <a:rPr lang="en-US" sz="1600" dirty="0">
                          <a:solidFill>
                            <a:schemeClr val="bg2"/>
                          </a:solidFill>
                          <a:effectLst/>
                        </a:rPr>
                        <a:t>Enzalutamide combination</a:t>
                      </a:r>
                    </a:p>
                    <a:p>
                      <a:pPr marL="0" marR="0" algn="ctr">
                        <a:lnSpc>
                          <a:spcPct val="100000"/>
                        </a:lnSpc>
                        <a:spcBef>
                          <a:spcPts val="0"/>
                        </a:spcBef>
                        <a:spcAft>
                          <a:spcPts val="0"/>
                        </a:spcAft>
                      </a:pPr>
                      <a:r>
                        <a:rPr lang="en-US" sz="1600" dirty="0">
                          <a:solidFill>
                            <a:schemeClr val="bg2"/>
                          </a:solidFill>
                          <a:effectLst/>
                        </a:rPr>
                        <a:t>(n = 353)</a:t>
                      </a:r>
                      <a:endParaRPr lang="en-US" sz="1600" dirty="0">
                        <a:solidFill>
                          <a:schemeClr val="bg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36000" marB="36000" anchor="b">
                    <a:lnL w="1270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600" dirty="0">
                          <a:solidFill>
                            <a:schemeClr val="bg2"/>
                          </a:solidFill>
                          <a:effectLst/>
                        </a:rPr>
                        <a:t>Leuprolide acetate</a:t>
                      </a:r>
                    </a:p>
                    <a:p>
                      <a:pPr marL="0" marR="0" algn="ctr">
                        <a:lnSpc>
                          <a:spcPct val="100000"/>
                        </a:lnSpc>
                        <a:spcBef>
                          <a:spcPts val="0"/>
                        </a:spcBef>
                        <a:spcAft>
                          <a:spcPts val="0"/>
                        </a:spcAft>
                      </a:pPr>
                      <a:r>
                        <a:rPr lang="en-US" sz="1600" dirty="0">
                          <a:solidFill>
                            <a:schemeClr val="bg2"/>
                          </a:solidFill>
                          <a:effectLst/>
                        </a:rPr>
                        <a:t>(n = 354)</a:t>
                      </a:r>
                      <a:endParaRPr lang="en-US" sz="1600" dirty="0">
                        <a:solidFill>
                          <a:schemeClr val="bg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36000" marB="36000" anchor="b">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dirty="0"/>
                    </a:p>
                  </a:txBody>
                  <a:tcPr/>
                </a:tc>
                <a:tc gridSpan="2">
                  <a:txBody>
                    <a:bodyPr/>
                    <a:lstStyle/>
                    <a:p>
                      <a:pPr marL="0" marR="0" algn="ctr">
                        <a:lnSpc>
                          <a:spcPct val="100000"/>
                        </a:lnSpc>
                        <a:spcBef>
                          <a:spcPts val="0"/>
                        </a:spcBef>
                        <a:spcAft>
                          <a:spcPts val="0"/>
                        </a:spcAft>
                      </a:pPr>
                      <a:r>
                        <a:rPr lang="en-US" sz="1600" dirty="0">
                          <a:solidFill>
                            <a:schemeClr val="bg2"/>
                          </a:solidFill>
                          <a:effectLst/>
                        </a:rPr>
                        <a:t>Enzalutamide monotherapy</a:t>
                      </a:r>
                    </a:p>
                    <a:p>
                      <a:pPr marL="0" marR="0" algn="ctr">
                        <a:lnSpc>
                          <a:spcPct val="100000"/>
                        </a:lnSpc>
                        <a:spcBef>
                          <a:spcPts val="0"/>
                        </a:spcBef>
                        <a:spcAft>
                          <a:spcPts val="0"/>
                        </a:spcAft>
                      </a:pPr>
                      <a:r>
                        <a:rPr lang="en-US" sz="1600" dirty="0">
                          <a:solidFill>
                            <a:schemeClr val="bg2"/>
                          </a:solidFill>
                          <a:effectLst/>
                        </a:rPr>
                        <a:t>(n = 354)</a:t>
                      </a:r>
                      <a:endParaRPr lang="en-US" sz="1600" dirty="0">
                        <a:solidFill>
                          <a:schemeClr val="bg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36000" marB="36000" anchor="b">
                    <a:lnL w="28575"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81E36"/>
                    </a:solidFill>
                  </a:tcPr>
                </a:tc>
                <a:tc hMerge="1">
                  <a:txBody>
                    <a:bodyPr/>
                    <a:lstStyle/>
                    <a:p>
                      <a:endParaRPr lang="en-US"/>
                    </a:p>
                  </a:txBody>
                  <a:tcPr/>
                </a:tc>
                <a:extLst>
                  <a:ext uri="{0D108BD9-81ED-4DB2-BD59-A6C34878D82A}">
                    <a16:rowId xmlns:a16="http://schemas.microsoft.com/office/drawing/2014/main" val="2587693982"/>
                  </a:ext>
                </a:extLst>
              </a:tr>
              <a:tr h="31369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 Event — no.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600" b="1" dirty="0">
                          <a:solidFill>
                            <a:schemeClr val="bg2"/>
                          </a:solidFill>
                          <a:effectLst/>
                        </a:rPr>
                        <a:t>All grades</a:t>
                      </a:r>
                      <a:endParaRPr lang="en-US" sz="1600" b="1" dirty="0">
                        <a:solidFill>
                          <a:schemeClr val="bg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36000" marB="36000" anchor="ctr">
                    <a:lnL w="12700" cap="flat" cmpd="sng" algn="ctr">
                      <a:no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ct val="100000"/>
                        </a:lnSpc>
                        <a:spcBef>
                          <a:spcPts val="0"/>
                        </a:spcBef>
                        <a:spcAft>
                          <a:spcPts val="0"/>
                        </a:spcAft>
                      </a:pPr>
                      <a:r>
                        <a:rPr lang="en-US" sz="1600" b="1" dirty="0">
                          <a:solidFill>
                            <a:schemeClr val="bg2"/>
                          </a:solidFill>
                          <a:effectLst/>
                        </a:rPr>
                        <a:t>Grade ≥3</a:t>
                      </a:r>
                      <a:endParaRPr lang="en-US" sz="1600" b="1" dirty="0">
                        <a:solidFill>
                          <a:schemeClr val="bg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36000" marB="36000" anchor="ctr">
                    <a:lnL w="12700" cmpd="sng">
                      <a:noFill/>
                    </a:lnL>
                    <a:lnR w="28575"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ct val="100000"/>
                        </a:lnSpc>
                        <a:spcBef>
                          <a:spcPts val="0"/>
                        </a:spcBef>
                        <a:spcAft>
                          <a:spcPts val="0"/>
                        </a:spcAft>
                      </a:pPr>
                      <a:r>
                        <a:rPr lang="en-US" sz="1600" b="1" dirty="0">
                          <a:solidFill>
                            <a:schemeClr val="bg2"/>
                          </a:solidFill>
                          <a:effectLst/>
                        </a:rPr>
                        <a:t>All grades</a:t>
                      </a:r>
                      <a:endParaRPr lang="en-US" sz="1600" b="1" dirty="0">
                        <a:solidFill>
                          <a:schemeClr val="bg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00000"/>
                        </a:lnSpc>
                        <a:spcBef>
                          <a:spcPts val="0"/>
                        </a:spcBef>
                        <a:spcAft>
                          <a:spcPts val="0"/>
                        </a:spcAft>
                      </a:pPr>
                      <a:r>
                        <a:rPr lang="en-US" sz="1600" b="1" dirty="0">
                          <a:solidFill>
                            <a:schemeClr val="bg2"/>
                          </a:solidFill>
                          <a:effectLst/>
                        </a:rPr>
                        <a:t>Grade ≥3</a:t>
                      </a:r>
                      <a:endParaRPr lang="en-US" sz="1600" b="1" dirty="0">
                        <a:solidFill>
                          <a:schemeClr val="bg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36000" marB="36000" anchor="ctr">
                    <a:lnL w="12700" cmpd="sng">
                      <a:noFill/>
                    </a:lnL>
                    <a:lnR w="28575"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00000"/>
                        </a:lnSpc>
                        <a:spcBef>
                          <a:spcPts val="0"/>
                        </a:spcBef>
                        <a:spcAft>
                          <a:spcPts val="0"/>
                        </a:spcAft>
                      </a:pPr>
                      <a:r>
                        <a:rPr lang="en-US" sz="1600" b="1" dirty="0">
                          <a:solidFill>
                            <a:schemeClr val="bg2"/>
                          </a:solidFill>
                          <a:effectLst/>
                        </a:rPr>
                        <a:t>All grades</a:t>
                      </a:r>
                      <a:endParaRPr lang="en-US" sz="1600" b="1" dirty="0">
                        <a:solidFill>
                          <a:schemeClr val="bg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81E36"/>
                    </a:solidFill>
                  </a:tcPr>
                </a:tc>
                <a:tc>
                  <a:txBody>
                    <a:bodyPr/>
                    <a:lstStyle/>
                    <a:p>
                      <a:pPr marL="0" marR="0" algn="ctr">
                        <a:lnSpc>
                          <a:spcPct val="100000"/>
                        </a:lnSpc>
                        <a:spcBef>
                          <a:spcPts val="0"/>
                        </a:spcBef>
                        <a:spcAft>
                          <a:spcPts val="0"/>
                        </a:spcAft>
                      </a:pPr>
                      <a:r>
                        <a:rPr lang="en-US" sz="1600" b="1" dirty="0">
                          <a:solidFill>
                            <a:schemeClr val="bg2"/>
                          </a:solidFill>
                          <a:effectLst/>
                        </a:rPr>
                        <a:t>Grade ≥3</a:t>
                      </a:r>
                      <a:endParaRPr lang="en-US" sz="1600" b="1" dirty="0">
                        <a:solidFill>
                          <a:schemeClr val="bg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81E36"/>
                    </a:solidFill>
                  </a:tcPr>
                </a:tc>
                <a:extLst>
                  <a:ext uri="{0D108BD9-81ED-4DB2-BD59-A6C34878D82A}">
                    <a16:rowId xmlns:a16="http://schemas.microsoft.com/office/drawing/2014/main" val="2601178807"/>
                  </a:ext>
                </a:extLst>
              </a:tr>
              <a:tr h="313693">
                <a:tc>
                  <a:txBody>
                    <a:bodyPr/>
                    <a:lstStyle/>
                    <a:p>
                      <a:pPr marL="0" marR="0">
                        <a:lnSpc>
                          <a:spcPct val="100000"/>
                        </a:lnSpc>
                        <a:spcBef>
                          <a:spcPts val="0"/>
                        </a:spcBef>
                        <a:spcAft>
                          <a:spcPts val="0"/>
                        </a:spcAft>
                      </a:pPr>
                      <a:r>
                        <a:rPr lang="en-US" sz="1600" b="0" dirty="0">
                          <a:solidFill>
                            <a:schemeClr val="bg2"/>
                          </a:solidFill>
                          <a:effectLst/>
                          <a:latin typeface="+mn-lt"/>
                        </a:rPr>
                        <a:t>Any AE</a:t>
                      </a:r>
                      <a:endParaRPr lang="en-US" sz="1600" b="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600" dirty="0">
                          <a:solidFill>
                            <a:schemeClr val="bg2"/>
                          </a:solidFill>
                          <a:effectLst/>
                          <a:latin typeface="+mn-lt"/>
                        </a:rPr>
                        <a:t>343 (97.2)</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164 (46.5)</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345 (97.5)</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151 (42.7)</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347 (98.0)</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177 (50.0)</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alpha val="10000"/>
                      </a:schemeClr>
                    </a:solidFill>
                  </a:tcPr>
                </a:tc>
                <a:extLst>
                  <a:ext uri="{0D108BD9-81ED-4DB2-BD59-A6C34878D82A}">
                    <a16:rowId xmlns:a16="http://schemas.microsoft.com/office/drawing/2014/main" val="408402609"/>
                  </a:ext>
                </a:extLst>
              </a:tr>
              <a:tr h="313693">
                <a:tc>
                  <a:txBody>
                    <a:bodyPr/>
                    <a:lstStyle/>
                    <a:p>
                      <a:pPr marL="0" marR="0">
                        <a:lnSpc>
                          <a:spcPct val="100000"/>
                        </a:lnSpc>
                        <a:spcBef>
                          <a:spcPts val="0"/>
                        </a:spcBef>
                        <a:spcAft>
                          <a:spcPts val="0"/>
                        </a:spcAft>
                      </a:pPr>
                      <a:r>
                        <a:rPr lang="en-US" sz="1600" b="0" dirty="0">
                          <a:solidFill>
                            <a:schemeClr val="bg2"/>
                          </a:solidFill>
                          <a:effectLst/>
                          <a:latin typeface="+mn-lt"/>
                        </a:rPr>
                        <a:t>    Treatment-related AE</a:t>
                      </a:r>
                      <a:endParaRPr lang="en-US" sz="1600" b="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305 (86.4)</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62 (17.6)</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283 (79.9)</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31 (8.8)</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312 (88.1)</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57 (16.1)</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2030062982"/>
                  </a:ext>
                </a:extLst>
              </a:tr>
              <a:tr h="313693">
                <a:tc>
                  <a:txBody>
                    <a:bodyPr/>
                    <a:lstStyle/>
                    <a:p>
                      <a:pPr marL="0" marR="0">
                        <a:lnSpc>
                          <a:spcPct val="100000"/>
                        </a:lnSpc>
                        <a:spcBef>
                          <a:spcPts val="0"/>
                        </a:spcBef>
                        <a:spcAft>
                          <a:spcPts val="0"/>
                        </a:spcAft>
                      </a:pPr>
                      <a:r>
                        <a:rPr lang="en-US" sz="1600" b="0" dirty="0">
                          <a:solidFill>
                            <a:schemeClr val="bg2"/>
                          </a:solidFill>
                          <a:effectLst/>
                          <a:latin typeface="+mn-lt"/>
                        </a:rPr>
                        <a:t>Serious AE</a:t>
                      </a:r>
                      <a:endParaRPr lang="en-US" sz="1600" b="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600" dirty="0">
                          <a:solidFill>
                            <a:schemeClr val="bg2"/>
                          </a:solidFill>
                          <a:effectLst/>
                          <a:latin typeface="+mn-lt"/>
                        </a:rPr>
                        <a:t>123 (34.8)</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110 (31.2)</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112 (31.6)</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100 (28.2)</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131 (37.0)</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116 (32.8)</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10000"/>
                      </a:schemeClr>
                    </a:solidFill>
                  </a:tcPr>
                </a:tc>
                <a:extLst>
                  <a:ext uri="{0D108BD9-81ED-4DB2-BD59-A6C34878D82A}">
                    <a16:rowId xmlns:a16="http://schemas.microsoft.com/office/drawing/2014/main" val="1346830798"/>
                  </a:ext>
                </a:extLst>
              </a:tr>
              <a:tr h="313693">
                <a:tc>
                  <a:txBody>
                    <a:bodyPr/>
                    <a:lstStyle/>
                    <a:p>
                      <a:pPr marL="0" marR="0">
                        <a:lnSpc>
                          <a:spcPct val="100000"/>
                        </a:lnSpc>
                        <a:spcBef>
                          <a:spcPts val="0"/>
                        </a:spcBef>
                        <a:spcAft>
                          <a:spcPts val="0"/>
                        </a:spcAft>
                      </a:pPr>
                      <a:r>
                        <a:rPr lang="en-US" sz="1600" b="0" dirty="0">
                          <a:solidFill>
                            <a:schemeClr val="bg2"/>
                          </a:solidFill>
                          <a:effectLst/>
                          <a:latin typeface="+mn-lt"/>
                        </a:rPr>
                        <a:t>    Treatment-related serious AE</a:t>
                      </a:r>
                      <a:endParaRPr lang="en-US" sz="1600" b="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26 (7.4)</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22 (6.2)</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8 (2.3)</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7 (2.0)</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17 (4.8)</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17 (4.8)</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2137691528"/>
                  </a:ext>
                </a:extLst>
              </a:tr>
              <a:tr h="421505">
                <a:tc>
                  <a:txBody>
                    <a:bodyPr/>
                    <a:lstStyle/>
                    <a:p>
                      <a:pPr marL="0" marR="0">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AE leading to dose reduction</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25 (7.1)</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11 (3.1)</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16 (4.5)</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5 (1.4)</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56 (15.8)</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14 (4.0)</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10000"/>
                      </a:schemeClr>
                    </a:solidFill>
                  </a:tcPr>
                </a:tc>
                <a:extLst>
                  <a:ext uri="{0D108BD9-81ED-4DB2-BD59-A6C34878D82A}">
                    <a16:rowId xmlns:a16="http://schemas.microsoft.com/office/drawing/2014/main" val="3875539493"/>
                  </a:ext>
                </a:extLst>
              </a:tr>
              <a:tr h="555876">
                <a:tc>
                  <a:txBody>
                    <a:bodyPr/>
                    <a:lstStyle/>
                    <a:p>
                      <a:pPr marL="0" marR="0">
                        <a:lnSpc>
                          <a:spcPct val="100000"/>
                        </a:lnSpc>
                        <a:spcBef>
                          <a:spcPts val="0"/>
                        </a:spcBef>
                        <a:spcAft>
                          <a:spcPts val="0"/>
                        </a:spcAft>
                      </a:pPr>
                      <a:r>
                        <a:rPr lang="en-US" sz="1600" b="0" dirty="0">
                          <a:solidFill>
                            <a:schemeClr val="bg2"/>
                          </a:solidFill>
                          <a:effectLst/>
                          <a:latin typeface="+mn-lt"/>
                        </a:rPr>
                        <a:t>AE leading to permanent discontinuation</a:t>
                      </a:r>
                      <a:endParaRPr lang="en-US" sz="1600" b="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600" dirty="0">
                          <a:solidFill>
                            <a:schemeClr val="bg2"/>
                          </a:solidFill>
                          <a:effectLst/>
                          <a:latin typeface="+mn-lt"/>
                        </a:rPr>
                        <a:t>73 (20.7)</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31 (8.8)</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36 (10.2)</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19 (5.4)</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63 (17.8)</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34 (9.6)</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3270358292"/>
                  </a:ext>
                </a:extLst>
              </a:tr>
              <a:tr h="313693">
                <a:tc>
                  <a:txBody>
                    <a:bodyPr/>
                    <a:lstStyle/>
                    <a:p>
                      <a:pPr marL="0" marR="0">
                        <a:lnSpc>
                          <a:spcPct val="100000"/>
                        </a:lnSpc>
                        <a:spcBef>
                          <a:spcPts val="0"/>
                        </a:spcBef>
                        <a:spcAft>
                          <a:spcPts val="0"/>
                        </a:spcAft>
                      </a:pPr>
                      <a:r>
                        <a:rPr lang="en-US" sz="1600" b="0" dirty="0">
                          <a:solidFill>
                            <a:schemeClr val="bg2"/>
                          </a:solidFill>
                          <a:effectLst/>
                          <a:latin typeface="+mn-lt"/>
                        </a:rPr>
                        <a:t>AE leading to death</a:t>
                      </a:r>
                      <a:endParaRPr lang="en-US" sz="1600" b="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6 (1.7)</a:t>
                      </a:r>
                      <a:r>
                        <a:rPr lang="en-US" sz="1600" baseline="30000" dirty="0">
                          <a:solidFill>
                            <a:schemeClr val="bg2"/>
                          </a:solidFill>
                          <a:effectLst/>
                          <a:latin typeface="+mn-lt"/>
                        </a:rPr>
                        <a:t>b</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2"/>
                          </a:solidFill>
                          <a:effectLst/>
                          <a:latin typeface="+mn-lt"/>
                          <a:ea typeface="Arial" panose="020B0604020202020204" pitchFamily="34" charset="0"/>
                          <a:cs typeface="Arial" panose="020B0604020202020204" pitchFamily="34" charset="0"/>
                        </a:rPr>
                        <a:t>–</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2"/>
                          </a:solidFill>
                          <a:effectLst/>
                          <a:latin typeface="+mn-lt"/>
                        </a:rPr>
                        <a:t>3 (0.8)</a:t>
                      </a:r>
                      <a:r>
                        <a:rPr lang="en-US" sz="1600" baseline="30000" dirty="0">
                          <a:solidFill>
                            <a:schemeClr val="bg2"/>
                          </a:solidFill>
                          <a:effectLst/>
                          <a:latin typeface="+mn-lt"/>
                        </a:rPr>
                        <a:t>b</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2"/>
                          </a:solidFill>
                          <a:effectLst/>
                          <a:latin typeface="+mn-lt"/>
                          <a:ea typeface="Arial" panose="020B0604020202020204" pitchFamily="34" charset="0"/>
                          <a:cs typeface="Arial" panose="020B0604020202020204" pitchFamily="34" charset="0"/>
                        </a:rPr>
                        <a:t>–</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rPr>
                        <a:t>8 (2.3)</a:t>
                      </a:r>
                      <a:r>
                        <a:rPr lang="en-US" sz="1600" baseline="30000" dirty="0">
                          <a:solidFill>
                            <a:schemeClr val="bg2"/>
                          </a:solidFill>
                          <a:effectLst/>
                          <a:latin typeface="+mn-lt"/>
                        </a:rPr>
                        <a:t>b</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alpha val="1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2"/>
                          </a:solidFill>
                          <a:effectLst/>
                          <a:latin typeface="+mn-lt"/>
                          <a:ea typeface="Arial" panose="020B0604020202020204" pitchFamily="34" charset="0"/>
                          <a:cs typeface="Arial" panose="020B0604020202020204" pitchFamily="34" charset="0"/>
                        </a:rPr>
                        <a:t>–</a:t>
                      </a:r>
                    </a:p>
                  </a:txBody>
                  <a:tcPr marL="68580" marR="68580" marT="36000" marB="36000" anchor="ctr">
                    <a:lnL w="12700" cmpd="sng">
                      <a:noFill/>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alpha val="10000"/>
                      </a:schemeClr>
                    </a:solidFill>
                  </a:tcPr>
                </a:tc>
                <a:extLst>
                  <a:ext uri="{0D108BD9-81ED-4DB2-BD59-A6C34878D82A}">
                    <a16:rowId xmlns:a16="http://schemas.microsoft.com/office/drawing/2014/main" val="2407552342"/>
                  </a:ext>
                </a:extLst>
              </a:tr>
            </a:tbl>
          </a:graphicData>
        </a:graphic>
      </p:graphicFrame>
      <p:sp>
        <p:nvSpPr>
          <p:cNvPr id="5" name="TextBox 4">
            <a:extLst>
              <a:ext uri="{FF2B5EF4-FFF2-40B4-BE49-F238E27FC236}">
                <a16:creationId xmlns:a16="http://schemas.microsoft.com/office/drawing/2014/main" id="{AD4F2E78-A8BF-A499-11D8-B0EC1A926AB5}"/>
              </a:ext>
            </a:extLst>
          </p:cNvPr>
          <p:cNvSpPr txBox="1"/>
          <p:nvPr/>
        </p:nvSpPr>
        <p:spPr>
          <a:xfrm>
            <a:off x="266399" y="5093922"/>
            <a:ext cx="11662076" cy="1141338"/>
          </a:xfrm>
          <a:prstGeom prst="rect">
            <a:avLst/>
          </a:prstGeom>
          <a:solidFill>
            <a:schemeClr val="accent2">
              <a:lumMod val="20000"/>
              <a:lumOff val="80000"/>
            </a:schemeClr>
          </a:solidFill>
        </p:spPr>
        <p:txBody>
          <a:bodyPr wrap="square" rtlCol="0">
            <a:spAutoFit/>
          </a:bodyPr>
          <a:lstStyle/>
          <a:p>
            <a:pPr marL="180975" indent="-180975">
              <a:spcBef>
                <a:spcPts val="500"/>
              </a:spcBef>
              <a:buClr>
                <a:schemeClr val="accent2"/>
              </a:buClr>
              <a:buFont typeface="Arial" panose="020B0604020202020204" pitchFamily="34" charset="0"/>
              <a:buChar char="•"/>
            </a:pPr>
            <a:r>
              <a:rPr lang="en-US" sz="1600" dirty="0">
                <a:effectLst/>
                <a:ea typeface="Arial" panose="020B0604020202020204" pitchFamily="34" charset="0"/>
                <a:cs typeface="Arial" panose="020B0604020202020204" pitchFamily="34" charset="0"/>
              </a:rPr>
              <a:t>Median treatment duration exc</a:t>
            </a:r>
            <a:r>
              <a:rPr lang="en-US" sz="1600" dirty="0">
                <a:ea typeface="Arial" panose="020B0604020202020204" pitchFamily="34" charset="0"/>
                <a:cs typeface="Arial" panose="020B0604020202020204" pitchFamily="34" charset="0"/>
              </a:rPr>
              <a:t>luding treatment suspension</a:t>
            </a:r>
            <a:r>
              <a:rPr lang="en-US" sz="1600" dirty="0">
                <a:effectLst/>
                <a:ea typeface="Arial" panose="020B0604020202020204" pitchFamily="34" charset="0"/>
                <a:cs typeface="Arial" panose="020B0604020202020204" pitchFamily="34" charset="0"/>
              </a:rPr>
              <a:t> was 32.4 mo (range, 0.1–83.4 mo) for enzalutamide combination, 35.4 mo (range, 0.7–85.7 mo) for </a:t>
            </a:r>
            <a:r>
              <a:rPr lang="en-US" sz="1600" dirty="0">
                <a:ea typeface="Arial" panose="020B0604020202020204" pitchFamily="34" charset="0"/>
                <a:cs typeface="Arial" panose="020B0604020202020204" pitchFamily="34" charset="0"/>
              </a:rPr>
              <a:t>leuprolide acetate</a:t>
            </a:r>
            <a:r>
              <a:rPr lang="en-US" sz="1600" dirty="0">
                <a:effectLst/>
                <a:ea typeface="Arial" panose="020B0604020202020204" pitchFamily="34" charset="0"/>
                <a:cs typeface="Arial" panose="020B0604020202020204" pitchFamily="34" charset="0"/>
              </a:rPr>
              <a:t>, and 45.9 mo (0.4–88.9 mo) for enzalutamide monotherapy.</a:t>
            </a:r>
          </a:p>
          <a:p>
            <a:pPr marL="180975" indent="-180975">
              <a:spcBef>
                <a:spcPts val="500"/>
              </a:spcBef>
              <a:buClr>
                <a:schemeClr val="accent2"/>
              </a:buClr>
              <a:buFont typeface="Arial" panose="020B0604020202020204" pitchFamily="34" charset="0"/>
              <a:buChar char="•"/>
            </a:pPr>
            <a:r>
              <a:rPr lang="en-US" sz="1600" dirty="0">
                <a:effectLst/>
                <a:ea typeface="Arial" panose="020B0604020202020204" pitchFamily="34" charset="0"/>
                <a:cs typeface="Arial" panose="020B0604020202020204" pitchFamily="34" charset="0"/>
              </a:rPr>
              <a:t>The most common AE leading to study drug discontinuation was fatigue (enzalutamide combination, 3.4% [n = 12]; </a:t>
            </a:r>
            <a:r>
              <a:rPr lang="en-US" sz="1600" dirty="0">
                <a:ea typeface="Arial" panose="020B0604020202020204" pitchFamily="34" charset="0"/>
                <a:cs typeface="Arial" panose="020B0604020202020204" pitchFamily="34" charset="0"/>
              </a:rPr>
              <a:t>leuprolide acetate</a:t>
            </a:r>
            <a:r>
              <a:rPr lang="en-US" sz="1600" dirty="0">
                <a:effectLst/>
                <a:ea typeface="Arial" panose="020B0604020202020204" pitchFamily="34" charset="0"/>
                <a:cs typeface="Arial" panose="020B0604020202020204" pitchFamily="34" charset="0"/>
              </a:rPr>
              <a:t>, 1.1% [n = 4]; enzalutamide monotherapy, 2.3% [n = 8]). </a:t>
            </a:r>
          </a:p>
        </p:txBody>
      </p:sp>
      <p:sp>
        <p:nvSpPr>
          <p:cNvPr id="7" name="object 5">
            <a:extLst>
              <a:ext uri="{FF2B5EF4-FFF2-40B4-BE49-F238E27FC236}">
                <a16:creationId xmlns:a16="http://schemas.microsoft.com/office/drawing/2014/main" id="{CF52B751-171C-958A-83FD-5D3BAE95ACA1}"/>
              </a:ext>
            </a:extLst>
          </p:cNvPr>
          <p:cNvSpPr txBox="1"/>
          <p:nvPr/>
        </p:nvSpPr>
        <p:spPr>
          <a:xfrm>
            <a:off x="266399" y="6374750"/>
            <a:ext cx="11662075" cy="246221"/>
          </a:xfrm>
          <a:prstGeom prst="rect">
            <a:avLst/>
          </a:prstGeom>
        </p:spPr>
        <p:txBody>
          <a:bodyPr vert="horz" wrap="square" lIns="0" tIns="0" rIns="0" bIns="0" rtlCol="0" anchor="b">
            <a:spAutoFit/>
          </a:bodyPr>
          <a:lstStyle/>
          <a:p>
            <a:r>
              <a:rPr lang="en-US" sz="800" dirty="0">
                <a:solidFill>
                  <a:schemeClr val="bg2"/>
                </a:solidFill>
                <a:effectLst/>
                <a:ea typeface="Arial" panose="020B0604020202020204" pitchFamily="34" charset="0"/>
                <a:cs typeface="Arial" panose="020B0604020202020204" pitchFamily="34" charset="0"/>
              </a:rPr>
              <a:t>Data cutoff: January 31, 2023. </a:t>
            </a:r>
            <a:r>
              <a:rPr lang="en-US" sz="800" baseline="30000" dirty="0" err="1">
                <a:solidFill>
                  <a:schemeClr val="bg2"/>
                </a:solidFill>
              </a:rPr>
              <a:t>a</a:t>
            </a:r>
            <a:r>
              <a:rPr lang="en-US" sz="800" dirty="0" err="1">
                <a:solidFill>
                  <a:schemeClr val="bg2"/>
                </a:solidFill>
                <a:effectLst/>
                <a:ea typeface="Arial" panose="020B0604020202020204" pitchFamily="34" charset="0"/>
                <a:cs typeface="Arial" panose="020B0604020202020204" pitchFamily="34" charset="0"/>
              </a:rPr>
              <a:t>Percentages</a:t>
            </a:r>
            <a:r>
              <a:rPr lang="en-US" sz="800" dirty="0">
                <a:solidFill>
                  <a:schemeClr val="bg2"/>
                </a:solidFill>
                <a:effectLst/>
                <a:ea typeface="Arial" panose="020B0604020202020204" pitchFamily="34" charset="0"/>
                <a:cs typeface="Arial" panose="020B0604020202020204" pitchFamily="34" charset="0"/>
              </a:rPr>
              <a:t> may not total 100 because of rounding. Shown are AE that occurred from the time of first dose of study treatment through 30 days after permanent discontinuation. AE were graded according to the National Cancer Institute Common Terminology Criteria for Adverse Events version 4.03</a:t>
            </a:r>
            <a:r>
              <a:rPr lang="en-US" sz="800" dirty="0">
                <a:solidFill>
                  <a:schemeClr val="bg2"/>
                </a:solidFill>
              </a:rPr>
              <a:t>. </a:t>
            </a:r>
            <a:r>
              <a:rPr lang="en-US" sz="800" baseline="30000" dirty="0" err="1">
                <a:solidFill>
                  <a:schemeClr val="bg2"/>
                </a:solidFill>
              </a:rPr>
              <a:t>b</a:t>
            </a:r>
            <a:r>
              <a:rPr lang="en-US" sz="800" dirty="0" err="1">
                <a:solidFill>
                  <a:schemeClr val="bg2"/>
                </a:solidFill>
                <a:effectLst/>
                <a:ea typeface="Arial" panose="020B0604020202020204" pitchFamily="34" charset="0"/>
              </a:rPr>
              <a:t>Grade</a:t>
            </a:r>
            <a:r>
              <a:rPr lang="en-US" sz="800" dirty="0">
                <a:solidFill>
                  <a:schemeClr val="bg2"/>
                </a:solidFill>
                <a:effectLst/>
                <a:ea typeface="Arial" panose="020B0604020202020204" pitchFamily="34" charset="0"/>
              </a:rPr>
              <a:t> 5 </a:t>
            </a:r>
            <a:r>
              <a:rPr lang="en-US" sz="800" dirty="0">
                <a:solidFill>
                  <a:schemeClr val="bg2"/>
                </a:solidFill>
                <a:ea typeface="Arial" panose="020B0604020202020204" pitchFamily="34" charset="0"/>
              </a:rPr>
              <a:t>AE</a:t>
            </a:r>
            <a:r>
              <a:rPr lang="en-US" sz="800" dirty="0">
                <a:solidFill>
                  <a:schemeClr val="bg2"/>
                </a:solidFill>
                <a:effectLst/>
                <a:ea typeface="Arial" panose="020B0604020202020204" pitchFamily="34" charset="0"/>
              </a:rPr>
              <a:t>; none were considered treatment-related.</a:t>
            </a:r>
            <a:r>
              <a:rPr lang="en-US" sz="800" dirty="0">
                <a:solidFill>
                  <a:schemeClr val="bg2"/>
                </a:solidFill>
              </a:rPr>
              <a:t> AE, adverse event.</a:t>
            </a:r>
          </a:p>
        </p:txBody>
      </p:sp>
      <p:sp>
        <p:nvSpPr>
          <p:cNvPr id="2" name="TextBox 1">
            <a:extLst>
              <a:ext uri="{FF2B5EF4-FFF2-40B4-BE49-F238E27FC236}">
                <a16:creationId xmlns:a16="http://schemas.microsoft.com/office/drawing/2014/main" id="{AF18C91A-D993-5DC6-C47D-852CC49F43AF}"/>
              </a:ext>
            </a:extLst>
          </p:cNvPr>
          <p:cNvSpPr txBox="1"/>
          <p:nvPr/>
        </p:nvSpPr>
        <p:spPr>
          <a:xfrm>
            <a:off x="9255227" y="6534426"/>
            <a:ext cx="2842713" cy="246221"/>
          </a:xfrm>
          <a:prstGeom prst="rect">
            <a:avLst/>
          </a:prstGeom>
          <a:noFill/>
        </p:spPr>
        <p:txBody>
          <a:bodyPr wrap="square" rtlCol="0">
            <a:spAutoFit/>
          </a:bodyPr>
          <a:lstStyle/>
          <a:p>
            <a:pPr algn="r"/>
            <a:r>
              <a:rPr lang="en-US" sz="1000" i="1" dirty="0">
                <a:solidFill>
                  <a:schemeClr val="bg1"/>
                </a:solidFill>
              </a:rPr>
              <a:t>Shore N et al. AUA 2023;Abstract LBA02-09.</a:t>
            </a:r>
            <a:endParaRPr lang="en-US" sz="1000" dirty="0">
              <a:solidFill>
                <a:schemeClr val="bg1"/>
              </a:solidFill>
              <a:latin typeface="Calibri"/>
            </a:endParaRPr>
          </a:p>
        </p:txBody>
      </p:sp>
    </p:spTree>
    <p:custDataLst>
      <p:tags r:id="rId1"/>
    </p:custDataLst>
    <p:extLst>
      <p:ext uri="{BB962C8B-B14F-4D97-AF65-F5344CB8AC3E}">
        <p14:creationId xmlns:p14="http://schemas.microsoft.com/office/powerpoint/2010/main" val="44394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p:txBody>
          <a:bodyPr>
            <a:normAutofit/>
          </a:bodyPr>
          <a:lstStyle/>
          <a:p>
            <a:pPr marL="0" marR="0">
              <a:lnSpc>
                <a:spcPct val="120000"/>
              </a:lnSpc>
              <a:spcBef>
                <a:spcPts val="0"/>
              </a:spcBef>
              <a:spcAft>
                <a:spcPts val="1200"/>
              </a:spcAft>
            </a:pPr>
            <a:endParaRPr lang="en-US" sz="5600" b="0" dirty="0">
              <a:solidFill>
                <a:schemeClr val="bg1"/>
              </a:solidFill>
            </a:endParaRPr>
          </a:p>
          <a:p>
            <a:pPr>
              <a:lnSpc>
                <a:spcPct val="120000"/>
              </a:lnSpc>
              <a:spcBef>
                <a:spcPts val="0"/>
              </a:spcBef>
              <a:spcAft>
                <a:spcPts val="1200"/>
              </a:spcAft>
            </a:pPr>
            <a:endParaRPr lang="en-US" sz="5600" dirty="0">
              <a:solidFill>
                <a:schemeClr val="bg1"/>
              </a:solidFill>
            </a:endParaRPr>
          </a:p>
        </p:txBody>
      </p:sp>
      <p:sp>
        <p:nvSpPr>
          <p:cNvPr id="9" name="Title 8">
            <a:extLst>
              <a:ext uri="{FF2B5EF4-FFF2-40B4-BE49-F238E27FC236}">
                <a16:creationId xmlns:a16="http://schemas.microsoft.com/office/drawing/2014/main" id="{97FD6830-3F10-A45D-6204-831307D4AAC9}"/>
              </a:ext>
            </a:extLst>
          </p:cNvPr>
          <p:cNvSpPr>
            <a:spLocks noGrp="1"/>
          </p:cNvSpPr>
          <p:nvPr>
            <p:ph type="title"/>
          </p:nvPr>
        </p:nvSpPr>
        <p:spPr>
          <a:xfrm>
            <a:off x="2774718" y="77353"/>
            <a:ext cx="6580776" cy="1008169"/>
          </a:xfrm>
        </p:spPr>
        <p:txBody>
          <a:bodyPr>
            <a:noAutofit/>
          </a:bodyPr>
          <a:lstStyle/>
          <a:p>
            <a:r>
              <a:rPr lang="en-US" dirty="0"/>
              <a:t>Most common TEAEs</a:t>
            </a:r>
          </a:p>
        </p:txBody>
      </p:sp>
      <p:graphicFrame>
        <p:nvGraphicFramePr>
          <p:cNvPr id="4" name="Table 3">
            <a:extLst>
              <a:ext uri="{FF2B5EF4-FFF2-40B4-BE49-F238E27FC236}">
                <a16:creationId xmlns:a16="http://schemas.microsoft.com/office/drawing/2014/main" id="{EC2DC220-23D6-46DE-F16C-B6FFA7398507}"/>
              </a:ext>
            </a:extLst>
          </p:cNvPr>
          <p:cNvGraphicFramePr>
            <a:graphicFrameLocks noGrp="1"/>
          </p:cNvGraphicFramePr>
          <p:nvPr/>
        </p:nvGraphicFramePr>
        <p:xfrm>
          <a:off x="270862" y="1321733"/>
          <a:ext cx="11662075" cy="3961920"/>
        </p:xfrm>
        <a:graphic>
          <a:graphicData uri="http://schemas.openxmlformats.org/drawingml/2006/table">
            <a:tbl>
              <a:tblPr firstRow="1" firstCol="1" bandRow="1">
                <a:tableStyleId>{00A15C55-8517-42AA-B614-E9B94910E393}</a:tableStyleId>
              </a:tblPr>
              <a:tblGrid>
                <a:gridCol w="3740665">
                  <a:extLst>
                    <a:ext uri="{9D8B030D-6E8A-4147-A177-3AD203B41FA5}">
                      <a16:colId xmlns:a16="http://schemas.microsoft.com/office/drawing/2014/main" val="2133325975"/>
                    </a:ext>
                  </a:extLst>
                </a:gridCol>
                <a:gridCol w="1320235">
                  <a:extLst>
                    <a:ext uri="{9D8B030D-6E8A-4147-A177-3AD203B41FA5}">
                      <a16:colId xmlns:a16="http://schemas.microsoft.com/office/drawing/2014/main" val="1051757843"/>
                    </a:ext>
                  </a:extLst>
                </a:gridCol>
                <a:gridCol w="1320235">
                  <a:extLst>
                    <a:ext uri="{9D8B030D-6E8A-4147-A177-3AD203B41FA5}">
                      <a16:colId xmlns:a16="http://schemas.microsoft.com/office/drawing/2014/main" val="1156579820"/>
                    </a:ext>
                  </a:extLst>
                </a:gridCol>
                <a:gridCol w="1320235">
                  <a:extLst>
                    <a:ext uri="{9D8B030D-6E8A-4147-A177-3AD203B41FA5}">
                      <a16:colId xmlns:a16="http://schemas.microsoft.com/office/drawing/2014/main" val="4148576597"/>
                    </a:ext>
                  </a:extLst>
                </a:gridCol>
                <a:gridCol w="1320235">
                  <a:extLst>
                    <a:ext uri="{9D8B030D-6E8A-4147-A177-3AD203B41FA5}">
                      <a16:colId xmlns:a16="http://schemas.microsoft.com/office/drawing/2014/main" val="171422884"/>
                    </a:ext>
                  </a:extLst>
                </a:gridCol>
                <a:gridCol w="1320235">
                  <a:extLst>
                    <a:ext uri="{9D8B030D-6E8A-4147-A177-3AD203B41FA5}">
                      <a16:colId xmlns:a16="http://schemas.microsoft.com/office/drawing/2014/main" val="101121193"/>
                    </a:ext>
                  </a:extLst>
                </a:gridCol>
                <a:gridCol w="1320235">
                  <a:extLst>
                    <a:ext uri="{9D8B030D-6E8A-4147-A177-3AD203B41FA5}">
                      <a16:colId xmlns:a16="http://schemas.microsoft.com/office/drawing/2014/main" val="1773460480"/>
                    </a:ext>
                  </a:extLst>
                </a:gridCol>
              </a:tblGrid>
              <a:tr h="69895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2"/>
                          </a:solidFill>
                          <a:effectLst/>
                          <a:latin typeface="+mn-lt"/>
                        </a:rPr>
                        <a:t>Most common TEAEs (&gt;15% of patients), n (%)</a:t>
                      </a:r>
                      <a:r>
                        <a:rPr lang="en-US" sz="1600" baseline="30000" dirty="0">
                          <a:solidFill>
                            <a:schemeClr val="bg2"/>
                          </a:solidFill>
                          <a:effectLst/>
                          <a:latin typeface="+mn-lt"/>
                        </a:rPr>
                        <a:t>a</a:t>
                      </a:r>
                      <a:endParaRPr lang="en-US" sz="1600" baseline="30000" dirty="0">
                        <a:solidFill>
                          <a:schemeClr val="bg2"/>
                        </a:solidFill>
                        <a:effectLst/>
                        <a:latin typeface="+mn-lt"/>
                        <a:cs typeface="Arial" panose="020B0604020202020204" pitchFamily="34" charset="0"/>
                      </a:endParaRPr>
                    </a:p>
                  </a:txBody>
                  <a:tcPr marL="68580" marR="68580" marT="36000" marB="36000" anchor="b">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0000"/>
                        </a:lnSpc>
                        <a:spcBef>
                          <a:spcPts val="0"/>
                        </a:spcBef>
                        <a:spcAft>
                          <a:spcPts val="0"/>
                        </a:spcAft>
                      </a:pPr>
                      <a:r>
                        <a:rPr lang="en-US" sz="1600" dirty="0">
                          <a:solidFill>
                            <a:schemeClr val="bg2"/>
                          </a:solidFill>
                          <a:effectLst/>
                          <a:latin typeface="+mn-lt"/>
                        </a:rPr>
                        <a:t>Enzalutamide combination</a:t>
                      </a:r>
                    </a:p>
                    <a:p>
                      <a:pPr marL="0" marR="0" algn="ctr">
                        <a:lnSpc>
                          <a:spcPct val="100000"/>
                        </a:lnSpc>
                        <a:spcBef>
                          <a:spcPts val="0"/>
                        </a:spcBef>
                        <a:spcAft>
                          <a:spcPts val="0"/>
                        </a:spcAft>
                      </a:pPr>
                      <a:r>
                        <a:rPr lang="en-US" sz="1600" dirty="0">
                          <a:solidFill>
                            <a:schemeClr val="bg2"/>
                          </a:solidFill>
                          <a:effectLst/>
                          <a:latin typeface="+mn-lt"/>
                        </a:rPr>
                        <a:t>(n = 353)</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b">
                    <a:lnL w="12700" cmpd="sng">
                      <a:noFill/>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600" dirty="0">
                          <a:solidFill>
                            <a:schemeClr val="tx2"/>
                          </a:solidFill>
                          <a:effectLst/>
                          <a:latin typeface="+mn-lt"/>
                        </a:rPr>
                        <a:t>Leuprolide acetate</a:t>
                      </a:r>
                    </a:p>
                    <a:p>
                      <a:pPr marL="0" marR="0" algn="ctr">
                        <a:lnSpc>
                          <a:spcPct val="100000"/>
                        </a:lnSpc>
                        <a:spcBef>
                          <a:spcPts val="0"/>
                        </a:spcBef>
                        <a:spcAft>
                          <a:spcPts val="0"/>
                        </a:spcAft>
                      </a:pPr>
                      <a:r>
                        <a:rPr lang="en-US" sz="1600" dirty="0">
                          <a:solidFill>
                            <a:schemeClr val="tx2"/>
                          </a:solidFill>
                          <a:effectLst/>
                          <a:latin typeface="+mn-lt"/>
                        </a:rPr>
                        <a:t>(n = 354)</a:t>
                      </a:r>
                      <a:endParaRPr lang="en-US" sz="1600" dirty="0">
                        <a:solidFill>
                          <a:schemeClr val="tx2"/>
                        </a:solidFill>
                        <a:effectLst/>
                        <a:latin typeface="+mn-lt"/>
                        <a:ea typeface="Arial" panose="020B0604020202020204" pitchFamily="34" charset="0"/>
                        <a:cs typeface="Arial" panose="020B0604020202020204" pitchFamily="34" charset="0"/>
                      </a:endParaRPr>
                    </a:p>
                  </a:txBody>
                  <a:tcPr marL="68580" marR="68580" marT="36000" marB="36000" anchor="b">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600" dirty="0">
                          <a:solidFill>
                            <a:schemeClr val="bg2"/>
                          </a:solidFill>
                          <a:effectLst/>
                          <a:latin typeface="+mn-lt"/>
                        </a:rPr>
                        <a:t>Enzalutamide monotherapy</a:t>
                      </a:r>
                    </a:p>
                    <a:p>
                      <a:pPr marL="0" marR="0" algn="ctr">
                        <a:lnSpc>
                          <a:spcPct val="100000"/>
                        </a:lnSpc>
                        <a:spcBef>
                          <a:spcPts val="0"/>
                        </a:spcBef>
                        <a:spcAft>
                          <a:spcPts val="0"/>
                        </a:spcAft>
                      </a:pPr>
                      <a:r>
                        <a:rPr lang="en-US" sz="1600" dirty="0">
                          <a:solidFill>
                            <a:schemeClr val="bg2"/>
                          </a:solidFill>
                          <a:effectLst/>
                          <a:latin typeface="+mn-lt"/>
                        </a:rPr>
                        <a:t>(n = 354)</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b">
                    <a:lnL w="28575"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81E36"/>
                    </a:solidFill>
                  </a:tcPr>
                </a:tc>
                <a:tc hMerge="1">
                  <a:txBody>
                    <a:bodyPr/>
                    <a:lstStyle/>
                    <a:p>
                      <a:endParaRPr lang="en-US"/>
                    </a:p>
                  </a:txBody>
                  <a:tcPr/>
                </a:tc>
                <a:extLst>
                  <a:ext uri="{0D108BD9-81ED-4DB2-BD59-A6C34878D82A}">
                    <a16:rowId xmlns:a16="http://schemas.microsoft.com/office/drawing/2014/main" val="2587693982"/>
                  </a:ext>
                </a:extLst>
              </a:tr>
              <a:tr h="27473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 Most common adverse events (&gt;15% of patients), n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600" b="1" dirty="0">
                          <a:solidFill>
                            <a:schemeClr val="bg2"/>
                          </a:solidFill>
                          <a:effectLst/>
                          <a:latin typeface="+mn-lt"/>
                        </a:rPr>
                        <a:t>All grades</a:t>
                      </a:r>
                      <a:endParaRPr lang="en-US" sz="1600" b="1"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ap="flat" cmpd="sng" algn="ctr">
                      <a:no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ct val="100000"/>
                        </a:lnSpc>
                        <a:spcBef>
                          <a:spcPts val="0"/>
                        </a:spcBef>
                        <a:spcAft>
                          <a:spcPts val="0"/>
                        </a:spcAft>
                      </a:pPr>
                      <a:r>
                        <a:rPr lang="en-US" sz="1600" b="1" dirty="0">
                          <a:solidFill>
                            <a:schemeClr val="bg2"/>
                          </a:solidFill>
                          <a:effectLst/>
                          <a:latin typeface="+mn-lt"/>
                        </a:rPr>
                        <a:t>Grade ≥3</a:t>
                      </a:r>
                      <a:endParaRPr lang="en-US" sz="1600" b="1"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28575"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ct val="100000"/>
                        </a:lnSpc>
                        <a:spcBef>
                          <a:spcPts val="0"/>
                        </a:spcBef>
                        <a:spcAft>
                          <a:spcPts val="0"/>
                        </a:spcAft>
                      </a:pPr>
                      <a:r>
                        <a:rPr lang="en-US" sz="1600" b="1" dirty="0">
                          <a:solidFill>
                            <a:schemeClr val="tx2"/>
                          </a:solidFill>
                          <a:effectLst/>
                          <a:latin typeface="+mn-lt"/>
                        </a:rPr>
                        <a:t>All grades</a:t>
                      </a:r>
                      <a:endParaRPr lang="en-US" sz="1600" b="1" dirty="0">
                        <a:solidFill>
                          <a:schemeClr val="tx2"/>
                        </a:solidFill>
                        <a:effectLst/>
                        <a:latin typeface="+mn-lt"/>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00000"/>
                        </a:lnSpc>
                        <a:spcBef>
                          <a:spcPts val="0"/>
                        </a:spcBef>
                        <a:spcAft>
                          <a:spcPts val="0"/>
                        </a:spcAft>
                      </a:pPr>
                      <a:r>
                        <a:rPr lang="en-US" sz="1600" b="1" dirty="0">
                          <a:solidFill>
                            <a:schemeClr val="tx2"/>
                          </a:solidFill>
                          <a:effectLst/>
                          <a:latin typeface="+mn-lt"/>
                        </a:rPr>
                        <a:t>Grade ≥3</a:t>
                      </a:r>
                      <a:endParaRPr lang="en-US" sz="1600" b="1" dirty="0">
                        <a:solidFill>
                          <a:schemeClr val="tx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28575"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00000"/>
                        </a:lnSpc>
                        <a:spcBef>
                          <a:spcPts val="0"/>
                        </a:spcBef>
                        <a:spcAft>
                          <a:spcPts val="0"/>
                        </a:spcAft>
                      </a:pPr>
                      <a:r>
                        <a:rPr lang="en-US" sz="1600" b="1" dirty="0">
                          <a:solidFill>
                            <a:schemeClr val="bg2"/>
                          </a:solidFill>
                          <a:effectLst/>
                          <a:latin typeface="+mn-lt"/>
                        </a:rPr>
                        <a:t>All grades</a:t>
                      </a:r>
                      <a:endParaRPr lang="en-US" sz="1600" b="1"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81E36"/>
                    </a:solidFill>
                  </a:tcPr>
                </a:tc>
                <a:tc>
                  <a:txBody>
                    <a:bodyPr/>
                    <a:lstStyle/>
                    <a:p>
                      <a:pPr marL="0" marR="0" algn="ctr">
                        <a:lnSpc>
                          <a:spcPct val="100000"/>
                        </a:lnSpc>
                        <a:spcBef>
                          <a:spcPts val="0"/>
                        </a:spcBef>
                        <a:spcAft>
                          <a:spcPts val="0"/>
                        </a:spcAft>
                      </a:pPr>
                      <a:r>
                        <a:rPr lang="en-US" sz="1600" b="1" dirty="0">
                          <a:solidFill>
                            <a:schemeClr val="bg2"/>
                          </a:solidFill>
                          <a:effectLst/>
                          <a:latin typeface="+mn-lt"/>
                        </a:rPr>
                        <a:t>Grade ≥3</a:t>
                      </a:r>
                      <a:endParaRPr lang="en-US" sz="1600" b="1"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81E36"/>
                    </a:solidFill>
                  </a:tcPr>
                </a:tc>
                <a:extLst>
                  <a:ext uri="{0D108BD9-81ED-4DB2-BD59-A6C34878D82A}">
                    <a16:rowId xmlns:a16="http://schemas.microsoft.com/office/drawing/2014/main" val="2601178807"/>
                  </a:ext>
                </a:extLst>
              </a:tr>
              <a:tr h="301252">
                <a:tc>
                  <a:txBody>
                    <a:bodyPr/>
                    <a:lstStyle/>
                    <a:p>
                      <a:pPr marL="0" marR="0">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Hot flash</a:t>
                      </a:r>
                    </a:p>
                  </a:txBody>
                  <a:tcPr marL="68580" marR="68580" marT="36000" marB="36000"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243 (68.8)</a:t>
                      </a:r>
                    </a:p>
                  </a:txBody>
                  <a:tcPr marL="68580" marR="68580" marT="36000" marB="36000"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2 (0.6)</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203 (57.3)</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3 (0.8)</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77 (21.8)</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1 (0.3)</a:t>
                      </a:r>
                    </a:p>
                  </a:txBody>
                  <a:tcPr marL="68580" marR="68580" marT="36000" marB="36000"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alpha val="10000"/>
                      </a:schemeClr>
                    </a:solidFill>
                  </a:tcPr>
                </a:tc>
                <a:extLst>
                  <a:ext uri="{0D108BD9-81ED-4DB2-BD59-A6C34878D82A}">
                    <a16:rowId xmlns:a16="http://schemas.microsoft.com/office/drawing/2014/main" val="408402609"/>
                  </a:ext>
                </a:extLst>
              </a:tr>
              <a:tr h="301252">
                <a:tc>
                  <a:txBody>
                    <a:bodyPr/>
                    <a:lstStyle/>
                    <a:p>
                      <a:pPr marL="0" marR="0">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Fatigue</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151 (42.8)</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12 (3.4)</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116 (32.8)</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5 (1.4)</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165 (46.6)</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14 (4.0)</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2030062982"/>
                  </a:ext>
                </a:extLst>
              </a:tr>
              <a:tr h="301252">
                <a:tc>
                  <a:txBody>
                    <a:bodyPr/>
                    <a:lstStyle/>
                    <a:p>
                      <a:pPr marL="0" marR="0">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Arthralgia</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97 (27.5)</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5 (1.4)</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75 (21.2)</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1 (0.3)</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81 (22.9)</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1 (0.3)</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10000"/>
                      </a:schemeClr>
                    </a:solidFill>
                  </a:tcPr>
                </a:tc>
                <a:extLst>
                  <a:ext uri="{0D108BD9-81ED-4DB2-BD59-A6C34878D82A}">
                    <a16:rowId xmlns:a16="http://schemas.microsoft.com/office/drawing/2014/main" val="1346830798"/>
                  </a:ext>
                </a:extLst>
              </a:tr>
              <a:tr h="301252">
                <a:tc>
                  <a:txBody>
                    <a:bodyPr/>
                    <a:lstStyle/>
                    <a:p>
                      <a:pPr marL="0" marR="0">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Hypertension</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82 (23.2)</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2 (0.6)</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69 (19.5)</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0</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67 (18.9)</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0</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2137691528"/>
                  </a:ext>
                </a:extLst>
              </a:tr>
              <a:tr h="301252">
                <a:tc>
                  <a:txBody>
                    <a:bodyPr/>
                    <a:lstStyle/>
                    <a:p>
                      <a:pPr marL="0" marR="0">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Fall</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74 (21.0)</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3 (0.8)</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51 (14.4)</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2 (0.6)</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56 (15.8)</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alpha val="1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5 (1.4)</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10000"/>
                      </a:schemeClr>
                    </a:solidFill>
                  </a:tcPr>
                </a:tc>
                <a:extLst>
                  <a:ext uri="{0D108BD9-81ED-4DB2-BD59-A6C34878D82A}">
                    <a16:rowId xmlns:a16="http://schemas.microsoft.com/office/drawing/2014/main" val="3270358292"/>
                  </a:ext>
                </a:extLst>
              </a:tr>
              <a:tr h="301252">
                <a:tc>
                  <a:txBody>
                    <a:bodyPr/>
                    <a:lstStyle/>
                    <a:p>
                      <a:pPr marL="0" marR="0">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Back pain</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60 (17.0)</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1 (0.3)</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54 (15.3)</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0</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62 (17.5)</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1 (0.3)</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2407552342"/>
                  </a:ext>
                </a:extLst>
              </a:tr>
              <a:tr h="301252">
                <a:tc>
                  <a:txBody>
                    <a:bodyPr/>
                    <a:lstStyle/>
                    <a:p>
                      <a:pPr marL="0" marR="0">
                        <a:lnSpc>
                          <a:spcPct val="100000"/>
                        </a:lnSpc>
                        <a:spcBef>
                          <a:spcPts val="0"/>
                        </a:spcBef>
                        <a:spcAft>
                          <a:spcPts val="0"/>
                        </a:spcAft>
                      </a:pPr>
                      <a:r>
                        <a:rPr lang="en-US" sz="1600" b="0" baseline="0" dirty="0">
                          <a:solidFill>
                            <a:schemeClr val="bg2"/>
                          </a:solidFill>
                          <a:effectLst/>
                          <a:latin typeface="+mn-lt"/>
                          <a:ea typeface="Arial" panose="020B0604020202020204" pitchFamily="34" charset="0"/>
                          <a:cs typeface="Arial" panose="020B0604020202020204" pitchFamily="34" charset="0"/>
                        </a:rPr>
                        <a:t>Nausea</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600" baseline="0" dirty="0">
                          <a:solidFill>
                            <a:schemeClr val="bg2"/>
                          </a:solidFill>
                          <a:effectLst/>
                          <a:latin typeface="+mn-lt"/>
                          <a:ea typeface="Arial" panose="020B0604020202020204" pitchFamily="34" charset="0"/>
                          <a:cs typeface="Arial" panose="020B0604020202020204" pitchFamily="34" charset="0"/>
                        </a:rPr>
                        <a:t>42 (11.9)</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baseline="0" dirty="0">
                          <a:solidFill>
                            <a:schemeClr val="bg2"/>
                          </a:solidFill>
                          <a:effectLst/>
                          <a:latin typeface="+mn-lt"/>
                          <a:ea typeface="Arial" panose="020B0604020202020204" pitchFamily="34" charset="0"/>
                          <a:cs typeface="Arial" panose="020B0604020202020204" pitchFamily="34" charset="0"/>
                        </a:rPr>
                        <a:t>0</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baseline="0" dirty="0">
                          <a:solidFill>
                            <a:schemeClr val="bg2"/>
                          </a:solidFill>
                          <a:effectLst/>
                          <a:latin typeface="+mn-lt"/>
                          <a:ea typeface="Arial" panose="020B0604020202020204" pitchFamily="34" charset="0"/>
                          <a:cs typeface="Arial" panose="020B0604020202020204" pitchFamily="34" charset="0"/>
                        </a:rPr>
                        <a:t>29 (8.2)</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baseline="0" dirty="0">
                          <a:solidFill>
                            <a:schemeClr val="bg2"/>
                          </a:solidFill>
                          <a:effectLst/>
                          <a:latin typeface="+mn-lt"/>
                          <a:ea typeface="Arial" panose="020B0604020202020204" pitchFamily="34" charset="0"/>
                          <a:cs typeface="Arial" panose="020B0604020202020204" pitchFamily="34" charset="0"/>
                        </a:rPr>
                        <a:t>0</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baseline="0" dirty="0">
                          <a:solidFill>
                            <a:schemeClr val="bg2"/>
                          </a:solidFill>
                          <a:effectLst/>
                          <a:latin typeface="+mn-lt"/>
                          <a:ea typeface="Arial" panose="020B0604020202020204" pitchFamily="34" charset="0"/>
                          <a:cs typeface="Arial" panose="020B0604020202020204" pitchFamily="34" charset="0"/>
                        </a:rPr>
                        <a:t>54 (15.3)</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alpha val="10000"/>
                      </a:schemeClr>
                    </a:solidFill>
                  </a:tcPr>
                </a:tc>
                <a:tc>
                  <a:txBody>
                    <a:bodyPr/>
                    <a:lstStyle/>
                    <a:p>
                      <a:pPr marL="0" marR="0" algn="ctr">
                        <a:lnSpc>
                          <a:spcPct val="100000"/>
                        </a:lnSpc>
                        <a:spcBef>
                          <a:spcPts val="0"/>
                        </a:spcBef>
                        <a:spcAft>
                          <a:spcPts val="0"/>
                        </a:spcAft>
                      </a:pPr>
                      <a:r>
                        <a:rPr lang="en-US" sz="1600" baseline="0" dirty="0">
                          <a:solidFill>
                            <a:schemeClr val="bg2"/>
                          </a:solidFill>
                          <a:effectLst/>
                          <a:latin typeface="+mn-lt"/>
                          <a:ea typeface="Arial" panose="020B0604020202020204" pitchFamily="34" charset="0"/>
                          <a:cs typeface="Arial" panose="020B0604020202020204" pitchFamily="34" charset="0"/>
                        </a:rPr>
                        <a:t>1 (0.3)</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10000"/>
                      </a:schemeClr>
                    </a:solidFill>
                  </a:tcPr>
                </a:tc>
                <a:extLst>
                  <a:ext uri="{0D108BD9-81ED-4DB2-BD59-A6C34878D82A}">
                    <a16:rowId xmlns:a16="http://schemas.microsoft.com/office/drawing/2014/main" val="221774110"/>
                  </a:ext>
                </a:extLst>
              </a:tr>
              <a:tr h="301252">
                <a:tc>
                  <a:txBody>
                    <a:bodyPr/>
                    <a:lstStyle/>
                    <a:p>
                      <a:pPr marL="0" marR="0">
                        <a:lnSpc>
                          <a:spcPct val="100000"/>
                        </a:lnSpc>
                        <a:spcBef>
                          <a:spcPts val="0"/>
                        </a:spcBef>
                        <a:spcAft>
                          <a:spcPts val="0"/>
                        </a:spcAft>
                      </a:pPr>
                      <a:r>
                        <a:rPr lang="en-US" sz="1600" b="0" baseline="0" dirty="0">
                          <a:solidFill>
                            <a:schemeClr val="bg2"/>
                          </a:solidFill>
                          <a:effectLst/>
                          <a:latin typeface="+mn-lt"/>
                          <a:ea typeface="Arial" panose="020B0604020202020204" pitchFamily="34" charset="0"/>
                          <a:cs typeface="Arial" panose="020B0604020202020204" pitchFamily="34" charset="0"/>
                        </a:rPr>
                        <a:t>Gynecomastia</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marL="0" marR="0" algn="ctr">
                        <a:lnSpc>
                          <a:spcPct val="100000"/>
                        </a:lnSpc>
                        <a:spcBef>
                          <a:spcPts val="0"/>
                        </a:spcBef>
                        <a:spcAft>
                          <a:spcPts val="0"/>
                        </a:spcAft>
                      </a:pPr>
                      <a:r>
                        <a:rPr lang="en-US" sz="1600" baseline="0" dirty="0">
                          <a:solidFill>
                            <a:schemeClr val="bg2"/>
                          </a:solidFill>
                          <a:effectLst/>
                          <a:latin typeface="+mn-lt"/>
                          <a:ea typeface="Arial" panose="020B0604020202020204" pitchFamily="34" charset="0"/>
                          <a:cs typeface="Arial" panose="020B0604020202020204" pitchFamily="34" charset="0"/>
                        </a:rPr>
                        <a:t>29 (8.2)</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baseline="0" dirty="0">
                          <a:solidFill>
                            <a:schemeClr val="bg2"/>
                          </a:solidFill>
                          <a:effectLst/>
                          <a:latin typeface="+mn-lt"/>
                          <a:ea typeface="Arial" panose="020B0604020202020204" pitchFamily="34" charset="0"/>
                          <a:cs typeface="Arial" panose="020B0604020202020204" pitchFamily="34" charset="0"/>
                        </a:rPr>
                        <a:t>0</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baseline="0" dirty="0">
                          <a:solidFill>
                            <a:schemeClr val="bg2"/>
                          </a:solidFill>
                          <a:effectLst/>
                          <a:latin typeface="+mn-lt"/>
                          <a:ea typeface="Arial" panose="020B0604020202020204" pitchFamily="34" charset="0"/>
                          <a:cs typeface="Arial" panose="020B0604020202020204" pitchFamily="34" charset="0"/>
                        </a:rPr>
                        <a:t>32 (9.0)</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baseline="0" dirty="0">
                          <a:solidFill>
                            <a:schemeClr val="bg2"/>
                          </a:solidFill>
                          <a:effectLst/>
                          <a:latin typeface="+mn-lt"/>
                          <a:ea typeface="Arial" panose="020B0604020202020204" pitchFamily="34" charset="0"/>
                          <a:cs typeface="Arial" panose="020B0604020202020204" pitchFamily="34" charset="0"/>
                        </a:rPr>
                        <a:t>0</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baseline="0" dirty="0">
                          <a:solidFill>
                            <a:schemeClr val="bg2"/>
                          </a:solidFill>
                          <a:effectLst/>
                          <a:latin typeface="+mn-lt"/>
                          <a:ea typeface="Arial" panose="020B0604020202020204" pitchFamily="34" charset="0"/>
                          <a:cs typeface="Arial" panose="020B0604020202020204" pitchFamily="34" charset="0"/>
                        </a:rPr>
                        <a:t>159 (44.9)</a:t>
                      </a:r>
                      <a:endParaRPr lang="en-US" sz="1600" baseline="300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tc>
                  <a:txBody>
                    <a:bodyPr/>
                    <a:lstStyle/>
                    <a:p>
                      <a:pPr marL="0" marR="0" algn="ctr">
                        <a:lnSpc>
                          <a:spcPct val="100000"/>
                        </a:lnSpc>
                        <a:spcBef>
                          <a:spcPts val="0"/>
                        </a:spcBef>
                        <a:spcAft>
                          <a:spcPts val="0"/>
                        </a:spcAft>
                      </a:pPr>
                      <a:r>
                        <a:rPr lang="en-US" sz="1600" baseline="0" dirty="0">
                          <a:solidFill>
                            <a:schemeClr val="bg2"/>
                          </a:solidFill>
                          <a:effectLst/>
                          <a:latin typeface="+mn-lt"/>
                          <a:ea typeface="Arial" panose="020B0604020202020204" pitchFamily="34" charset="0"/>
                          <a:cs typeface="Arial" panose="020B0604020202020204" pitchFamily="34" charset="0"/>
                        </a:rPr>
                        <a:t>1 (0.3)</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3187605260"/>
                  </a:ext>
                </a:extLst>
              </a:tr>
              <a:tr h="301252">
                <a:tc>
                  <a:txBody>
                    <a:bodyPr/>
                    <a:lstStyle/>
                    <a:p>
                      <a:pPr marL="0" marR="0">
                        <a:lnSpc>
                          <a:spcPct val="100000"/>
                        </a:lnSpc>
                        <a:spcBef>
                          <a:spcPts val="0"/>
                        </a:spcBef>
                        <a:spcAft>
                          <a:spcPts val="0"/>
                        </a:spcAft>
                      </a:pPr>
                      <a:r>
                        <a:rPr lang="en-US" sz="1600" b="0" baseline="0" dirty="0">
                          <a:solidFill>
                            <a:schemeClr val="bg2"/>
                          </a:solidFill>
                          <a:effectLst/>
                          <a:latin typeface="+mn-lt"/>
                          <a:ea typeface="Arial" panose="020B0604020202020204" pitchFamily="34" charset="0"/>
                          <a:cs typeface="Arial" panose="020B0604020202020204" pitchFamily="34" charset="0"/>
                        </a:rPr>
                        <a:t>Nipple pain</a:t>
                      </a:r>
                    </a:p>
                  </a:txBody>
                  <a:tcPr marL="68580" marR="68580" marT="36000" marB="36000" anchor="ctr">
                    <a:lnL w="12700" cmpd="sng">
                      <a:noFill/>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600" baseline="0" dirty="0">
                          <a:solidFill>
                            <a:schemeClr val="bg2"/>
                          </a:solidFill>
                          <a:effectLst/>
                          <a:latin typeface="+mn-lt"/>
                          <a:ea typeface="Arial" panose="020B0604020202020204" pitchFamily="34" charset="0"/>
                          <a:cs typeface="Arial" panose="020B0604020202020204" pitchFamily="34" charset="0"/>
                        </a:rPr>
                        <a:t>11 (3.1)</a:t>
                      </a:r>
                    </a:p>
                  </a:txBody>
                  <a:tcPr marL="68580" marR="68580" marT="36000" marB="36000" anchor="ctr">
                    <a:lnL w="12700" cmpd="sng">
                      <a:noFill/>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baseline="0" dirty="0">
                          <a:solidFill>
                            <a:schemeClr val="bg2"/>
                          </a:solidFill>
                          <a:effectLst/>
                          <a:latin typeface="+mn-lt"/>
                          <a:ea typeface="Arial" panose="020B0604020202020204" pitchFamily="34" charset="0"/>
                          <a:cs typeface="Arial" panose="020B0604020202020204" pitchFamily="34" charset="0"/>
                        </a:rPr>
                        <a:t>0</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baseline="0" dirty="0">
                          <a:solidFill>
                            <a:schemeClr val="bg2"/>
                          </a:solidFill>
                          <a:effectLst/>
                          <a:latin typeface="+mn-lt"/>
                          <a:ea typeface="Arial" panose="020B0604020202020204" pitchFamily="34" charset="0"/>
                          <a:cs typeface="Arial" panose="020B0604020202020204" pitchFamily="34" charset="0"/>
                        </a:rPr>
                        <a:t>4 (1.1)</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baseline="0" dirty="0">
                          <a:solidFill>
                            <a:schemeClr val="bg2"/>
                          </a:solidFill>
                          <a:effectLst/>
                          <a:latin typeface="+mn-lt"/>
                          <a:ea typeface="Arial" panose="020B0604020202020204" pitchFamily="34" charset="0"/>
                          <a:cs typeface="Arial" panose="020B0604020202020204" pitchFamily="34" charset="0"/>
                        </a:rPr>
                        <a:t>0</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baseline="0" dirty="0">
                          <a:solidFill>
                            <a:schemeClr val="bg2"/>
                          </a:solidFill>
                          <a:effectLst/>
                          <a:latin typeface="+mn-lt"/>
                          <a:ea typeface="Arial" panose="020B0604020202020204" pitchFamily="34" charset="0"/>
                          <a:cs typeface="Arial" panose="020B0604020202020204" pitchFamily="34" charset="0"/>
                        </a:rPr>
                        <a:t>54 (15.3)</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alpha val="10000"/>
                      </a:schemeClr>
                    </a:solidFill>
                  </a:tcPr>
                </a:tc>
                <a:tc>
                  <a:txBody>
                    <a:bodyPr/>
                    <a:lstStyle/>
                    <a:p>
                      <a:pPr marL="0" marR="0" algn="ctr">
                        <a:lnSpc>
                          <a:spcPct val="100000"/>
                        </a:lnSpc>
                        <a:spcBef>
                          <a:spcPts val="0"/>
                        </a:spcBef>
                        <a:spcAft>
                          <a:spcPts val="0"/>
                        </a:spcAft>
                      </a:pPr>
                      <a:r>
                        <a:rPr lang="en-US" sz="1600" baseline="0" dirty="0">
                          <a:solidFill>
                            <a:schemeClr val="bg2"/>
                          </a:solidFill>
                          <a:effectLst/>
                          <a:latin typeface="+mn-lt"/>
                          <a:ea typeface="Arial" panose="020B0604020202020204" pitchFamily="34" charset="0"/>
                          <a:cs typeface="Arial" panose="020B0604020202020204" pitchFamily="34" charset="0"/>
                        </a:rPr>
                        <a:t>0</a:t>
                      </a:r>
                    </a:p>
                  </a:txBody>
                  <a:tcPr marL="68580" marR="68580" marT="36000" marB="36000" anchor="ctr">
                    <a:lnL w="12700" cmpd="sng">
                      <a:noFill/>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alpha val="10000"/>
                      </a:schemeClr>
                    </a:solidFill>
                  </a:tcPr>
                </a:tc>
                <a:extLst>
                  <a:ext uri="{0D108BD9-81ED-4DB2-BD59-A6C34878D82A}">
                    <a16:rowId xmlns:a16="http://schemas.microsoft.com/office/drawing/2014/main" val="1211589922"/>
                  </a:ext>
                </a:extLst>
              </a:tr>
            </a:tbl>
          </a:graphicData>
        </a:graphic>
      </p:graphicFrame>
      <p:sp>
        <p:nvSpPr>
          <p:cNvPr id="5" name="TextBox 4">
            <a:extLst>
              <a:ext uri="{FF2B5EF4-FFF2-40B4-BE49-F238E27FC236}">
                <a16:creationId xmlns:a16="http://schemas.microsoft.com/office/drawing/2014/main" id="{22681D52-B48B-98E4-A6B6-FC6BEA217E8A}"/>
              </a:ext>
            </a:extLst>
          </p:cNvPr>
          <p:cNvSpPr txBox="1"/>
          <p:nvPr/>
        </p:nvSpPr>
        <p:spPr>
          <a:xfrm>
            <a:off x="266400" y="5644195"/>
            <a:ext cx="11666537" cy="523220"/>
          </a:xfrm>
          <a:prstGeom prst="rect">
            <a:avLst/>
          </a:prstGeom>
          <a:solidFill>
            <a:schemeClr val="accent2">
              <a:lumMod val="20000"/>
              <a:lumOff val="80000"/>
            </a:schemeClr>
          </a:solidFill>
        </p:spPr>
        <p:txBody>
          <a:bodyPr wrap="square" rtlCol="0">
            <a:spAutoFit/>
          </a:bodyPr>
          <a:lstStyle/>
          <a:p>
            <a:pPr marL="180975" indent="-180975">
              <a:spcBef>
                <a:spcPts val="500"/>
              </a:spcBef>
              <a:buClr>
                <a:schemeClr val="accent2"/>
              </a:buClr>
              <a:buFont typeface="Arial" panose="020B0604020202020204" pitchFamily="34" charset="0"/>
              <a:buChar char="•"/>
            </a:pPr>
            <a:r>
              <a:rPr lang="en-US" sz="1400" dirty="0">
                <a:effectLst/>
                <a:ea typeface="Arial" panose="020B0604020202020204" pitchFamily="34" charset="0"/>
                <a:cs typeface="Arial" panose="020B0604020202020204" pitchFamily="34" charset="0"/>
              </a:rPr>
              <a:t>The most common AEs (&gt;15% of patients) for all treatment cohorts were hot flash, fatigue</a:t>
            </a:r>
            <a:r>
              <a:rPr lang="en-US" sz="1400" dirty="0">
                <a:ea typeface="Arial" panose="020B0604020202020204" pitchFamily="34" charset="0"/>
                <a:cs typeface="Arial" panose="020B0604020202020204" pitchFamily="34" charset="0"/>
              </a:rPr>
              <a:t>; plus </a:t>
            </a:r>
            <a:r>
              <a:rPr lang="en-US" sz="1400" dirty="0">
                <a:effectLst/>
                <a:ea typeface="Arial" panose="020B0604020202020204" pitchFamily="34" charset="0"/>
                <a:cs typeface="Arial" panose="020B0604020202020204" pitchFamily="34" charset="0"/>
              </a:rPr>
              <a:t>gynecomastia in the enzalutamide monotherapy cohort; most were grade &lt;3. </a:t>
            </a:r>
          </a:p>
        </p:txBody>
      </p:sp>
      <p:sp>
        <p:nvSpPr>
          <p:cNvPr id="8" name="object 5">
            <a:extLst>
              <a:ext uri="{FF2B5EF4-FFF2-40B4-BE49-F238E27FC236}">
                <a16:creationId xmlns:a16="http://schemas.microsoft.com/office/drawing/2014/main" id="{50AB0998-2522-BA5E-AD55-8A7D052ACC29}"/>
              </a:ext>
            </a:extLst>
          </p:cNvPr>
          <p:cNvSpPr txBox="1"/>
          <p:nvPr/>
        </p:nvSpPr>
        <p:spPr>
          <a:xfrm>
            <a:off x="266399" y="5958968"/>
            <a:ext cx="11662075" cy="638253"/>
          </a:xfrm>
          <a:prstGeom prst="rect">
            <a:avLst/>
          </a:prstGeom>
        </p:spPr>
        <p:txBody>
          <a:bodyPr vert="horz" wrap="square" lIns="0" tIns="0" rIns="0" bIns="0" rtlCol="0" anchor="b">
            <a:noAutofit/>
          </a:bodyPr>
          <a:lstStyle/>
          <a:p>
            <a:endParaRPr lang="en-US" sz="800" dirty="0">
              <a:solidFill>
                <a:schemeClr val="bg2"/>
              </a:solidFill>
            </a:endParaRPr>
          </a:p>
          <a:p>
            <a:r>
              <a:rPr lang="en-US" sz="800" dirty="0">
                <a:solidFill>
                  <a:schemeClr val="bg2"/>
                </a:solidFill>
                <a:effectLst/>
                <a:ea typeface="Arial" panose="020B0604020202020204" pitchFamily="34" charset="0"/>
                <a:cs typeface="Arial" panose="020B0604020202020204" pitchFamily="34" charset="0"/>
              </a:rPr>
              <a:t>Data cutoff: January 31, 2023. </a:t>
            </a:r>
            <a:r>
              <a:rPr lang="en-US" sz="800" baseline="30000" dirty="0" err="1">
                <a:solidFill>
                  <a:schemeClr val="bg2"/>
                </a:solidFill>
                <a:effectLst/>
                <a:ea typeface="Arial" panose="020B0604020202020204" pitchFamily="34" charset="0"/>
                <a:cs typeface="Arial" panose="020B0604020202020204" pitchFamily="34" charset="0"/>
              </a:rPr>
              <a:t>a</a:t>
            </a:r>
            <a:r>
              <a:rPr lang="en-US" sz="800" dirty="0" err="1">
                <a:solidFill>
                  <a:schemeClr val="bg2"/>
                </a:solidFill>
                <a:effectLst/>
                <a:ea typeface="Arial" panose="020B0604020202020204" pitchFamily="34" charset="0"/>
                <a:cs typeface="Arial" panose="020B0604020202020204" pitchFamily="34" charset="0"/>
              </a:rPr>
              <a:t>Percentages</a:t>
            </a:r>
            <a:r>
              <a:rPr lang="en-US" sz="800" dirty="0">
                <a:solidFill>
                  <a:schemeClr val="bg2"/>
                </a:solidFill>
                <a:effectLst/>
                <a:ea typeface="Arial" panose="020B0604020202020204" pitchFamily="34" charset="0"/>
                <a:cs typeface="Arial" panose="020B0604020202020204" pitchFamily="34" charset="0"/>
              </a:rPr>
              <a:t> may not total 100 because of rounding. Shown are AEs that occurred from the time of first dose of study treatment through 30 days after permanent discontinuation. AEs were graded according to the National Cancer Institute Common Terminology Criteria for Adverse Events version 4.03</a:t>
            </a:r>
            <a:r>
              <a:rPr lang="en-US" sz="800" dirty="0">
                <a:solidFill>
                  <a:schemeClr val="bg2"/>
                </a:solidFill>
              </a:rPr>
              <a:t>. </a:t>
            </a:r>
            <a:r>
              <a:rPr lang="en-US" sz="800" dirty="0">
                <a:solidFill>
                  <a:schemeClr val="bg2"/>
                </a:solidFill>
                <a:ea typeface="Arial" panose="020B0604020202020204" pitchFamily="34" charset="0"/>
                <a:cs typeface="Arial" panose="020B0604020202020204" pitchFamily="34" charset="0"/>
              </a:rPr>
              <a:t>TEAE, treatment-emergent AE.</a:t>
            </a:r>
          </a:p>
        </p:txBody>
      </p:sp>
      <p:sp>
        <p:nvSpPr>
          <p:cNvPr id="2" name="TextBox 1">
            <a:extLst>
              <a:ext uri="{FF2B5EF4-FFF2-40B4-BE49-F238E27FC236}">
                <a16:creationId xmlns:a16="http://schemas.microsoft.com/office/drawing/2014/main" id="{BFFC9D73-0172-A9A3-2EE5-29F3A91B2616}"/>
              </a:ext>
            </a:extLst>
          </p:cNvPr>
          <p:cNvSpPr txBox="1"/>
          <p:nvPr/>
        </p:nvSpPr>
        <p:spPr>
          <a:xfrm>
            <a:off x="9255227" y="6534426"/>
            <a:ext cx="2842713" cy="246221"/>
          </a:xfrm>
          <a:prstGeom prst="rect">
            <a:avLst/>
          </a:prstGeom>
          <a:noFill/>
        </p:spPr>
        <p:txBody>
          <a:bodyPr wrap="square" rtlCol="0">
            <a:spAutoFit/>
          </a:bodyPr>
          <a:lstStyle/>
          <a:p>
            <a:pPr algn="r"/>
            <a:r>
              <a:rPr lang="en-US" sz="1000" i="1" dirty="0">
                <a:solidFill>
                  <a:schemeClr val="bg1"/>
                </a:solidFill>
              </a:rPr>
              <a:t>Shore N et al. AUA 2023;Abstract LBA02-09.</a:t>
            </a:r>
            <a:endParaRPr lang="en-US" sz="1000" dirty="0">
              <a:solidFill>
                <a:schemeClr val="bg1"/>
              </a:solidFill>
              <a:latin typeface="Calibri"/>
            </a:endParaRPr>
          </a:p>
        </p:txBody>
      </p:sp>
    </p:spTree>
    <p:custDataLst>
      <p:tags r:id="rId1"/>
    </p:custDataLst>
    <p:extLst>
      <p:ext uri="{BB962C8B-B14F-4D97-AF65-F5344CB8AC3E}">
        <p14:creationId xmlns:p14="http://schemas.microsoft.com/office/powerpoint/2010/main" val="290644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p:txBody>
          <a:bodyPr>
            <a:normAutofit/>
          </a:bodyPr>
          <a:lstStyle/>
          <a:p>
            <a:pPr marL="0" marR="0">
              <a:lnSpc>
                <a:spcPct val="120000"/>
              </a:lnSpc>
              <a:spcBef>
                <a:spcPts val="0"/>
              </a:spcBef>
              <a:spcAft>
                <a:spcPts val="1200"/>
              </a:spcAft>
            </a:pPr>
            <a:endParaRPr lang="en-US" sz="5600" b="0" dirty="0">
              <a:solidFill>
                <a:schemeClr val="bg1"/>
              </a:solidFill>
            </a:endParaRPr>
          </a:p>
          <a:p>
            <a:pPr>
              <a:lnSpc>
                <a:spcPct val="120000"/>
              </a:lnSpc>
              <a:spcBef>
                <a:spcPts val="0"/>
              </a:spcBef>
              <a:spcAft>
                <a:spcPts val="1200"/>
              </a:spcAft>
            </a:pPr>
            <a:endParaRPr lang="en-US" sz="5600" dirty="0">
              <a:solidFill>
                <a:schemeClr val="bg1"/>
              </a:solidFill>
            </a:endParaRPr>
          </a:p>
        </p:txBody>
      </p:sp>
      <p:sp>
        <p:nvSpPr>
          <p:cNvPr id="9" name="Title 8">
            <a:extLst>
              <a:ext uri="{FF2B5EF4-FFF2-40B4-BE49-F238E27FC236}">
                <a16:creationId xmlns:a16="http://schemas.microsoft.com/office/drawing/2014/main" id="{AB3302F0-BB65-D7E6-4A61-BBADF5C22972}"/>
              </a:ext>
            </a:extLst>
          </p:cNvPr>
          <p:cNvSpPr>
            <a:spLocks noGrp="1"/>
          </p:cNvSpPr>
          <p:nvPr>
            <p:ph type="title"/>
          </p:nvPr>
        </p:nvSpPr>
        <p:spPr>
          <a:xfrm>
            <a:off x="2774718" y="130151"/>
            <a:ext cx="6580776" cy="955371"/>
          </a:xfrm>
        </p:spPr>
        <p:txBody>
          <a:bodyPr>
            <a:noAutofit/>
          </a:bodyPr>
          <a:lstStyle/>
          <a:p>
            <a:r>
              <a:rPr lang="en-US" dirty="0"/>
              <a:t>Selected TEAEs of special interest</a:t>
            </a:r>
          </a:p>
        </p:txBody>
      </p:sp>
      <p:graphicFrame>
        <p:nvGraphicFramePr>
          <p:cNvPr id="4" name="Table 3">
            <a:extLst>
              <a:ext uri="{FF2B5EF4-FFF2-40B4-BE49-F238E27FC236}">
                <a16:creationId xmlns:a16="http://schemas.microsoft.com/office/drawing/2014/main" id="{EC2DC220-23D6-46DE-F16C-B6FFA7398507}"/>
              </a:ext>
            </a:extLst>
          </p:cNvPr>
          <p:cNvGraphicFramePr>
            <a:graphicFrameLocks noGrp="1"/>
          </p:cNvGraphicFramePr>
          <p:nvPr/>
        </p:nvGraphicFramePr>
        <p:xfrm>
          <a:off x="266398" y="1321733"/>
          <a:ext cx="11662076" cy="4277760"/>
        </p:xfrm>
        <a:graphic>
          <a:graphicData uri="http://schemas.openxmlformats.org/drawingml/2006/table">
            <a:tbl>
              <a:tblPr firstRow="1" firstCol="1" bandRow="1">
                <a:tableStyleId>{00A15C55-8517-42AA-B614-E9B94910E393}</a:tableStyleId>
              </a:tblPr>
              <a:tblGrid>
                <a:gridCol w="3740666">
                  <a:extLst>
                    <a:ext uri="{9D8B030D-6E8A-4147-A177-3AD203B41FA5}">
                      <a16:colId xmlns:a16="http://schemas.microsoft.com/office/drawing/2014/main" val="2133325975"/>
                    </a:ext>
                  </a:extLst>
                </a:gridCol>
                <a:gridCol w="1320235">
                  <a:extLst>
                    <a:ext uri="{9D8B030D-6E8A-4147-A177-3AD203B41FA5}">
                      <a16:colId xmlns:a16="http://schemas.microsoft.com/office/drawing/2014/main" val="1051757843"/>
                    </a:ext>
                  </a:extLst>
                </a:gridCol>
                <a:gridCol w="1320235">
                  <a:extLst>
                    <a:ext uri="{9D8B030D-6E8A-4147-A177-3AD203B41FA5}">
                      <a16:colId xmlns:a16="http://schemas.microsoft.com/office/drawing/2014/main" val="1156579820"/>
                    </a:ext>
                  </a:extLst>
                </a:gridCol>
                <a:gridCol w="1320235">
                  <a:extLst>
                    <a:ext uri="{9D8B030D-6E8A-4147-A177-3AD203B41FA5}">
                      <a16:colId xmlns:a16="http://schemas.microsoft.com/office/drawing/2014/main" val="4148576597"/>
                    </a:ext>
                  </a:extLst>
                </a:gridCol>
                <a:gridCol w="1320235">
                  <a:extLst>
                    <a:ext uri="{9D8B030D-6E8A-4147-A177-3AD203B41FA5}">
                      <a16:colId xmlns:a16="http://schemas.microsoft.com/office/drawing/2014/main" val="171422884"/>
                    </a:ext>
                  </a:extLst>
                </a:gridCol>
                <a:gridCol w="1320235">
                  <a:extLst>
                    <a:ext uri="{9D8B030D-6E8A-4147-A177-3AD203B41FA5}">
                      <a16:colId xmlns:a16="http://schemas.microsoft.com/office/drawing/2014/main" val="101121193"/>
                    </a:ext>
                  </a:extLst>
                </a:gridCol>
                <a:gridCol w="1320235">
                  <a:extLst>
                    <a:ext uri="{9D8B030D-6E8A-4147-A177-3AD203B41FA5}">
                      <a16:colId xmlns:a16="http://schemas.microsoft.com/office/drawing/2014/main" val="1773460480"/>
                    </a:ext>
                  </a:extLst>
                </a:gridCol>
              </a:tblGrid>
              <a:tr h="74419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2"/>
                          </a:solidFill>
                          <a:effectLst/>
                          <a:latin typeface="+mn-lt"/>
                        </a:rPr>
                        <a:t>Clustered TEAEs of special interest, n (%)</a:t>
                      </a:r>
                      <a:r>
                        <a:rPr lang="en-US" sz="1600" baseline="30000" dirty="0">
                          <a:solidFill>
                            <a:schemeClr val="bg2"/>
                          </a:solidFill>
                          <a:effectLst/>
                          <a:latin typeface="+mn-lt"/>
                        </a:rPr>
                        <a:t>a</a:t>
                      </a:r>
                      <a:endParaRPr lang="en-US" sz="1600" baseline="30000" dirty="0">
                        <a:solidFill>
                          <a:schemeClr val="bg2"/>
                        </a:solidFill>
                        <a:effectLst/>
                        <a:latin typeface="+mn-lt"/>
                        <a:cs typeface="Arial" panose="020B0604020202020204" pitchFamily="34" charset="0"/>
                      </a:endParaRPr>
                    </a:p>
                  </a:txBody>
                  <a:tcPr marL="68580" marR="68580" marT="36000" marB="36000" anchor="b">
                    <a:lnL w="12700" cmpd="sng">
                      <a:noFill/>
                    </a:lnL>
                    <a:lnR w="190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0000"/>
                        </a:lnSpc>
                        <a:spcBef>
                          <a:spcPts val="0"/>
                        </a:spcBef>
                        <a:spcAft>
                          <a:spcPts val="0"/>
                        </a:spcAft>
                      </a:pPr>
                      <a:r>
                        <a:rPr lang="en-US" sz="1600" dirty="0">
                          <a:solidFill>
                            <a:schemeClr val="bg2"/>
                          </a:solidFill>
                          <a:effectLst/>
                          <a:latin typeface="+mn-lt"/>
                        </a:rPr>
                        <a:t>Enzalutamide combination</a:t>
                      </a:r>
                    </a:p>
                    <a:p>
                      <a:pPr marL="0" marR="0" algn="ctr">
                        <a:lnSpc>
                          <a:spcPct val="100000"/>
                        </a:lnSpc>
                        <a:spcBef>
                          <a:spcPts val="0"/>
                        </a:spcBef>
                        <a:spcAft>
                          <a:spcPts val="0"/>
                        </a:spcAft>
                      </a:pPr>
                      <a:r>
                        <a:rPr lang="en-US" sz="1600" dirty="0">
                          <a:solidFill>
                            <a:schemeClr val="bg2"/>
                          </a:solidFill>
                          <a:effectLst/>
                          <a:latin typeface="+mn-lt"/>
                        </a:rPr>
                        <a:t>(n = 353)</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b">
                    <a:lnL w="19050"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600" dirty="0">
                          <a:solidFill>
                            <a:schemeClr val="bg2"/>
                          </a:solidFill>
                          <a:effectLst/>
                          <a:latin typeface="+mn-lt"/>
                        </a:rPr>
                        <a:t>Leuprolide acetate</a:t>
                      </a:r>
                    </a:p>
                    <a:p>
                      <a:pPr marL="0" marR="0" algn="ctr">
                        <a:lnSpc>
                          <a:spcPct val="100000"/>
                        </a:lnSpc>
                        <a:spcBef>
                          <a:spcPts val="0"/>
                        </a:spcBef>
                        <a:spcAft>
                          <a:spcPts val="0"/>
                        </a:spcAft>
                      </a:pPr>
                      <a:r>
                        <a:rPr lang="en-US" sz="1600" dirty="0">
                          <a:solidFill>
                            <a:schemeClr val="bg2"/>
                          </a:solidFill>
                          <a:effectLst/>
                          <a:latin typeface="+mn-lt"/>
                        </a:rPr>
                        <a:t>(n = 354)</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b">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600" dirty="0">
                          <a:solidFill>
                            <a:schemeClr val="bg2"/>
                          </a:solidFill>
                          <a:effectLst/>
                          <a:latin typeface="+mn-lt"/>
                        </a:rPr>
                        <a:t>Enzalutamide monotherapy</a:t>
                      </a:r>
                    </a:p>
                    <a:p>
                      <a:pPr marL="0" marR="0" algn="ctr">
                        <a:lnSpc>
                          <a:spcPct val="100000"/>
                        </a:lnSpc>
                        <a:spcBef>
                          <a:spcPts val="0"/>
                        </a:spcBef>
                        <a:spcAft>
                          <a:spcPts val="0"/>
                        </a:spcAft>
                      </a:pPr>
                      <a:r>
                        <a:rPr lang="en-US" sz="1600" dirty="0">
                          <a:solidFill>
                            <a:schemeClr val="bg2"/>
                          </a:solidFill>
                          <a:effectLst/>
                          <a:latin typeface="+mn-lt"/>
                        </a:rPr>
                        <a:t>(n = 354)</a:t>
                      </a:r>
                      <a:endParaRPr lang="en-US" sz="16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b">
                    <a:lnL w="28575"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81E36"/>
                    </a:solidFill>
                  </a:tcPr>
                </a:tc>
                <a:tc hMerge="1">
                  <a:txBody>
                    <a:bodyPr/>
                    <a:lstStyle/>
                    <a:p>
                      <a:endParaRPr lang="en-US"/>
                    </a:p>
                  </a:txBody>
                  <a:tcPr/>
                </a:tc>
                <a:extLst>
                  <a:ext uri="{0D108BD9-81ED-4DB2-BD59-A6C34878D82A}">
                    <a16:rowId xmlns:a16="http://schemas.microsoft.com/office/drawing/2014/main" val="2587693982"/>
                  </a:ext>
                </a:extLst>
              </a:tr>
              <a:tr h="29252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 Most common adverse events (&gt;15% of patients), n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0000"/>
                        </a:lnSpc>
                        <a:spcBef>
                          <a:spcPts val="0"/>
                        </a:spcBef>
                        <a:spcAft>
                          <a:spcPts val="0"/>
                        </a:spcAft>
                      </a:pPr>
                      <a:r>
                        <a:rPr lang="en-US" sz="1600" b="1" dirty="0">
                          <a:solidFill>
                            <a:schemeClr val="bg2"/>
                          </a:solidFill>
                          <a:effectLst/>
                          <a:latin typeface="+mn-lt"/>
                        </a:rPr>
                        <a:t>All grades</a:t>
                      </a:r>
                      <a:endParaRPr lang="en-US" sz="1600" b="1"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9050" cap="flat" cmpd="sng" algn="ctr">
                      <a:no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ct val="100000"/>
                        </a:lnSpc>
                        <a:spcBef>
                          <a:spcPts val="0"/>
                        </a:spcBef>
                        <a:spcAft>
                          <a:spcPts val="0"/>
                        </a:spcAft>
                      </a:pPr>
                      <a:r>
                        <a:rPr lang="en-US" sz="1600" b="1" dirty="0">
                          <a:solidFill>
                            <a:schemeClr val="bg2"/>
                          </a:solidFill>
                          <a:effectLst/>
                          <a:latin typeface="+mn-lt"/>
                        </a:rPr>
                        <a:t>Grade ≥3</a:t>
                      </a:r>
                      <a:endParaRPr lang="en-US" sz="1600" b="1"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28575"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ct val="100000"/>
                        </a:lnSpc>
                        <a:spcBef>
                          <a:spcPts val="0"/>
                        </a:spcBef>
                        <a:spcAft>
                          <a:spcPts val="0"/>
                        </a:spcAft>
                      </a:pPr>
                      <a:r>
                        <a:rPr lang="en-US" sz="1600" b="1" dirty="0">
                          <a:solidFill>
                            <a:schemeClr val="bg2"/>
                          </a:solidFill>
                          <a:effectLst/>
                          <a:latin typeface="+mn-lt"/>
                        </a:rPr>
                        <a:t>All grades</a:t>
                      </a:r>
                      <a:endParaRPr lang="en-US" sz="1600" b="1"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00000"/>
                        </a:lnSpc>
                        <a:spcBef>
                          <a:spcPts val="0"/>
                        </a:spcBef>
                        <a:spcAft>
                          <a:spcPts val="0"/>
                        </a:spcAft>
                      </a:pPr>
                      <a:r>
                        <a:rPr lang="en-US" sz="1600" b="1" dirty="0">
                          <a:solidFill>
                            <a:schemeClr val="bg2"/>
                          </a:solidFill>
                          <a:effectLst/>
                          <a:latin typeface="+mn-lt"/>
                        </a:rPr>
                        <a:t>Grade ≥3</a:t>
                      </a:r>
                      <a:endParaRPr lang="en-US" sz="1600" b="1"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28575"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00000"/>
                        </a:lnSpc>
                        <a:spcBef>
                          <a:spcPts val="0"/>
                        </a:spcBef>
                        <a:spcAft>
                          <a:spcPts val="0"/>
                        </a:spcAft>
                      </a:pPr>
                      <a:r>
                        <a:rPr lang="en-US" sz="1600" b="1" dirty="0">
                          <a:solidFill>
                            <a:schemeClr val="bg2"/>
                          </a:solidFill>
                          <a:effectLst/>
                          <a:latin typeface="+mn-lt"/>
                        </a:rPr>
                        <a:t>All grades</a:t>
                      </a:r>
                      <a:endParaRPr lang="en-US" sz="1600" b="1"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81E36"/>
                    </a:solidFill>
                  </a:tcPr>
                </a:tc>
                <a:tc>
                  <a:txBody>
                    <a:bodyPr/>
                    <a:lstStyle/>
                    <a:p>
                      <a:pPr marL="0" marR="0" algn="ctr">
                        <a:lnSpc>
                          <a:spcPct val="100000"/>
                        </a:lnSpc>
                        <a:spcBef>
                          <a:spcPts val="0"/>
                        </a:spcBef>
                        <a:spcAft>
                          <a:spcPts val="0"/>
                        </a:spcAft>
                      </a:pPr>
                      <a:r>
                        <a:rPr lang="en-US" sz="1600" b="1" dirty="0">
                          <a:solidFill>
                            <a:schemeClr val="bg2"/>
                          </a:solidFill>
                          <a:effectLst/>
                          <a:latin typeface="+mn-lt"/>
                        </a:rPr>
                        <a:t>Grade ≥3</a:t>
                      </a:r>
                      <a:endParaRPr lang="en-US" sz="1600" b="1"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81E36"/>
                    </a:solidFill>
                  </a:tcPr>
                </a:tc>
                <a:extLst>
                  <a:ext uri="{0D108BD9-81ED-4DB2-BD59-A6C34878D82A}">
                    <a16:rowId xmlns:a16="http://schemas.microsoft.com/office/drawing/2014/main" val="2601178807"/>
                  </a:ext>
                </a:extLst>
              </a:tr>
              <a:tr h="292521">
                <a:tc>
                  <a:txBody>
                    <a:bodyPr/>
                    <a:lstStyle/>
                    <a:p>
                      <a:pPr marL="0" marR="0">
                        <a:lnSpc>
                          <a:spcPct val="100000"/>
                        </a:lnSpc>
                        <a:spcBef>
                          <a:spcPts val="0"/>
                        </a:spcBef>
                        <a:spcAft>
                          <a:spcPts val="0"/>
                        </a:spcAft>
                      </a:pPr>
                      <a:r>
                        <a:rPr lang="en-US" sz="1600" b="0" dirty="0" err="1">
                          <a:solidFill>
                            <a:schemeClr val="bg2"/>
                          </a:solidFill>
                          <a:effectLst/>
                          <a:latin typeface="+mn-lt"/>
                          <a:ea typeface="Arial" panose="020B0604020202020204" pitchFamily="34" charset="0"/>
                          <a:cs typeface="Arial" panose="020B0604020202020204" pitchFamily="34" charset="0"/>
                        </a:rPr>
                        <a:t>Fatigue</a:t>
                      </a:r>
                      <a:r>
                        <a:rPr lang="en-US" sz="1600" b="0" baseline="30000" dirty="0" err="1">
                          <a:solidFill>
                            <a:schemeClr val="bg2"/>
                          </a:solidFill>
                          <a:effectLst/>
                          <a:latin typeface="+mn-lt"/>
                          <a:ea typeface="Arial" panose="020B0604020202020204" pitchFamily="34" charset="0"/>
                          <a:cs typeface="Arial" panose="020B0604020202020204" pitchFamily="34" charset="0"/>
                        </a:rPr>
                        <a:t>b</a:t>
                      </a:r>
                      <a:endParaRPr lang="en-US" sz="1600" b="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178 (50.4)</a:t>
                      </a:r>
                      <a:r>
                        <a:rPr lang="en-US" sz="1600" b="0" baseline="30000" dirty="0">
                          <a:solidFill>
                            <a:schemeClr val="bg2"/>
                          </a:solidFill>
                          <a:effectLst/>
                          <a:latin typeface="+mn-lt"/>
                          <a:ea typeface="Arial" panose="020B0604020202020204" pitchFamily="34" charset="0"/>
                          <a:cs typeface="Arial" panose="020B0604020202020204" pitchFamily="34" charset="0"/>
                        </a:rPr>
                        <a:t>c</a:t>
                      </a:r>
                      <a:endParaRPr lang="en-US" sz="1600" b="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14 (4.0)</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134 (37.9)</a:t>
                      </a:r>
                      <a:r>
                        <a:rPr lang="en-US" sz="1600" b="0" baseline="30000" dirty="0">
                          <a:solidFill>
                            <a:schemeClr val="bg2"/>
                          </a:solidFill>
                          <a:effectLst/>
                          <a:latin typeface="+mn-lt"/>
                          <a:ea typeface="Arial" panose="020B0604020202020204" pitchFamily="34" charset="0"/>
                          <a:cs typeface="Arial" panose="020B0604020202020204" pitchFamily="34" charset="0"/>
                        </a:rPr>
                        <a:t>c</a:t>
                      </a:r>
                      <a:endParaRPr lang="en-US" sz="1600" b="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6 (1.7)</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191 (54.0)</a:t>
                      </a:r>
                      <a:r>
                        <a:rPr lang="en-US" sz="1600" b="0" baseline="30000" dirty="0">
                          <a:solidFill>
                            <a:schemeClr val="bg2"/>
                          </a:solidFill>
                          <a:effectLst/>
                          <a:latin typeface="+mn-lt"/>
                          <a:ea typeface="Arial" panose="020B0604020202020204" pitchFamily="34" charset="0"/>
                          <a:cs typeface="Arial" panose="020B0604020202020204" pitchFamily="34" charset="0"/>
                        </a:rPr>
                        <a:t>c</a:t>
                      </a:r>
                      <a:endParaRPr lang="en-US" sz="1600" b="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17 (4.8)</a:t>
                      </a:r>
                    </a:p>
                  </a:txBody>
                  <a:tcPr marL="68580" marR="68580" marT="36000" marB="36000"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alpha val="10000"/>
                      </a:schemeClr>
                    </a:solidFill>
                  </a:tcPr>
                </a:tc>
                <a:extLst>
                  <a:ext uri="{0D108BD9-81ED-4DB2-BD59-A6C34878D82A}">
                    <a16:rowId xmlns:a16="http://schemas.microsoft.com/office/drawing/2014/main" val="408402609"/>
                  </a:ext>
                </a:extLst>
              </a:tr>
              <a:tr h="292521">
                <a:tc>
                  <a:txBody>
                    <a:bodyPr/>
                    <a:lstStyle/>
                    <a:p>
                      <a:pPr marL="0" marR="0">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Musculoskeletal </a:t>
                      </a:r>
                      <a:r>
                        <a:rPr lang="en-US" sz="1600" b="0" dirty="0" err="1">
                          <a:solidFill>
                            <a:schemeClr val="bg2"/>
                          </a:solidFill>
                          <a:effectLst/>
                          <a:latin typeface="+mn-lt"/>
                          <a:ea typeface="Arial" panose="020B0604020202020204" pitchFamily="34" charset="0"/>
                          <a:cs typeface="Arial" panose="020B0604020202020204" pitchFamily="34" charset="0"/>
                        </a:rPr>
                        <a:t>events</a:t>
                      </a:r>
                      <a:r>
                        <a:rPr lang="en-US" sz="1600" b="0" baseline="30000" dirty="0" err="1">
                          <a:solidFill>
                            <a:schemeClr val="bg2"/>
                          </a:solidFill>
                          <a:effectLst/>
                          <a:latin typeface="+mn-lt"/>
                          <a:ea typeface="Arial" panose="020B0604020202020204" pitchFamily="34" charset="0"/>
                          <a:cs typeface="Arial" panose="020B0604020202020204" pitchFamily="34" charset="0"/>
                        </a:rPr>
                        <a:t>d</a:t>
                      </a:r>
                      <a:endParaRPr lang="en-US" sz="1600" b="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163 (46.2)</a:t>
                      </a:r>
                      <a:r>
                        <a:rPr lang="en-US" sz="1600" b="0" baseline="30000" dirty="0">
                          <a:solidFill>
                            <a:schemeClr val="bg2"/>
                          </a:solidFill>
                          <a:effectLst/>
                          <a:latin typeface="+mn-lt"/>
                          <a:ea typeface="Arial" panose="020B0604020202020204" pitchFamily="34" charset="0"/>
                          <a:cs typeface="Arial" panose="020B0604020202020204" pitchFamily="34" charset="0"/>
                        </a:rPr>
                        <a:t>c</a:t>
                      </a:r>
                      <a:endParaRPr lang="en-US" sz="1600" b="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13 (3.7)</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148 (41.8)</a:t>
                      </a:r>
                      <a:r>
                        <a:rPr lang="en-US" sz="1600" b="0" baseline="30000" dirty="0">
                          <a:solidFill>
                            <a:schemeClr val="bg2"/>
                          </a:solidFill>
                          <a:effectLst/>
                          <a:latin typeface="+mn-lt"/>
                          <a:ea typeface="Arial" panose="020B0604020202020204" pitchFamily="34" charset="0"/>
                          <a:cs typeface="Arial" panose="020B0604020202020204" pitchFamily="34" charset="0"/>
                        </a:rPr>
                        <a:t>c</a:t>
                      </a:r>
                      <a:endParaRPr lang="en-US" sz="1600" b="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4 (1.1)</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158 (44.6)</a:t>
                      </a:r>
                      <a:r>
                        <a:rPr lang="en-US" sz="1600" b="0" baseline="30000" dirty="0">
                          <a:solidFill>
                            <a:schemeClr val="bg2"/>
                          </a:solidFill>
                          <a:effectLst/>
                          <a:latin typeface="+mn-lt"/>
                          <a:ea typeface="Arial" panose="020B0604020202020204" pitchFamily="34" charset="0"/>
                          <a:cs typeface="Arial" panose="020B0604020202020204" pitchFamily="34" charset="0"/>
                        </a:rPr>
                        <a:t>c</a:t>
                      </a:r>
                      <a:endParaRPr lang="en-US" sz="1600" b="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6 (1.7)</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2030062982"/>
                  </a:ext>
                </a:extLst>
              </a:tr>
              <a:tr h="292521">
                <a:tc>
                  <a:txBody>
                    <a:bodyPr/>
                    <a:lstStyle/>
                    <a:p>
                      <a:pPr marL="0" marR="0">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Hypertension</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89 (25.2)</a:t>
                      </a:r>
                      <a:r>
                        <a:rPr lang="en-US" sz="1600" b="0" baseline="30000" dirty="0">
                          <a:solidFill>
                            <a:schemeClr val="bg2"/>
                          </a:solidFill>
                          <a:effectLst/>
                          <a:latin typeface="+mn-lt"/>
                          <a:ea typeface="Arial" panose="020B0604020202020204" pitchFamily="34" charset="0"/>
                          <a:cs typeface="Arial" panose="020B0604020202020204" pitchFamily="34" charset="0"/>
                        </a:rPr>
                        <a:t>c</a:t>
                      </a:r>
                      <a:endParaRPr lang="en-US" sz="1600" b="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27 (7.6)</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74 (20.9)</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21 (5.9)</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77 (21.8)</a:t>
                      </a:r>
                      <a:r>
                        <a:rPr lang="en-US" sz="1600" b="0" baseline="30000" dirty="0">
                          <a:solidFill>
                            <a:schemeClr val="bg2"/>
                          </a:solidFill>
                          <a:effectLst/>
                          <a:latin typeface="+mn-lt"/>
                          <a:ea typeface="Arial" panose="020B0604020202020204" pitchFamily="34" charset="0"/>
                          <a:cs typeface="Arial" panose="020B0604020202020204" pitchFamily="34" charset="0"/>
                        </a:rPr>
                        <a:t>c</a:t>
                      </a:r>
                      <a:endParaRPr lang="en-US" sz="1600" b="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20 (5.6)</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10000"/>
                      </a:schemeClr>
                    </a:solidFill>
                  </a:tcPr>
                </a:tc>
                <a:extLst>
                  <a:ext uri="{0D108BD9-81ED-4DB2-BD59-A6C34878D82A}">
                    <a16:rowId xmlns:a16="http://schemas.microsoft.com/office/drawing/2014/main" val="1346830798"/>
                  </a:ext>
                </a:extLst>
              </a:tr>
              <a:tr h="292521">
                <a:tc>
                  <a:txBody>
                    <a:bodyPr/>
                    <a:lstStyle/>
                    <a:p>
                      <a:pPr marL="0" marR="0">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Fall</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74 (21.0)</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4 (1.1)</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51 (14.4)</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4 (1.1)</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56 (15.8)</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7 (2.0)</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2137691528"/>
                  </a:ext>
                </a:extLst>
              </a:tr>
              <a:tr h="292521">
                <a:tc>
                  <a:txBody>
                    <a:bodyPr/>
                    <a:lstStyle/>
                    <a:p>
                      <a:pPr marL="0" marR="0">
                        <a:lnSpc>
                          <a:spcPct val="100000"/>
                        </a:lnSpc>
                        <a:spcBef>
                          <a:spcPts val="0"/>
                        </a:spcBef>
                        <a:spcAft>
                          <a:spcPts val="0"/>
                        </a:spcAft>
                      </a:pPr>
                      <a:r>
                        <a:rPr lang="en-US" sz="1600" b="0" dirty="0" err="1">
                          <a:solidFill>
                            <a:schemeClr val="bg2"/>
                          </a:solidFill>
                          <a:effectLst/>
                          <a:latin typeface="+mn-lt"/>
                          <a:ea typeface="Arial" panose="020B0604020202020204" pitchFamily="34" charset="0"/>
                          <a:cs typeface="Arial" panose="020B0604020202020204" pitchFamily="34" charset="0"/>
                        </a:rPr>
                        <a:t>Fracture</a:t>
                      </a:r>
                      <a:r>
                        <a:rPr lang="en-US" sz="1600" b="0" baseline="30000" dirty="0" err="1">
                          <a:solidFill>
                            <a:schemeClr val="bg2"/>
                          </a:solidFill>
                          <a:effectLst/>
                          <a:latin typeface="+mn-lt"/>
                          <a:ea typeface="Arial" panose="020B0604020202020204" pitchFamily="34" charset="0"/>
                          <a:cs typeface="Arial" panose="020B0604020202020204" pitchFamily="34" charset="0"/>
                        </a:rPr>
                        <a:t>e</a:t>
                      </a:r>
                      <a:endParaRPr lang="en-US" sz="1600" b="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65 (18.4)</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14 (4.0)</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48 (13.6)</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9 (2.5)</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39 (11.0)</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7 (2.0)</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10000"/>
                      </a:schemeClr>
                    </a:solidFill>
                  </a:tcPr>
                </a:tc>
                <a:extLst>
                  <a:ext uri="{0D108BD9-81ED-4DB2-BD59-A6C34878D82A}">
                    <a16:rowId xmlns:a16="http://schemas.microsoft.com/office/drawing/2014/main" val="3270358292"/>
                  </a:ext>
                </a:extLst>
              </a:tr>
              <a:tr h="292521">
                <a:tc>
                  <a:txBody>
                    <a:bodyPr/>
                    <a:lstStyle/>
                    <a:p>
                      <a:pPr marL="0" marR="0">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Cognitive and memory impairment</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53 (15.0)</a:t>
                      </a:r>
                      <a:r>
                        <a:rPr lang="en-US" sz="1600" b="0" baseline="30000" dirty="0">
                          <a:solidFill>
                            <a:schemeClr val="bg2"/>
                          </a:solidFill>
                          <a:effectLst/>
                          <a:latin typeface="+mn-lt"/>
                          <a:ea typeface="Arial" panose="020B0604020202020204" pitchFamily="34" charset="0"/>
                          <a:cs typeface="Arial" panose="020B0604020202020204" pitchFamily="34" charset="0"/>
                        </a:rPr>
                        <a:t>c</a:t>
                      </a:r>
                      <a:endParaRPr lang="en-US" sz="1600" b="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2 (0.6)</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23 (6.5)</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2 (0.6)</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50 (14.1)</a:t>
                      </a:r>
                      <a:r>
                        <a:rPr lang="en-US" sz="1600" b="0" baseline="30000" dirty="0">
                          <a:solidFill>
                            <a:schemeClr val="bg2"/>
                          </a:solidFill>
                          <a:effectLst/>
                          <a:latin typeface="+mn-lt"/>
                          <a:ea typeface="Arial" panose="020B0604020202020204" pitchFamily="34" charset="0"/>
                          <a:cs typeface="Arial" panose="020B0604020202020204" pitchFamily="34" charset="0"/>
                        </a:rPr>
                        <a:t>c</a:t>
                      </a:r>
                      <a:endParaRPr lang="en-US" sz="1600" b="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0</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2407552342"/>
                  </a:ext>
                </a:extLst>
              </a:tr>
              <a:tr h="292521">
                <a:tc>
                  <a:txBody>
                    <a:bodyPr/>
                    <a:lstStyle/>
                    <a:p>
                      <a:pPr marL="0" marR="0">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Loss of </a:t>
                      </a:r>
                      <a:r>
                        <a:rPr lang="en-US" sz="1600" b="0" dirty="0" err="1">
                          <a:solidFill>
                            <a:schemeClr val="bg2"/>
                          </a:solidFill>
                          <a:effectLst/>
                          <a:latin typeface="+mn-lt"/>
                          <a:ea typeface="Arial" panose="020B0604020202020204" pitchFamily="34" charset="0"/>
                          <a:cs typeface="Arial" panose="020B0604020202020204" pitchFamily="34" charset="0"/>
                        </a:rPr>
                        <a:t>consciousness</a:t>
                      </a:r>
                      <a:r>
                        <a:rPr lang="en-US" sz="1600" b="0" baseline="30000" dirty="0" err="1">
                          <a:solidFill>
                            <a:schemeClr val="bg2"/>
                          </a:solidFill>
                          <a:effectLst/>
                          <a:latin typeface="+mn-lt"/>
                          <a:ea typeface="Arial" panose="020B0604020202020204" pitchFamily="34" charset="0"/>
                          <a:cs typeface="Arial" panose="020B0604020202020204" pitchFamily="34" charset="0"/>
                        </a:rPr>
                        <a:t>f</a:t>
                      </a:r>
                      <a:endParaRPr lang="en-US" sz="1600" b="0" baseline="3000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20 (5.7)</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17 (4.8)</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12 (3.4)</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6 (1.7)</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12 (3.4)</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8 (2.3)</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10000"/>
                      </a:schemeClr>
                    </a:solidFill>
                  </a:tcPr>
                </a:tc>
                <a:extLst>
                  <a:ext uri="{0D108BD9-81ED-4DB2-BD59-A6C34878D82A}">
                    <a16:rowId xmlns:a16="http://schemas.microsoft.com/office/drawing/2014/main" val="221774110"/>
                  </a:ext>
                </a:extLst>
              </a:tr>
              <a:tr h="292521">
                <a:tc>
                  <a:txBody>
                    <a:bodyPr/>
                    <a:lstStyle/>
                    <a:p>
                      <a:pPr marL="0" marR="0">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Ischemic heart disease</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19 (5.4)</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14 (4.0)</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20 (5.6)</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11 (3.1)</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32 (9.0)</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21 (5.9)</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3187605260"/>
                  </a:ext>
                </a:extLst>
              </a:tr>
              <a:tr h="274774">
                <a:tc>
                  <a:txBody>
                    <a:bodyPr/>
                    <a:lstStyle/>
                    <a:p>
                      <a:pPr marL="0" marR="0">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Other selected CV events</a:t>
                      </a:r>
                      <a:r>
                        <a:rPr lang="en-US" sz="1600" b="0" baseline="30000" dirty="0">
                          <a:solidFill>
                            <a:schemeClr val="bg2"/>
                          </a:solidFill>
                          <a:effectLst/>
                          <a:latin typeface="+mn-lt"/>
                          <a:ea typeface="Arial" panose="020B0604020202020204" pitchFamily="34" charset="0"/>
                          <a:cs typeface="Arial" panose="020B0604020202020204" pitchFamily="34" charset="0"/>
                        </a:rPr>
                        <a:t>g</a:t>
                      </a:r>
                      <a:endParaRPr lang="en-US" sz="1600" b="0" dirty="0">
                        <a:solidFill>
                          <a:schemeClr val="bg2"/>
                        </a:solidFill>
                        <a:effectLst/>
                        <a:latin typeface="+mn-lt"/>
                        <a:ea typeface="Arial" panose="020B0604020202020204" pitchFamily="34" charset="0"/>
                        <a:cs typeface="Arial" panose="020B0604020202020204" pitchFamily="34" charset="0"/>
                      </a:endParaRP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18 (5.1)</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13 (3.7)</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17 (4.8)</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10 (2.8)</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13 (3.7)</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alpha val="10000"/>
                      </a:schemeClr>
                    </a:solidFill>
                  </a:tcPr>
                </a:tc>
                <a:tc>
                  <a:txBody>
                    <a:bodyPr/>
                    <a:lstStyle/>
                    <a:p>
                      <a:pPr marL="0" marR="0" algn="ctr">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8 (2.3)</a:t>
                      </a:r>
                    </a:p>
                  </a:txBody>
                  <a:tcPr marL="68580" marR="6858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10000"/>
                      </a:schemeClr>
                    </a:solidFill>
                  </a:tcPr>
                </a:tc>
                <a:extLst>
                  <a:ext uri="{0D108BD9-81ED-4DB2-BD59-A6C34878D82A}">
                    <a16:rowId xmlns:a16="http://schemas.microsoft.com/office/drawing/2014/main" val="4120353938"/>
                  </a:ext>
                </a:extLst>
              </a:tr>
              <a:tr h="292521">
                <a:tc>
                  <a:txBody>
                    <a:bodyPr/>
                    <a:lstStyle/>
                    <a:p>
                      <a:pPr marL="0" marR="0">
                        <a:lnSpc>
                          <a:spcPct val="100000"/>
                        </a:lnSpc>
                        <a:spcBef>
                          <a:spcPts val="0"/>
                        </a:spcBef>
                        <a:spcAft>
                          <a:spcPts val="0"/>
                        </a:spcAft>
                      </a:pPr>
                      <a:r>
                        <a:rPr lang="en-US" sz="1600" b="0" dirty="0">
                          <a:solidFill>
                            <a:schemeClr val="bg2"/>
                          </a:solidFill>
                          <a:effectLst/>
                          <a:latin typeface="+mn-lt"/>
                          <a:ea typeface="Arial" panose="020B0604020202020204" pitchFamily="34" charset="0"/>
                          <a:cs typeface="Arial" panose="020B0604020202020204" pitchFamily="34" charset="0"/>
                        </a:rPr>
                        <a:t>Convulsion (seizure)</a:t>
                      </a:r>
                    </a:p>
                  </a:txBody>
                  <a:tcPr marL="68580" marR="68580" marT="36000" marB="36000" anchor="ctr">
                    <a:lnL w="12700" cmpd="sng">
                      <a:noFill/>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4 (1.1)</a:t>
                      </a:r>
                    </a:p>
                  </a:txBody>
                  <a:tcPr marL="68580" marR="68580" marT="36000" marB="36000" anchor="ctr">
                    <a:lnL w="12700" cmpd="sng">
                      <a:noFill/>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2 (0.6)</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0</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0</a:t>
                      </a:r>
                    </a:p>
                  </a:txBody>
                  <a:tcPr marL="68580" marR="68580" marT="36000" marB="36000" anchor="ctr">
                    <a:lnL w="12700" cmpd="sng">
                      <a:noFill/>
                    </a:lnL>
                    <a:lnR w="28575"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3 (0.8)</a:t>
                      </a:r>
                    </a:p>
                  </a:txBody>
                  <a:tcPr marL="68580" marR="68580" marT="36000" marB="36000" anchor="ctr">
                    <a:lnL w="28575"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p>
                      <a:pPr marL="0" marR="0" algn="ctr">
                        <a:lnSpc>
                          <a:spcPct val="100000"/>
                        </a:lnSpc>
                        <a:spcBef>
                          <a:spcPts val="0"/>
                        </a:spcBef>
                        <a:spcAft>
                          <a:spcPts val="0"/>
                        </a:spcAft>
                      </a:pPr>
                      <a:r>
                        <a:rPr lang="en-US" sz="1600" dirty="0">
                          <a:solidFill>
                            <a:schemeClr val="bg2"/>
                          </a:solidFill>
                          <a:effectLst/>
                          <a:latin typeface="+mn-lt"/>
                          <a:ea typeface="Arial" panose="020B0604020202020204" pitchFamily="34" charset="0"/>
                          <a:cs typeface="Arial" panose="020B0604020202020204" pitchFamily="34" charset="0"/>
                        </a:rPr>
                        <a:t>2 (0.6)</a:t>
                      </a:r>
                    </a:p>
                  </a:txBody>
                  <a:tcPr marL="68580" marR="68580" marT="36000" marB="36000" anchor="ctr">
                    <a:lnL w="12700" cmpd="sng">
                      <a:noFill/>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3685463055"/>
                  </a:ext>
                </a:extLst>
              </a:tr>
            </a:tbl>
          </a:graphicData>
        </a:graphic>
      </p:graphicFrame>
      <p:sp>
        <p:nvSpPr>
          <p:cNvPr id="7" name="TextBox 6">
            <a:extLst>
              <a:ext uri="{FF2B5EF4-FFF2-40B4-BE49-F238E27FC236}">
                <a16:creationId xmlns:a16="http://schemas.microsoft.com/office/drawing/2014/main" id="{E003AF04-05CB-7DC4-6D01-49835BE5E10A}"/>
              </a:ext>
            </a:extLst>
          </p:cNvPr>
          <p:cNvSpPr txBox="1"/>
          <p:nvPr/>
        </p:nvSpPr>
        <p:spPr>
          <a:xfrm>
            <a:off x="266400" y="5669680"/>
            <a:ext cx="11667600" cy="523220"/>
          </a:xfrm>
          <a:prstGeom prst="rect">
            <a:avLst/>
          </a:prstGeom>
          <a:solidFill>
            <a:schemeClr val="accent2">
              <a:lumMod val="20000"/>
              <a:lumOff val="80000"/>
            </a:schemeClr>
          </a:solidFill>
        </p:spPr>
        <p:txBody>
          <a:bodyPr wrap="square" rtlCol="0">
            <a:spAutoFit/>
          </a:bodyPr>
          <a:lstStyle/>
          <a:p>
            <a:pPr marL="180975" indent="-180975">
              <a:spcBef>
                <a:spcPts val="500"/>
              </a:spcBef>
              <a:buClr>
                <a:schemeClr val="accent2"/>
              </a:buClr>
              <a:buFont typeface="Arial" panose="020B0604020202020204" pitchFamily="34" charset="0"/>
              <a:buChar char="•"/>
            </a:pPr>
            <a:r>
              <a:rPr lang="en-US" sz="1400" dirty="0">
                <a:effectLst/>
                <a:ea typeface="Arial" panose="020B0604020202020204" pitchFamily="34" charset="0"/>
                <a:cs typeface="Arial" panose="020B0604020202020204" pitchFamily="34" charset="0"/>
              </a:rPr>
              <a:t>The most common AEs of special interest for all treatment cohorts (≥10% of patients) were fatigue, fall, fracture, hypertension, and musculoskeletal events. </a:t>
            </a:r>
          </a:p>
        </p:txBody>
      </p:sp>
      <p:sp>
        <p:nvSpPr>
          <p:cNvPr id="8" name="object 5">
            <a:extLst>
              <a:ext uri="{FF2B5EF4-FFF2-40B4-BE49-F238E27FC236}">
                <a16:creationId xmlns:a16="http://schemas.microsoft.com/office/drawing/2014/main" id="{BF0D7512-146A-F44A-16A5-1ED8B49517C8}"/>
              </a:ext>
            </a:extLst>
          </p:cNvPr>
          <p:cNvSpPr txBox="1"/>
          <p:nvPr/>
        </p:nvSpPr>
        <p:spPr>
          <a:xfrm>
            <a:off x="266399" y="6235406"/>
            <a:ext cx="11662075" cy="492443"/>
          </a:xfrm>
          <a:prstGeom prst="rect">
            <a:avLst/>
          </a:prstGeom>
        </p:spPr>
        <p:txBody>
          <a:bodyPr vert="horz" wrap="square" lIns="0" tIns="0" rIns="0" bIns="0" rtlCol="0" anchor="b">
            <a:spAutoFit/>
          </a:bodyPr>
          <a:lstStyle/>
          <a:p>
            <a:pPr>
              <a:spcBef>
                <a:spcPts val="200"/>
              </a:spcBef>
            </a:pPr>
            <a:r>
              <a:rPr lang="en-US" sz="800" dirty="0">
                <a:solidFill>
                  <a:schemeClr val="bg2"/>
                </a:solidFill>
                <a:effectLst/>
                <a:ea typeface="Arial" panose="020B0604020202020204" pitchFamily="34" charset="0"/>
                <a:cs typeface="Arial" panose="020B0604020202020204" pitchFamily="34" charset="0"/>
              </a:rPr>
              <a:t>Data cutoff</a:t>
            </a:r>
            <a:r>
              <a:rPr lang="en-US" sz="800" dirty="0">
                <a:solidFill>
                  <a:schemeClr val="bg2"/>
                </a:solidFill>
                <a:ea typeface="Arial" panose="020B0604020202020204" pitchFamily="34" charset="0"/>
                <a:cs typeface="Arial" panose="020B0604020202020204" pitchFamily="34" charset="0"/>
              </a:rPr>
              <a:t>:</a:t>
            </a:r>
            <a:r>
              <a:rPr lang="en-US" sz="800" dirty="0">
                <a:solidFill>
                  <a:schemeClr val="bg2"/>
                </a:solidFill>
                <a:effectLst/>
                <a:ea typeface="Arial" panose="020B0604020202020204" pitchFamily="34" charset="0"/>
                <a:cs typeface="Arial" panose="020B0604020202020204" pitchFamily="34" charset="0"/>
              </a:rPr>
              <a:t> January 31, 2023. </a:t>
            </a:r>
            <a:r>
              <a:rPr lang="en-US" sz="800" baseline="30000" dirty="0" err="1">
                <a:solidFill>
                  <a:schemeClr val="bg2"/>
                </a:solidFill>
                <a:latin typeface="Arial" panose="020B0604020202020204" pitchFamily="34" charset="0"/>
                <a:ea typeface="Arial" panose="020B0604020202020204" pitchFamily="34" charset="0"/>
                <a:cs typeface="Arial" panose="020B0604020202020204" pitchFamily="34" charset="0"/>
              </a:rPr>
              <a:t>a</a:t>
            </a:r>
            <a:r>
              <a:rPr lang="en-US" sz="800" dirty="0" err="1">
                <a:solidFill>
                  <a:schemeClr val="bg2"/>
                </a:solidFill>
                <a:effectLst/>
                <a:ea typeface="Arial" panose="020B0604020202020204" pitchFamily="34" charset="0"/>
                <a:cs typeface="Arial" panose="020B0604020202020204" pitchFamily="34" charset="0"/>
              </a:rPr>
              <a:t>Percentages</a:t>
            </a:r>
            <a:r>
              <a:rPr lang="en-US" sz="800" dirty="0">
                <a:solidFill>
                  <a:schemeClr val="bg2"/>
                </a:solidFill>
                <a:effectLst/>
                <a:ea typeface="Arial" panose="020B0604020202020204" pitchFamily="34" charset="0"/>
                <a:cs typeface="Arial" panose="020B0604020202020204" pitchFamily="34" charset="0"/>
              </a:rPr>
              <a:t> may not total 100 because of rounding. Shown are AEs that occurred from the time of first dose of study treatment through 30 days after permanent discontinuation. AEs were graded according to the National Cancer Institute Common Terminology Criteria for Adverse Events version 4.03</a:t>
            </a:r>
            <a:r>
              <a:rPr lang="en-US" sz="800" dirty="0">
                <a:solidFill>
                  <a:schemeClr val="bg2"/>
                </a:solidFill>
              </a:rPr>
              <a:t>. </a:t>
            </a:r>
            <a:r>
              <a:rPr lang="en-US" sz="800" baseline="30000" dirty="0" err="1">
                <a:solidFill>
                  <a:schemeClr val="bg2"/>
                </a:solidFill>
              </a:rPr>
              <a:t>b</a:t>
            </a:r>
            <a:r>
              <a:rPr lang="en-US" sz="800" dirty="0" err="1">
                <a:solidFill>
                  <a:schemeClr val="bg2"/>
                </a:solidFill>
                <a:effectLst/>
                <a:latin typeface="Arial" panose="020B0604020202020204" pitchFamily="34" charset="0"/>
                <a:ea typeface="Arial" panose="020B0604020202020204" pitchFamily="34" charset="0"/>
                <a:cs typeface="Arial" panose="020B0604020202020204" pitchFamily="34" charset="0"/>
              </a:rPr>
              <a:t>Fatigue</a:t>
            </a:r>
            <a:r>
              <a:rPr lang="en-US" sz="800" dirty="0">
                <a:solidFill>
                  <a:schemeClr val="bg2"/>
                </a:solidFill>
                <a:effectLst/>
                <a:latin typeface="Arial" panose="020B0604020202020204" pitchFamily="34" charset="0"/>
                <a:ea typeface="Arial" panose="020B0604020202020204" pitchFamily="34" charset="0"/>
                <a:cs typeface="Arial" panose="020B0604020202020204" pitchFamily="34" charset="0"/>
              </a:rPr>
              <a:t> events included asthenia.</a:t>
            </a:r>
            <a:r>
              <a:rPr lang="en-US" sz="800" dirty="0">
                <a:solidFill>
                  <a:schemeClr val="bg2"/>
                </a:solidFill>
                <a:latin typeface="Arial" panose="020B0604020202020204" pitchFamily="34" charset="0"/>
                <a:ea typeface="Arial" panose="020B0604020202020204" pitchFamily="34" charset="0"/>
                <a:cs typeface="Arial" panose="020B0604020202020204" pitchFamily="34" charset="0"/>
              </a:rPr>
              <a:t> </a:t>
            </a:r>
            <a:r>
              <a:rPr lang="en-US" sz="800" baseline="30000" dirty="0" err="1">
                <a:solidFill>
                  <a:schemeClr val="bg2"/>
                </a:solidFill>
                <a:latin typeface="Arial" panose="020B0604020202020204" pitchFamily="34" charset="0"/>
                <a:ea typeface="Arial" panose="020B0604020202020204" pitchFamily="34" charset="0"/>
                <a:cs typeface="Arial" panose="020B0604020202020204" pitchFamily="34" charset="0"/>
              </a:rPr>
              <a:t>c</a:t>
            </a:r>
            <a:r>
              <a:rPr lang="en-US" sz="800" dirty="0" err="1">
                <a:solidFill>
                  <a:schemeClr val="bg2"/>
                </a:solidFill>
                <a:effectLst/>
                <a:latin typeface="Arial" panose="020B0604020202020204" pitchFamily="34" charset="0"/>
                <a:ea typeface="Arial" panose="020B0604020202020204" pitchFamily="34" charset="0"/>
                <a:cs typeface="Arial" panose="020B0604020202020204" pitchFamily="34" charset="0"/>
              </a:rPr>
              <a:t>The</a:t>
            </a:r>
            <a:r>
              <a:rPr lang="en-US" sz="800" dirty="0">
                <a:solidFill>
                  <a:schemeClr val="bg2"/>
                </a:solidFill>
                <a:effectLst/>
                <a:latin typeface="Arial" panose="020B0604020202020204" pitchFamily="34" charset="0"/>
                <a:ea typeface="Arial" panose="020B0604020202020204" pitchFamily="34" charset="0"/>
                <a:cs typeface="Arial" panose="020B0604020202020204" pitchFamily="34" charset="0"/>
              </a:rPr>
              <a:t> most common (≥10% of patients) TEAEs. </a:t>
            </a:r>
            <a:r>
              <a:rPr lang="en-US" sz="800" baseline="30000" dirty="0" err="1">
                <a:solidFill>
                  <a:schemeClr val="bg2"/>
                </a:solidFill>
                <a:effectLst/>
                <a:latin typeface="Arial" panose="020B0604020202020204" pitchFamily="34" charset="0"/>
                <a:ea typeface="Arial" panose="020B0604020202020204" pitchFamily="34" charset="0"/>
                <a:cs typeface="Arial" panose="020B0604020202020204" pitchFamily="34" charset="0"/>
              </a:rPr>
              <a:t>d</a:t>
            </a:r>
            <a:r>
              <a:rPr lang="en-US" sz="800" dirty="0" err="1">
                <a:solidFill>
                  <a:schemeClr val="bg2"/>
                </a:solidFill>
                <a:effectLst/>
                <a:latin typeface="Arial" panose="020B0604020202020204" pitchFamily="34" charset="0"/>
                <a:ea typeface="Arial" panose="020B0604020202020204" pitchFamily="34" charset="0"/>
                <a:cs typeface="Arial" panose="020B0604020202020204" pitchFamily="34" charset="0"/>
              </a:rPr>
              <a:t>Musculoskeletal</a:t>
            </a:r>
            <a:r>
              <a:rPr lang="en-US" sz="800" dirty="0">
                <a:solidFill>
                  <a:schemeClr val="bg2"/>
                </a:solidFill>
                <a:effectLst/>
                <a:latin typeface="Arial" panose="020B0604020202020204" pitchFamily="34" charset="0"/>
                <a:ea typeface="Arial" panose="020B0604020202020204" pitchFamily="34" charset="0"/>
                <a:cs typeface="Arial" panose="020B0604020202020204" pitchFamily="34" charset="0"/>
              </a:rPr>
              <a:t> events included back pain, arthralgia, myalgia, musculoskeletal pain, pain in extremity, musculoskeletal stiffness, muscular weakness, and muscle spasms. </a:t>
            </a:r>
            <a:r>
              <a:rPr lang="en-US" sz="800" baseline="30000" dirty="0" err="1">
                <a:solidFill>
                  <a:schemeClr val="bg2"/>
                </a:solidFill>
                <a:effectLst/>
                <a:latin typeface="Arial" panose="020B0604020202020204" pitchFamily="34" charset="0"/>
                <a:ea typeface="Arial" panose="020B0604020202020204" pitchFamily="34" charset="0"/>
                <a:cs typeface="Arial" panose="020B0604020202020204" pitchFamily="34" charset="0"/>
              </a:rPr>
              <a:t>e</a:t>
            </a:r>
            <a:r>
              <a:rPr lang="en-US" sz="800" dirty="0" err="1">
                <a:solidFill>
                  <a:schemeClr val="bg2"/>
                </a:solidFill>
                <a:effectLst/>
                <a:latin typeface="Arial" panose="020B0604020202020204" pitchFamily="34" charset="0"/>
                <a:ea typeface="Arial" panose="020B0604020202020204" pitchFamily="34" charset="0"/>
                <a:cs typeface="Arial" panose="020B0604020202020204" pitchFamily="34" charset="0"/>
              </a:rPr>
              <a:t>Fractures</a:t>
            </a:r>
            <a:r>
              <a:rPr lang="en-US" sz="800" dirty="0">
                <a:solidFill>
                  <a:schemeClr val="bg2"/>
                </a:solidFill>
                <a:effectLst/>
                <a:latin typeface="Arial" panose="020B0604020202020204" pitchFamily="34" charset="0"/>
                <a:ea typeface="Arial" panose="020B0604020202020204" pitchFamily="34" charset="0"/>
                <a:cs typeface="Arial" panose="020B0604020202020204" pitchFamily="34" charset="0"/>
              </a:rPr>
              <a:t> excluded tooth fracture and fracture of the penis.</a:t>
            </a:r>
            <a:r>
              <a:rPr lang="en-US" sz="800" dirty="0">
                <a:solidFill>
                  <a:schemeClr val="bg2"/>
                </a:solidFill>
                <a:latin typeface="Arial" panose="020B0604020202020204" pitchFamily="34" charset="0"/>
                <a:ea typeface="Arial" panose="020B0604020202020204" pitchFamily="34" charset="0"/>
                <a:cs typeface="Arial" panose="020B0604020202020204" pitchFamily="34" charset="0"/>
              </a:rPr>
              <a:t> </a:t>
            </a:r>
            <a:r>
              <a:rPr lang="en-US" sz="800" baseline="30000" dirty="0">
                <a:solidFill>
                  <a:schemeClr val="bg2"/>
                </a:solidFill>
                <a:latin typeface="Arial" panose="020B0604020202020204" pitchFamily="34" charset="0"/>
                <a:ea typeface="Arial" panose="020B0604020202020204" pitchFamily="34" charset="0"/>
                <a:cs typeface="Arial" panose="020B0604020202020204" pitchFamily="34" charset="0"/>
              </a:rPr>
              <a:t>f</a:t>
            </a:r>
            <a:r>
              <a:rPr lang="en-US" sz="800" baseline="30000" dirty="0">
                <a:solidFill>
                  <a:schemeClr val="bg2"/>
                </a:solidFill>
                <a:effectLst/>
                <a:latin typeface="Arial" panose="020B0604020202020204" pitchFamily="34" charset="0"/>
                <a:ea typeface="Arial" panose="020B0604020202020204" pitchFamily="34" charset="0"/>
                <a:cs typeface="Arial" panose="020B0604020202020204" pitchFamily="34" charset="0"/>
              </a:rPr>
              <a:t> </a:t>
            </a:r>
            <a:r>
              <a:rPr lang="en-US" sz="800" dirty="0">
                <a:solidFill>
                  <a:schemeClr val="bg2"/>
                </a:solidFill>
                <a:effectLst/>
                <a:latin typeface="Arial" panose="020B0604020202020204" pitchFamily="34" charset="0"/>
                <a:ea typeface="Arial" panose="020B0604020202020204" pitchFamily="34" charset="0"/>
                <a:cs typeface="Arial" panose="020B0604020202020204" pitchFamily="34" charset="0"/>
              </a:rPr>
              <a:t>Loss of consciousness included syncope and presyncope. </a:t>
            </a:r>
            <a:r>
              <a:rPr lang="en-US" sz="800" baseline="30000" dirty="0" err="1">
                <a:solidFill>
                  <a:schemeClr val="bg2"/>
                </a:solidFill>
                <a:effectLst/>
                <a:latin typeface="Arial" panose="020B0604020202020204" pitchFamily="34" charset="0"/>
                <a:ea typeface="Arial" panose="020B0604020202020204" pitchFamily="34" charset="0"/>
                <a:cs typeface="Arial" panose="020B0604020202020204" pitchFamily="34" charset="0"/>
              </a:rPr>
              <a:t>g</a:t>
            </a:r>
            <a:r>
              <a:rPr lang="en-US" sz="800" dirty="0" err="1">
                <a:solidFill>
                  <a:schemeClr val="bg2"/>
                </a:solidFill>
                <a:effectLst/>
                <a:latin typeface="Arial" panose="020B0604020202020204" pitchFamily="34" charset="0"/>
                <a:ea typeface="Arial" panose="020B0604020202020204" pitchFamily="34" charset="0"/>
                <a:cs typeface="Arial" panose="020B0604020202020204" pitchFamily="34" charset="0"/>
              </a:rPr>
              <a:t>Other</a:t>
            </a:r>
            <a:r>
              <a:rPr lang="en-US" sz="800" dirty="0">
                <a:solidFill>
                  <a:schemeClr val="bg2"/>
                </a:solidFill>
                <a:effectLst/>
                <a:latin typeface="Arial" panose="020B0604020202020204" pitchFamily="34" charset="0"/>
                <a:ea typeface="Arial" panose="020B0604020202020204" pitchFamily="34" charset="0"/>
                <a:cs typeface="Arial" panose="020B0604020202020204" pitchFamily="34" charset="0"/>
              </a:rPr>
              <a:t> selected CV events</a:t>
            </a:r>
            <a:r>
              <a:rPr lang="en-US" sz="800" baseline="30000" dirty="0">
                <a:solidFill>
                  <a:schemeClr val="bg2"/>
                </a:solidFill>
                <a:effectLst/>
                <a:latin typeface="Arial" panose="020B0604020202020204" pitchFamily="34" charset="0"/>
                <a:ea typeface="Arial" panose="020B0604020202020204" pitchFamily="34" charset="0"/>
                <a:cs typeface="Arial" panose="020B0604020202020204" pitchFamily="34" charset="0"/>
              </a:rPr>
              <a:t> </a:t>
            </a:r>
            <a:r>
              <a:rPr lang="en-US" sz="800" dirty="0">
                <a:solidFill>
                  <a:schemeClr val="bg2"/>
                </a:solidFill>
                <a:effectLst/>
                <a:latin typeface="Arial" panose="020B0604020202020204" pitchFamily="34" charset="0"/>
                <a:ea typeface="Arial" panose="020B0604020202020204" pitchFamily="34" charset="0"/>
                <a:cs typeface="Arial" panose="020B0604020202020204" pitchFamily="34" charset="0"/>
              </a:rPr>
              <a:t>included hemorrhagic central nervous system vascular conditions, ischemic central nervous system vascular conditions, and cardiac failure. CV, cardiovascular.</a:t>
            </a:r>
          </a:p>
        </p:txBody>
      </p:sp>
      <p:sp>
        <p:nvSpPr>
          <p:cNvPr id="2" name="TextBox 1">
            <a:extLst>
              <a:ext uri="{FF2B5EF4-FFF2-40B4-BE49-F238E27FC236}">
                <a16:creationId xmlns:a16="http://schemas.microsoft.com/office/drawing/2014/main" id="{35CD2E3C-8550-5D36-31B1-1731E2BBB0EE}"/>
              </a:ext>
            </a:extLst>
          </p:cNvPr>
          <p:cNvSpPr txBox="1"/>
          <p:nvPr/>
        </p:nvSpPr>
        <p:spPr>
          <a:xfrm>
            <a:off x="9255227" y="6641301"/>
            <a:ext cx="2842713" cy="246221"/>
          </a:xfrm>
          <a:prstGeom prst="rect">
            <a:avLst/>
          </a:prstGeom>
          <a:noFill/>
        </p:spPr>
        <p:txBody>
          <a:bodyPr wrap="square" rtlCol="0">
            <a:spAutoFit/>
          </a:bodyPr>
          <a:lstStyle/>
          <a:p>
            <a:pPr algn="r"/>
            <a:r>
              <a:rPr lang="en-US" sz="1000" i="1" dirty="0">
                <a:solidFill>
                  <a:schemeClr val="bg1"/>
                </a:solidFill>
              </a:rPr>
              <a:t>Shore N et al. AUA 2023;Abstract LBA02-09.</a:t>
            </a:r>
            <a:endParaRPr lang="en-US" sz="1000" dirty="0">
              <a:solidFill>
                <a:schemeClr val="bg1"/>
              </a:solidFill>
              <a:latin typeface="Calibri"/>
            </a:endParaRPr>
          </a:p>
        </p:txBody>
      </p:sp>
    </p:spTree>
    <p:custDataLst>
      <p:tags r:id="rId1"/>
    </p:custDataLst>
    <p:extLst>
      <p:ext uri="{BB962C8B-B14F-4D97-AF65-F5344CB8AC3E}">
        <p14:creationId xmlns:p14="http://schemas.microsoft.com/office/powerpoint/2010/main" val="313321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746C72F-C687-A923-DE84-209030D9E0C4}"/>
              </a:ext>
            </a:extLst>
          </p:cNvPr>
          <p:cNvSpPr>
            <a:spLocks noGrp="1"/>
          </p:cNvSpPr>
          <p:nvPr>
            <p:ph sz="half" idx="1"/>
          </p:nvPr>
        </p:nvSpPr>
        <p:spPr>
          <a:xfrm>
            <a:off x="261937" y="1377374"/>
            <a:ext cx="11666537" cy="4653107"/>
          </a:xfrm>
        </p:spPr>
        <p:txBody>
          <a:bodyPr>
            <a:normAutofit lnSpcReduction="10000"/>
          </a:bodyPr>
          <a:lstStyle/>
          <a:p>
            <a:r>
              <a:rPr lang="en-US" sz="2400" dirty="0"/>
              <a:t>In patients with high-risk BCR, compared with leuprolide acetate, </a:t>
            </a:r>
            <a:r>
              <a:rPr lang="en-US" sz="2400" b="1" dirty="0">
                <a:solidFill>
                  <a:schemeClr val="accent5"/>
                </a:solidFill>
              </a:rPr>
              <a:t>enzalutamide combination</a:t>
            </a:r>
            <a:r>
              <a:rPr lang="en-US" sz="2400" dirty="0">
                <a:solidFill>
                  <a:schemeClr val="accent5"/>
                </a:solidFill>
              </a:rPr>
              <a:t> </a:t>
            </a:r>
            <a:r>
              <a:rPr lang="en-US" sz="2400" dirty="0"/>
              <a:t>demonstrated a</a:t>
            </a:r>
            <a:r>
              <a:rPr lang="en-US" sz="2000" spc="-10" dirty="0"/>
              <a:t> </a:t>
            </a:r>
            <a:r>
              <a:rPr lang="en-US" sz="2400" spc="-20" dirty="0"/>
              <a:t>statistically significant and clinically meaningful improvement in MFS (HR 0.42; 95% CI, 0.30–0.61; </a:t>
            </a:r>
            <a:r>
              <a:rPr lang="en-US" sz="2400" i="1" spc="-20" dirty="0"/>
              <a:t>P</a:t>
            </a:r>
            <a:r>
              <a:rPr lang="en-US" sz="2400" spc="-20" dirty="0"/>
              <a:t>&lt;0.0001). </a:t>
            </a:r>
          </a:p>
          <a:p>
            <a:pPr marL="457200" lvl="2">
              <a:buFont typeface="System Font Regular"/>
              <a:buChar char="−"/>
            </a:pPr>
            <a:r>
              <a:rPr lang="en-US" sz="2000" dirty="0"/>
              <a:t>A consistent treatment effect in pre-specified subgroups</a:t>
            </a:r>
          </a:p>
          <a:p>
            <a:pPr marL="457200" lvl="2">
              <a:buFont typeface="System Font Regular"/>
              <a:buChar char="−"/>
            </a:pPr>
            <a:r>
              <a:rPr lang="en-US" sz="2000" dirty="0"/>
              <a:t>Significant delays in time to PSA progression and time to first new antineoplastic therapy</a:t>
            </a:r>
          </a:p>
          <a:p>
            <a:pPr marL="457200" lvl="2">
              <a:buFont typeface="System Font Regular"/>
              <a:buChar char="−"/>
            </a:pPr>
            <a:r>
              <a:rPr lang="en-US" sz="2000" dirty="0"/>
              <a:t>A trend toward improved survival in interim analysis (HR 0.59; 95% CI</a:t>
            </a:r>
            <a:r>
              <a:rPr lang="en-US" sz="2000" spc="-20" dirty="0"/>
              <a:t>, 0.38–0.90; </a:t>
            </a:r>
            <a:r>
              <a:rPr lang="en-US" sz="2000" i="1" spc="-20" dirty="0"/>
              <a:t>P=</a:t>
            </a:r>
            <a:r>
              <a:rPr lang="en-US" sz="2000" spc="-20" dirty="0"/>
              <a:t>0.0142)</a:t>
            </a:r>
            <a:r>
              <a:rPr lang="en-US" sz="2000" dirty="0"/>
              <a:t>; study ongoing for final analysis</a:t>
            </a:r>
            <a:endParaRPr lang="en-US" sz="1800" dirty="0"/>
          </a:p>
          <a:p>
            <a:pPr>
              <a:buClr>
                <a:schemeClr val="bg2"/>
              </a:buClr>
            </a:pPr>
            <a:r>
              <a:rPr lang="en-US" sz="2400" b="1" dirty="0">
                <a:solidFill>
                  <a:srgbClr val="C81E36"/>
                </a:solidFill>
              </a:rPr>
              <a:t>Enzalutamide monotherapy </a:t>
            </a:r>
            <a:r>
              <a:rPr lang="en-US" sz="2400" dirty="0"/>
              <a:t>also demonstrated statistically significant and clinically meaningful improvements in MFS (HR 0.63; 95% CI 0.46</a:t>
            </a:r>
            <a:r>
              <a:rPr lang="en-US" sz="2400" dirty="0">
                <a:latin typeface="Arial" panose="020B0604020202020204" pitchFamily="34" charset="0"/>
                <a:cs typeface="Arial" panose="020B0604020202020204" pitchFamily="34" charset="0"/>
              </a:rPr>
              <a:t>–0.87; </a:t>
            </a:r>
            <a:r>
              <a:rPr lang="en-US" sz="2400" i="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=0.0049), time to PSA progression, and time to first new antineoplastic therapy.</a:t>
            </a:r>
          </a:p>
          <a:p>
            <a:pPr lvl="1"/>
            <a:r>
              <a:rPr lang="en-US" sz="2000" dirty="0"/>
              <a:t>A trend toward improved survival in interim analysis </a:t>
            </a:r>
          </a:p>
          <a:p>
            <a:r>
              <a:rPr lang="en-US" sz="2600" dirty="0"/>
              <a:t>No new safety signals observed to date with enzalutamide treatment</a:t>
            </a:r>
            <a:endParaRPr lang="en-US" dirty="0"/>
          </a:p>
          <a:p>
            <a:endParaRPr lang="en-US" dirty="0"/>
          </a:p>
          <a:p>
            <a:endParaRPr lang="en-US" dirty="0"/>
          </a:p>
          <a:p>
            <a:endParaRPr lang="en-US" dirty="0"/>
          </a:p>
          <a:p>
            <a:endParaRPr lang="en-US" dirty="0"/>
          </a:p>
          <a:p>
            <a:endParaRPr lang="en-US" dirty="0"/>
          </a:p>
        </p:txBody>
      </p:sp>
      <p:sp>
        <p:nvSpPr>
          <p:cNvPr id="6" name="Title 5">
            <a:extLst>
              <a:ext uri="{FF2B5EF4-FFF2-40B4-BE49-F238E27FC236}">
                <a16:creationId xmlns:a16="http://schemas.microsoft.com/office/drawing/2014/main" id="{7E5EE2D4-4E78-2380-F153-ED72CFCE51AB}"/>
              </a:ext>
            </a:extLst>
          </p:cNvPr>
          <p:cNvSpPr>
            <a:spLocks noGrp="1"/>
          </p:cNvSpPr>
          <p:nvPr>
            <p:ph type="title"/>
          </p:nvPr>
        </p:nvSpPr>
        <p:spPr>
          <a:xfrm>
            <a:off x="2774718" y="0"/>
            <a:ext cx="6580776" cy="1085522"/>
          </a:xfrm>
        </p:spPr>
        <p:txBody>
          <a:bodyPr>
            <a:normAutofit/>
          </a:bodyPr>
          <a:lstStyle/>
          <a:p>
            <a:r>
              <a:rPr lang="en-US" dirty="0"/>
              <a:t>EMBARK: Conclusions</a:t>
            </a:r>
          </a:p>
        </p:txBody>
      </p:sp>
      <p:sp>
        <p:nvSpPr>
          <p:cNvPr id="11" name="TextBox 10">
            <a:extLst>
              <a:ext uri="{FF2B5EF4-FFF2-40B4-BE49-F238E27FC236}">
                <a16:creationId xmlns:a16="http://schemas.microsoft.com/office/drawing/2014/main" id="{D4B7C635-E722-BBEB-728C-C247EE4AB9CF}"/>
              </a:ext>
            </a:extLst>
          </p:cNvPr>
          <p:cNvSpPr txBox="1"/>
          <p:nvPr/>
        </p:nvSpPr>
        <p:spPr>
          <a:xfrm>
            <a:off x="261936" y="5748606"/>
            <a:ext cx="11666537" cy="830997"/>
          </a:xfrm>
          <a:prstGeom prst="rect">
            <a:avLst/>
          </a:prstGeom>
          <a:solidFill>
            <a:schemeClr val="accent4"/>
          </a:solidFill>
        </p:spPr>
        <p:txBody>
          <a:bodyPr wrap="square" rtlCol="0">
            <a:spAutoFit/>
          </a:bodyPr>
          <a:lstStyle/>
          <a:p>
            <a:pPr algn="ctr"/>
            <a:r>
              <a:rPr lang="en-US" sz="2400" dirty="0">
                <a:effectLst/>
                <a:ea typeface="Times New Roman" panose="02020603050405020304" pitchFamily="18" charset="0"/>
                <a:cs typeface="Times New Roman" panose="02020603050405020304" pitchFamily="18" charset="0"/>
              </a:rPr>
              <a:t>Enzalutamide in combination with ADT, if approved in this setting, has the potential </a:t>
            </a:r>
            <a:br>
              <a:rPr lang="en-US" sz="2400" dirty="0">
                <a:effectLst/>
                <a:ea typeface="Times New Roman" panose="02020603050405020304" pitchFamily="18" charset="0"/>
                <a:cs typeface="Times New Roman" panose="02020603050405020304" pitchFamily="18" charset="0"/>
              </a:rPr>
            </a:br>
            <a:r>
              <a:rPr lang="en-US" sz="2400" dirty="0">
                <a:effectLst/>
                <a:ea typeface="Times New Roman" panose="02020603050405020304" pitchFamily="18" charset="0"/>
                <a:cs typeface="Times New Roman" panose="02020603050405020304" pitchFamily="18" charset="0"/>
              </a:rPr>
              <a:t>to become a new standard of care for patients with high-risk BCR.</a:t>
            </a:r>
          </a:p>
        </p:txBody>
      </p:sp>
      <p:grpSp>
        <p:nvGrpSpPr>
          <p:cNvPr id="13" name="Group 12">
            <a:extLst>
              <a:ext uri="{FF2B5EF4-FFF2-40B4-BE49-F238E27FC236}">
                <a16:creationId xmlns:a16="http://schemas.microsoft.com/office/drawing/2014/main" id="{A21B4B34-0A2A-62F2-31D4-07E6FB8AA764}"/>
              </a:ext>
            </a:extLst>
          </p:cNvPr>
          <p:cNvGrpSpPr/>
          <p:nvPr/>
        </p:nvGrpSpPr>
        <p:grpSpPr>
          <a:xfrm>
            <a:off x="8370178" y="-5800"/>
            <a:ext cx="684931" cy="961013"/>
            <a:chOff x="9845041" y="-264930"/>
            <a:chExt cx="935570" cy="1312680"/>
          </a:xfrm>
        </p:grpSpPr>
        <p:pic>
          <p:nvPicPr>
            <p:cNvPr id="14" name="Picture 13" descr="Qr code&#10;&#10;Description automatically generated">
              <a:extLst>
                <a:ext uri="{FF2B5EF4-FFF2-40B4-BE49-F238E27FC236}">
                  <a16:creationId xmlns:a16="http://schemas.microsoft.com/office/drawing/2014/main" id="{281CABAE-6A62-22DF-8F39-343AB627C192}"/>
                </a:ext>
              </a:extLst>
            </p:cNvPr>
            <p:cNvPicPr>
              <a:picLocks noChangeAspect="1"/>
            </p:cNvPicPr>
            <p:nvPr/>
          </p:nvPicPr>
          <p:blipFill>
            <a:blip r:embed="rId4"/>
            <a:stretch>
              <a:fillRect/>
            </a:stretch>
          </p:blipFill>
          <p:spPr>
            <a:xfrm>
              <a:off x="9856126" y="123265"/>
              <a:ext cx="924485" cy="924485"/>
            </a:xfrm>
            <a:prstGeom prst="rect">
              <a:avLst/>
            </a:prstGeom>
          </p:spPr>
        </p:pic>
        <p:sp>
          <p:nvSpPr>
            <p:cNvPr id="15" name="TextBox 14">
              <a:extLst>
                <a:ext uri="{FF2B5EF4-FFF2-40B4-BE49-F238E27FC236}">
                  <a16:creationId xmlns:a16="http://schemas.microsoft.com/office/drawing/2014/main" id="{CE931566-3E0D-33D8-9FC6-73688783AA76}"/>
                </a:ext>
              </a:extLst>
            </p:cNvPr>
            <p:cNvSpPr txBox="1"/>
            <p:nvPr/>
          </p:nvSpPr>
          <p:spPr>
            <a:xfrm>
              <a:off x="9845041" y="-264930"/>
              <a:ext cx="935569" cy="420403"/>
            </a:xfrm>
            <a:prstGeom prst="rect">
              <a:avLst/>
            </a:prstGeom>
            <a:noFill/>
          </p:spPr>
          <p:txBody>
            <a:bodyPr wrap="square" rtlCol="0">
              <a:spAutoFit/>
            </a:bodyPr>
            <a:lstStyle/>
            <a:p>
              <a:pPr algn="ctr"/>
              <a:r>
                <a:rPr lang="en-US" sz="1400" dirty="0" err="1">
                  <a:solidFill>
                    <a:schemeClr val="bg1"/>
                  </a:solidFill>
                </a:rPr>
                <a:t>aPLS</a:t>
              </a:r>
              <a:endParaRPr lang="en-US" sz="1400" dirty="0">
                <a:solidFill>
                  <a:schemeClr val="bg1"/>
                </a:solidFill>
              </a:endParaRPr>
            </a:p>
          </p:txBody>
        </p:sp>
      </p:grpSp>
      <p:sp>
        <p:nvSpPr>
          <p:cNvPr id="2" name="object 5">
            <a:extLst>
              <a:ext uri="{FF2B5EF4-FFF2-40B4-BE49-F238E27FC236}">
                <a16:creationId xmlns:a16="http://schemas.microsoft.com/office/drawing/2014/main" id="{30D74A5F-DB79-5A4D-A16B-EEEEC0008707}"/>
              </a:ext>
            </a:extLst>
          </p:cNvPr>
          <p:cNvSpPr txBox="1"/>
          <p:nvPr/>
        </p:nvSpPr>
        <p:spPr>
          <a:xfrm>
            <a:off x="266399" y="6089593"/>
            <a:ext cx="11662075" cy="638253"/>
          </a:xfrm>
          <a:prstGeom prst="rect">
            <a:avLst/>
          </a:prstGeom>
        </p:spPr>
        <p:txBody>
          <a:bodyPr vert="horz" wrap="square" lIns="0" tIns="0" rIns="0" bIns="0" rtlCol="0" anchor="b">
            <a:noAutofit/>
          </a:bodyPr>
          <a:lstStyle/>
          <a:p>
            <a:endParaRPr lang="en-US" sz="800" dirty="0">
              <a:solidFill>
                <a:schemeClr val="bg2"/>
              </a:solidFill>
            </a:endParaRPr>
          </a:p>
          <a:p>
            <a:r>
              <a:rPr lang="en-US" sz="800" dirty="0">
                <a:solidFill>
                  <a:schemeClr val="bg2"/>
                </a:solidFill>
                <a:ea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0D4C0EA1-17CA-118B-8E9B-7CDDDCA90F2D}"/>
              </a:ext>
            </a:extLst>
          </p:cNvPr>
          <p:cNvSpPr txBox="1"/>
          <p:nvPr/>
        </p:nvSpPr>
        <p:spPr>
          <a:xfrm>
            <a:off x="9255227" y="6617551"/>
            <a:ext cx="2842713" cy="246221"/>
          </a:xfrm>
          <a:prstGeom prst="rect">
            <a:avLst/>
          </a:prstGeom>
          <a:noFill/>
        </p:spPr>
        <p:txBody>
          <a:bodyPr wrap="square" rtlCol="0">
            <a:spAutoFit/>
          </a:bodyPr>
          <a:lstStyle/>
          <a:p>
            <a:pPr algn="r"/>
            <a:r>
              <a:rPr lang="en-US" sz="1000" i="1" dirty="0">
                <a:solidFill>
                  <a:schemeClr val="bg1"/>
                </a:solidFill>
              </a:rPr>
              <a:t>Shore N et al. AUA 2023;Abstract LBA02-09.</a:t>
            </a:r>
            <a:endParaRPr lang="en-US" sz="1000" dirty="0">
              <a:solidFill>
                <a:schemeClr val="bg1"/>
              </a:solidFill>
              <a:latin typeface="Calibri"/>
            </a:endParaRPr>
          </a:p>
        </p:txBody>
      </p:sp>
    </p:spTree>
    <p:custDataLst>
      <p:tags r:id="rId1"/>
    </p:custDataLst>
    <p:extLst>
      <p:ext uri="{BB962C8B-B14F-4D97-AF65-F5344CB8AC3E}">
        <p14:creationId xmlns:p14="http://schemas.microsoft.com/office/powerpoint/2010/main" val="135111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635D-7860-8E35-4308-77D684038D7B}"/>
              </a:ext>
            </a:extLst>
          </p:cNvPr>
          <p:cNvSpPr>
            <a:spLocks noGrp="1"/>
          </p:cNvSpPr>
          <p:nvPr>
            <p:ph type="title"/>
          </p:nvPr>
        </p:nvSpPr>
        <p:spPr/>
        <p:txBody>
          <a:bodyPr/>
          <a:lstStyle/>
          <a:p>
            <a:r>
              <a:rPr lang="en-US" dirty="0"/>
              <a:t>Clinical Case: BCR</a:t>
            </a:r>
          </a:p>
        </p:txBody>
      </p:sp>
      <p:sp>
        <p:nvSpPr>
          <p:cNvPr id="4" name="Content Placeholder 3">
            <a:extLst>
              <a:ext uri="{FF2B5EF4-FFF2-40B4-BE49-F238E27FC236}">
                <a16:creationId xmlns:a16="http://schemas.microsoft.com/office/drawing/2014/main" id="{597E6FD9-E575-0473-F65D-37E2A71BC914}"/>
              </a:ext>
            </a:extLst>
          </p:cNvPr>
          <p:cNvSpPr>
            <a:spLocks noGrp="1"/>
          </p:cNvSpPr>
          <p:nvPr>
            <p:ph sz="quarter" idx="13"/>
          </p:nvPr>
        </p:nvSpPr>
        <p:spPr/>
        <p:txBody>
          <a:bodyPr/>
          <a:lstStyle/>
          <a:p>
            <a:r>
              <a:rPr lang="en-US" dirty="0"/>
              <a:t>70 </a:t>
            </a:r>
            <a:r>
              <a:rPr lang="en-US" dirty="0" err="1"/>
              <a:t>yo</a:t>
            </a:r>
            <a:r>
              <a:rPr lang="en-US" dirty="0"/>
              <a:t> WM 18 months post RP</a:t>
            </a:r>
          </a:p>
          <a:p>
            <a:r>
              <a:rPr lang="en-US" dirty="0"/>
              <a:t>PSA 5.0, PSADT 6 months</a:t>
            </a:r>
          </a:p>
          <a:p>
            <a:r>
              <a:rPr lang="en-US" dirty="0"/>
              <a:t>Conventional Imaging (CT/BS) negative</a:t>
            </a:r>
          </a:p>
          <a:p>
            <a:r>
              <a:rPr lang="en-US" dirty="0" err="1"/>
              <a:t>MedHx</a:t>
            </a:r>
            <a:r>
              <a:rPr lang="en-US" dirty="0"/>
              <a:t>: ECOG 0; +HTN/elevated lipids</a:t>
            </a:r>
          </a:p>
          <a:p>
            <a:r>
              <a:rPr lang="en-US" dirty="0"/>
              <a:t>Genomic profiling not done</a:t>
            </a:r>
          </a:p>
        </p:txBody>
      </p:sp>
    </p:spTree>
    <p:extLst>
      <p:ext uri="{BB962C8B-B14F-4D97-AF65-F5344CB8AC3E}">
        <p14:creationId xmlns:p14="http://schemas.microsoft.com/office/powerpoint/2010/main" val="3038227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4865-0CBA-CBDB-8975-A19F85E3CF44}"/>
              </a:ext>
            </a:extLst>
          </p:cNvPr>
          <p:cNvSpPr>
            <a:spLocks noGrp="1"/>
          </p:cNvSpPr>
          <p:nvPr>
            <p:ph type="title"/>
          </p:nvPr>
        </p:nvSpPr>
        <p:spPr/>
        <p:txBody>
          <a:bodyPr/>
          <a:lstStyle/>
          <a:p>
            <a:r>
              <a:rPr lang="en-US" dirty="0"/>
              <a:t>Clinical Case: BCR, continued</a:t>
            </a:r>
          </a:p>
        </p:txBody>
      </p:sp>
      <p:sp>
        <p:nvSpPr>
          <p:cNvPr id="4" name="Content Placeholder 3">
            <a:extLst>
              <a:ext uri="{FF2B5EF4-FFF2-40B4-BE49-F238E27FC236}">
                <a16:creationId xmlns:a16="http://schemas.microsoft.com/office/drawing/2014/main" id="{4EE82762-EC13-52E4-A50D-EDE712585819}"/>
              </a:ext>
            </a:extLst>
          </p:cNvPr>
          <p:cNvSpPr>
            <a:spLocks noGrp="1"/>
          </p:cNvSpPr>
          <p:nvPr>
            <p:ph sz="quarter" idx="13"/>
          </p:nvPr>
        </p:nvSpPr>
        <p:spPr/>
        <p:txBody>
          <a:bodyPr/>
          <a:lstStyle/>
          <a:p>
            <a:pPr marL="0" indent="0">
              <a:buNone/>
            </a:pPr>
            <a:r>
              <a:rPr lang="en-US" dirty="0"/>
              <a:t>Initiate therapy:</a:t>
            </a:r>
          </a:p>
          <a:p>
            <a:pPr marL="457200" indent="-457200">
              <a:buAutoNum type="alphaLcPeriod"/>
            </a:pPr>
            <a:r>
              <a:rPr lang="en-US" dirty="0"/>
              <a:t>ADT alone</a:t>
            </a:r>
          </a:p>
          <a:p>
            <a:pPr marL="457200" indent="-457200">
              <a:buAutoNum type="alphaLcPeriod"/>
            </a:pPr>
            <a:r>
              <a:rPr lang="en-US" dirty="0"/>
              <a:t>ADT + APA</a:t>
            </a:r>
          </a:p>
          <a:p>
            <a:pPr marL="457200" indent="-457200">
              <a:buAutoNum type="alphaLcPeriod"/>
            </a:pPr>
            <a:r>
              <a:rPr lang="en-US" dirty="0"/>
              <a:t>ADT + </a:t>
            </a:r>
            <a:r>
              <a:rPr lang="en-US" dirty="0" err="1"/>
              <a:t>Enza</a:t>
            </a:r>
            <a:endParaRPr lang="en-US" dirty="0"/>
          </a:p>
          <a:p>
            <a:pPr marL="457200" indent="-457200">
              <a:buAutoNum type="alphaLcPeriod"/>
            </a:pPr>
            <a:r>
              <a:rPr lang="en-US" dirty="0" err="1"/>
              <a:t>Monotx</a:t>
            </a:r>
            <a:r>
              <a:rPr lang="en-US" dirty="0"/>
              <a:t> </a:t>
            </a:r>
            <a:r>
              <a:rPr lang="en-US" dirty="0" err="1"/>
              <a:t>Enza</a:t>
            </a:r>
            <a:endParaRPr lang="en-US" dirty="0"/>
          </a:p>
          <a:p>
            <a:pPr marL="457200" indent="-457200">
              <a:buAutoNum type="alphaLcPeriod"/>
            </a:pPr>
            <a:r>
              <a:rPr lang="en-US" dirty="0"/>
              <a:t>Wait till conventional imaging positive</a:t>
            </a:r>
          </a:p>
          <a:p>
            <a:pPr marL="0" indent="0">
              <a:buNone/>
            </a:pPr>
            <a:endParaRPr lang="en-US" dirty="0"/>
          </a:p>
        </p:txBody>
      </p:sp>
    </p:spTree>
    <p:extLst>
      <p:ext uri="{BB962C8B-B14F-4D97-AF65-F5344CB8AC3E}">
        <p14:creationId xmlns:p14="http://schemas.microsoft.com/office/powerpoint/2010/main" val="3491308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919F0-5A1E-F491-BA96-55D797FB0A4C}"/>
              </a:ext>
            </a:extLst>
          </p:cNvPr>
          <p:cNvSpPr>
            <a:spLocks noGrp="1"/>
          </p:cNvSpPr>
          <p:nvPr>
            <p:ph type="title"/>
          </p:nvPr>
        </p:nvSpPr>
        <p:spPr/>
        <p:txBody>
          <a:bodyPr/>
          <a:lstStyle/>
          <a:p>
            <a:r>
              <a:rPr lang="en-US" dirty="0"/>
              <a:t>Clinical Case: BCR, continued</a:t>
            </a:r>
          </a:p>
        </p:txBody>
      </p:sp>
      <p:sp>
        <p:nvSpPr>
          <p:cNvPr id="4" name="Content Placeholder 3">
            <a:extLst>
              <a:ext uri="{FF2B5EF4-FFF2-40B4-BE49-F238E27FC236}">
                <a16:creationId xmlns:a16="http://schemas.microsoft.com/office/drawing/2014/main" id="{310506BE-A734-A587-05B0-350B6F7CEB25}"/>
              </a:ext>
            </a:extLst>
          </p:cNvPr>
          <p:cNvSpPr>
            <a:spLocks noGrp="1"/>
          </p:cNvSpPr>
          <p:nvPr>
            <p:ph sz="quarter" idx="13"/>
          </p:nvPr>
        </p:nvSpPr>
        <p:spPr/>
        <p:txBody>
          <a:bodyPr/>
          <a:lstStyle/>
          <a:p>
            <a:pPr marL="0" indent="0">
              <a:buNone/>
            </a:pPr>
            <a:r>
              <a:rPr lang="en-US" dirty="0"/>
              <a:t>Questions:</a:t>
            </a:r>
          </a:p>
          <a:p>
            <a:pPr marL="0" indent="0">
              <a:buNone/>
            </a:pPr>
            <a:r>
              <a:rPr lang="en-US" dirty="0"/>
              <a:t>1: Role genomic molecular markers (Decipher</a:t>
            </a:r>
            <a:r>
              <a:rPr lang="en-US" baseline="30000" dirty="0"/>
              <a:t>®</a:t>
            </a:r>
            <a:r>
              <a:rPr lang="en-US" dirty="0"/>
              <a:t>, </a:t>
            </a:r>
            <a:r>
              <a:rPr lang="en-US" dirty="0" err="1"/>
              <a:t>Prolaris</a:t>
            </a:r>
            <a:r>
              <a:rPr lang="en-US" baseline="30000" dirty="0"/>
              <a:t>®</a:t>
            </a:r>
            <a:r>
              <a:rPr lang="en-US" dirty="0"/>
              <a:t>, Onco</a:t>
            </a:r>
            <a:r>
              <a:rPr lang="en-US" i="1" dirty="0"/>
              <a:t>type</a:t>
            </a:r>
            <a:r>
              <a:rPr lang="en-US" dirty="0"/>
              <a:t> DX</a:t>
            </a:r>
            <a:r>
              <a:rPr lang="en-US" baseline="30000" dirty="0"/>
              <a:t>®</a:t>
            </a:r>
            <a:r>
              <a:rPr lang="en-US" dirty="0"/>
              <a:t>)</a:t>
            </a:r>
          </a:p>
          <a:p>
            <a:pPr marL="0" indent="0">
              <a:buNone/>
            </a:pPr>
            <a:r>
              <a:rPr lang="en-US" dirty="0"/>
              <a:t>2: Role genetic alteration testing (germline, somatic)</a:t>
            </a:r>
          </a:p>
          <a:p>
            <a:pPr marL="0" indent="0">
              <a:buNone/>
            </a:pPr>
            <a:r>
              <a:rPr lang="en-US" dirty="0"/>
              <a:t>3: Role PSMA PET</a:t>
            </a:r>
          </a:p>
          <a:p>
            <a:pPr marL="0" indent="0">
              <a:buNone/>
            </a:pPr>
            <a:r>
              <a:rPr lang="en-US" dirty="0"/>
              <a:t>4: Role metastasis directed therapy (RT </a:t>
            </a:r>
            <a:r>
              <a:rPr lang="en-US"/>
              <a:t>vs excision</a:t>
            </a:r>
            <a:r>
              <a:rPr lang="en-US" dirty="0"/>
              <a:t>), +/- T suppression</a:t>
            </a:r>
          </a:p>
        </p:txBody>
      </p:sp>
    </p:spTree>
    <p:extLst>
      <p:ext uri="{BB962C8B-B14F-4D97-AF65-F5344CB8AC3E}">
        <p14:creationId xmlns:p14="http://schemas.microsoft.com/office/powerpoint/2010/main" val="38409164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EC8B45-0A96-9604-89D1-F7B4B3A17231}"/>
              </a:ext>
            </a:extLst>
          </p:cNvPr>
          <p:cNvSpPr>
            <a:spLocks noGrp="1"/>
          </p:cNvSpPr>
          <p:nvPr>
            <p:ph type="ctrTitle"/>
          </p:nvPr>
        </p:nvSpPr>
        <p:spPr>
          <a:xfrm>
            <a:off x="609600" y="2248146"/>
            <a:ext cx="10972800" cy="1970998"/>
          </a:xfrm>
        </p:spPr>
        <p:txBody>
          <a:bodyPr>
            <a:normAutofit/>
          </a:bodyPr>
          <a:lstStyle/>
          <a:p>
            <a:pPr algn="ctr"/>
            <a:r>
              <a:rPr lang="en-US" sz="6000"/>
              <a:t>THANK YOU</a:t>
            </a:r>
            <a:endParaRPr lang="en-US" sz="6000" dirty="0"/>
          </a:p>
        </p:txBody>
      </p:sp>
    </p:spTree>
    <p:extLst>
      <p:ext uri="{BB962C8B-B14F-4D97-AF65-F5344CB8AC3E}">
        <p14:creationId xmlns:p14="http://schemas.microsoft.com/office/powerpoint/2010/main" val="16673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Line 23"/>
          <p:cNvSpPr>
            <a:spLocks noChangeShapeType="1"/>
          </p:cNvSpPr>
          <p:nvPr/>
        </p:nvSpPr>
        <p:spPr bwMode="auto">
          <a:xfrm>
            <a:off x="7246938" y="4697413"/>
            <a:ext cx="455612" cy="0"/>
          </a:xfrm>
          <a:prstGeom prst="line">
            <a:avLst/>
          </a:prstGeom>
          <a:noFill/>
          <a:ln w="444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kern="0">
              <a:solidFill>
                <a:sysClr val="windowText" lastClr="000000"/>
              </a:solidFill>
            </a:endParaRPr>
          </a:p>
        </p:txBody>
      </p:sp>
      <p:sp>
        <p:nvSpPr>
          <p:cNvPr id="79875" name="Line 23"/>
          <p:cNvSpPr>
            <a:spLocks noChangeShapeType="1"/>
          </p:cNvSpPr>
          <p:nvPr/>
        </p:nvSpPr>
        <p:spPr bwMode="auto">
          <a:xfrm>
            <a:off x="7246938" y="3865563"/>
            <a:ext cx="455612" cy="0"/>
          </a:xfrm>
          <a:prstGeom prst="line">
            <a:avLst/>
          </a:prstGeom>
          <a:noFill/>
          <a:ln w="444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kern="0">
              <a:solidFill>
                <a:sysClr val="windowText" lastClr="000000"/>
              </a:solidFill>
            </a:endParaRPr>
          </a:p>
        </p:txBody>
      </p:sp>
      <p:sp>
        <p:nvSpPr>
          <p:cNvPr id="79876" name="Line 6"/>
          <p:cNvSpPr>
            <a:spLocks noChangeShapeType="1"/>
          </p:cNvSpPr>
          <p:nvPr/>
        </p:nvSpPr>
        <p:spPr bwMode="auto">
          <a:xfrm>
            <a:off x="7246938" y="3044825"/>
            <a:ext cx="455612" cy="0"/>
          </a:xfrm>
          <a:prstGeom prst="line">
            <a:avLst/>
          </a:prstGeom>
          <a:noFill/>
          <a:ln w="444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kern="0">
              <a:solidFill>
                <a:sysClr val="windowText" lastClr="000000"/>
              </a:solidFill>
            </a:endParaRPr>
          </a:p>
        </p:txBody>
      </p:sp>
      <p:sp>
        <p:nvSpPr>
          <p:cNvPr id="79877" name="Line 23"/>
          <p:cNvSpPr>
            <a:spLocks noChangeShapeType="1"/>
          </p:cNvSpPr>
          <p:nvPr/>
        </p:nvSpPr>
        <p:spPr bwMode="auto">
          <a:xfrm>
            <a:off x="7246938" y="2146300"/>
            <a:ext cx="455612" cy="0"/>
          </a:xfrm>
          <a:prstGeom prst="line">
            <a:avLst/>
          </a:prstGeom>
          <a:noFill/>
          <a:ln w="444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kern="0">
              <a:solidFill>
                <a:sysClr val="windowText" lastClr="000000"/>
              </a:solidFill>
            </a:endParaRPr>
          </a:p>
        </p:txBody>
      </p:sp>
      <p:sp>
        <p:nvSpPr>
          <p:cNvPr id="79878" name="Line 18"/>
          <p:cNvSpPr>
            <a:spLocks noChangeShapeType="1"/>
          </p:cNvSpPr>
          <p:nvPr/>
        </p:nvSpPr>
        <p:spPr bwMode="auto">
          <a:xfrm flipV="1">
            <a:off x="4581525" y="2133600"/>
            <a:ext cx="458788" cy="439738"/>
          </a:xfrm>
          <a:prstGeom prst="line">
            <a:avLst/>
          </a:prstGeom>
          <a:noFill/>
          <a:ln w="444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kern="0">
              <a:solidFill>
                <a:sysClr val="windowText" lastClr="000000"/>
              </a:solidFill>
            </a:endParaRPr>
          </a:p>
        </p:txBody>
      </p:sp>
      <p:sp>
        <p:nvSpPr>
          <p:cNvPr id="79879" name="Line 19"/>
          <p:cNvSpPr>
            <a:spLocks noChangeShapeType="1"/>
          </p:cNvSpPr>
          <p:nvPr/>
        </p:nvSpPr>
        <p:spPr bwMode="auto">
          <a:xfrm>
            <a:off x="4486275" y="4386264"/>
            <a:ext cx="554038" cy="352425"/>
          </a:xfrm>
          <a:prstGeom prst="line">
            <a:avLst/>
          </a:prstGeom>
          <a:noFill/>
          <a:ln w="444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kern="0">
              <a:solidFill>
                <a:sysClr val="windowText" lastClr="000000"/>
              </a:solidFill>
            </a:endParaRPr>
          </a:p>
        </p:txBody>
      </p:sp>
      <p:sp>
        <p:nvSpPr>
          <p:cNvPr id="79880" name="AutoShape 4"/>
          <p:cNvSpPr>
            <a:spLocks noChangeArrowheads="1"/>
          </p:cNvSpPr>
          <p:nvPr/>
        </p:nvSpPr>
        <p:spPr bwMode="auto">
          <a:xfrm>
            <a:off x="5014914" y="2619375"/>
            <a:ext cx="2232025" cy="774700"/>
          </a:xfrm>
          <a:prstGeom prst="roundRect">
            <a:avLst>
              <a:gd name="adj" fmla="val 16667"/>
            </a:avLst>
          </a:prstGeom>
          <a:solidFill>
            <a:schemeClr val="accent2"/>
          </a:solidFill>
          <a:ln w="28575" algn="ctr">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1400" b="1" kern="0" dirty="0">
                <a:solidFill>
                  <a:prstClr val="white"/>
                </a:solidFill>
                <a:latin typeface="Calibri"/>
                <a:cs typeface="Arial" panose="020B0604020202020204" pitchFamily="34" charset="0"/>
              </a:rPr>
              <a:t>ADT </a:t>
            </a:r>
          </a:p>
          <a:p>
            <a:pPr algn="ctr" eaLnBrk="1" hangingPunct="1">
              <a:defRPr/>
            </a:pPr>
            <a:r>
              <a:rPr lang="en-US" altLang="en-US" sz="1400" b="1" kern="0" dirty="0">
                <a:solidFill>
                  <a:srgbClr val="FFFF00"/>
                </a:solidFill>
                <a:latin typeface="Calibri"/>
                <a:cs typeface="Arial" panose="020B0604020202020204" pitchFamily="34" charset="0"/>
              </a:rPr>
              <a:t>+ RXT (Prostate + Pelvis)</a:t>
            </a:r>
          </a:p>
        </p:txBody>
      </p:sp>
      <p:sp>
        <p:nvSpPr>
          <p:cNvPr id="79881" name="Line 5"/>
          <p:cNvSpPr>
            <a:spLocks noChangeShapeType="1"/>
          </p:cNvSpPr>
          <p:nvPr/>
        </p:nvSpPr>
        <p:spPr bwMode="auto">
          <a:xfrm>
            <a:off x="3719513" y="3429001"/>
            <a:ext cx="449262" cy="11113"/>
          </a:xfrm>
          <a:prstGeom prst="line">
            <a:avLst/>
          </a:prstGeom>
          <a:noFill/>
          <a:ln w="444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kern="0">
              <a:solidFill>
                <a:sysClr val="windowText" lastClr="000000"/>
              </a:solidFill>
            </a:endParaRPr>
          </a:p>
        </p:txBody>
      </p:sp>
      <p:sp>
        <p:nvSpPr>
          <p:cNvPr id="7" name="AutoShape 7"/>
          <p:cNvSpPr>
            <a:spLocks noChangeArrowheads="1"/>
          </p:cNvSpPr>
          <p:nvPr/>
        </p:nvSpPr>
        <p:spPr bwMode="auto">
          <a:xfrm>
            <a:off x="7712075" y="1728789"/>
            <a:ext cx="2395538" cy="3386137"/>
          </a:xfrm>
          <a:prstGeom prst="roundRect">
            <a:avLst>
              <a:gd name="adj" fmla="val 7370"/>
            </a:avLst>
          </a:prstGeom>
          <a:solidFill>
            <a:schemeClr val="bg1">
              <a:lumMod val="85000"/>
            </a:schemeClr>
          </a:solidFill>
          <a:ln w="28575" algn="ctr">
            <a:solidFill>
              <a:schemeClr val="tx1"/>
            </a:solidFill>
            <a:round/>
            <a:headEnd/>
            <a:tailEnd/>
          </a:ln>
        </p:spPr>
        <p:txBody>
          <a:bodyPr wrap="none" anchor="ctr"/>
          <a:lstStyle/>
          <a:p>
            <a:pPr algn="ctr">
              <a:defRPr/>
            </a:pPr>
            <a:endParaRPr lang="en-GB" sz="1400" kern="0">
              <a:solidFill>
                <a:prstClr val="white"/>
              </a:solidFill>
              <a:ea typeface="ヒラギノ角ゴ Pro W3"/>
              <a:cs typeface="ヒラギノ角ゴ Pro W3"/>
            </a:endParaRPr>
          </a:p>
        </p:txBody>
      </p:sp>
      <p:sp>
        <p:nvSpPr>
          <p:cNvPr id="79883" name="Rectangle 9"/>
          <p:cNvSpPr>
            <a:spLocks noChangeArrowheads="1"/>
          </p:cNvSpPr>
          <p:nvPr/>
        </p:nvSpPr>
        <p:spPr bwMode="auto">
          <a:xfrm>
            <a:off x="7812088" y="1924050"/>
            <a:ext cx="2252662" cy="279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21" tIns="42911" rIns="85821" bIns="42911">
            <a:spAutoFit/>
          </a:bodyPr>
          <a:lstStyle>
            <a:lvl1pPr marL="115888" indent="-115888" defTabSz="858838" eaLnBrk="0" hangingPunct="0">
              <a:defRPr sz="2400">
                <a:solidFill>
                  <a:schemeClr val="tx1"/>
                </a:solidFill>
                <a:latin typeface="Times New Roman" panose="02020603050405020304" pitchFamily="18" charset="0"/>
              </a:defRPr>
            </a:lvl1pPr>
            <a:lvl2pPr marL="742950" indent="-285750" defTabSz="858838" eaLnBrk="0" hangingPunct="0">
              <a:defRPr sz="2400">
                <a:solidFill>
                  <a:schemeClr val="tx1"/>
                </a:solidFill>
                <a:latin typeface="Times New Roman" panose="02020603050405020304" pitchFamily="18" charset="0"/>
              </a:defRPr>
            </a:lvl2pPr>
            <a:lvl3pPr marL="1143000" indent="-228600" defTabSz="858838" eaLnBrk="0" hangingPunct="0">
              <a:defRPr sz="2400">
                <a:solidFill>
                  <a:schemeClr val="tx1"/>
                </a:solidFill>
                <a:latin typeface="Times New Roman" panose="02020603050405020304" pitchFamily="18" charset="0"/>
              </a:defRPr>
            </a:lvl3pPr>
            <a:lvl4pPr marL="1600200" indent="-228600" defTabSz="858838" eaLnBrk="0" hangingPunct="0">
              <a:defRPr sz="2400">
                <a:solidFill>
                  <a:schemeClr val="tx1"/>
                </a:solidFill>
                <a:latin typeface="Times New Roman" panose="02020603050405020304" pitchFamily="18" charset="0"/>
              </a:defRPr>
            </a:lvl4pPr>
            <a:lvl5pPr marL="2057400" indent="-228600" defTabSz="858838" eaLnBrk="0" hangingPunct="0">
              <a:defRPr sz="2400">
                <a:solidFill>
                  <a:schemeClr val="tx1"/>
                </a:solidFill>
                <a:latin typeface="Times New Roman" panose="02020603050405020304" pitchFamily="18" charset="0"/>
              </a:defRPr>
            </a:lvl5pPr>
            <a:lvl6pPr marL="2514600" indent="-228600" defTabSz="8588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588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588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5883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40000"/>
              </a:spcBef>
              <a:defRPr/>
            </a:pPr>
            <a:r>
              <a:rPr lang="en-GB" altLang="en-US" sz="1400" b="1" kern="0" dirty="0">
                <a:solidFill>
                  <a:srgbClr val="000000"/>
                </a:solidFill>
                <a:latin typeface="Calibri"/>
                <a:ea typeface="ヒラギノ角ゴ Pro W3" charset="-128"/>
                <a:cs typeface="Arial" panose="020B0604020202020204" pitchFamily="34" charset="0"/>
              </a:rPr>
              <a:t>Primary endpoint:</a:t>
            </a:r>
            <a:endParaRPr lang="en-GB" altLang="en-US" sz="1400" kern="0" dirty="0">
              <a:solidFill>
                <a:srgbClr val="000000"/>
              </a:solidFill>
              <a:latin typeface="Calibri"/>
              <a:ea typeface="MS PGothic" panose="020B0600070205080204" pitchFamily="34" charset="-128"/>
              <a:cs typeface="Arial" panose="020B0604020202020204" pitchFamily="34" charset="0"/>
            </a:endParaRPr>
          </a:p>
          <a:p>
            <a:pPr eaLnBrk="1" hangingPunct="1">
              <a:buFont typeface="Arial" panose="020B0604020202020204" pitchFamily="34" charset="0"/>
              <a:buChar char="•"/>
              <a:defRPr/>
            </a:pPr>
            <a:r>
              <a:rPr lang="en-GB" altLang="en-US" sz="1800" b="1" kern="0" dirty="0" err="1">
                <a:solidFill>
                  <a:srgbClr val="000000"/>
                </a:solidFill>
                <a:latin typeface="Calibri"/>
                <a:ea typeface="MS PGothic" panose="020B0600070205080204" pitchFamily="34" charset="-128"/>
                <a:cs typeface="Arial" panose="020B0604020202020204" pitchFamily="34" charset="0"/>
              </a:rPr>
              <a:t>cRFS</a:t>
            </a:r>
            <a:r>
              <a:rPr lang="en-GB" altLang="en-US" sz="1800" b="1" kern="0" dirty="0">
                <a:solidFill>
                  <a:srgbClr val="000000"/>
                </a:solidFill>
                <a:latin typeface="Calibri"/>
                <a:ea typeface="MS PGothic" panose="020B0600070205080204" pitchFamily="34" charset="-128"/>
                <a:cs typeface="Arial" panose="020B0604020202020204" pitchFamily="34" charset="0"/>
              </a:rPr>
              <a:t> (HR: 070)</a:t>
            </a:r>
          </a:p>
          <a:p>
            <a:pPr eaLnBrk="1" hangingPunct="1">
              <a:buFont typeface="Arial" panose="020B0604020202020204" pitchFamily="34" charset="0"/>
              <a:buChar char="•"/>
              <a:defRPr/>
            </a:pPr>
            <a:endParaRPr lang="en-GB" altLang="en-US" sz="1800" kern="0" dirty="0">
              <a:solidFill>
                <a:srgbClr val="000000"/>
              </a:solidFill>
              <a:latin typeface="Calibri"/>
              <a:ea typeface="MS PGothic" panose="020B0600070205080204" pitchFamily="34" charset="-128"/>
              <a:cs typeface="Arial" panose="020B0604020202020204" pitchFamily="34" charset="0"/>
            </a:endParaRPr>
          </a:p>
          <a:p>
            <a:pPr eaLnBrk="1" hangingPunct="1">
              <a:defRPr/>
            </a:pPr>
            <a:r>
              <a:rPr lang="en-GB" altLang="en-US" sz="1400" b="1" kern="0" dirty="0">
                <a:solidFill>
                  <a:srgbClr val="000000"/>
                </a:solidFill>
                <a:latin typeface="Calibri"/>
                <a:cs typeface="Arial" panose="020B0604020202020204" pitchFamily="34" charset="0"/>
              </a:rPr>
              <a:t>Secondary endpoints:</a:t>
            </a:r>
          </a:p>
          <a:p>
            <a:pPr eaLnBrk="1" hangingPunct="1">
              <a:buFontTx/>
              <a:buChar char="•"/>
              <a:defRPr/>
            </a:pPr>
            <a:r>
              <a:rPr lang="en-GB" altLang="en-US" sz="1400" kern="0" dirty="0">
                <a:solidFill>
                  <a:srgbClr val="000000"/>
                </a:solidFill>
                <a:latin typeface="Calibri"/>
                <a:cs typeface="Arial" panose="020B0604020202020204" pitchFamily="34" charset="0"/>
              </a:rPr>
              <a:t> PSA response at 3 </a:t>
            </a:r>
            <a:r>
              <a:rPr lang="en-GB" altLang="en-US" sz="1400" kern="0" dirty="0" err="1">
                <a:solidFill>
                  <a:srgbClr val="000000"/>
                </a:solidFill>
                <a:latin typeface="Calibri"/>
                <a:cs typeface="Arial" panose="020B0604020202020204" pitchFamily="34" charset="0"/>
              </a:rPr>
              <a:t>mos</a:t>
            </a:r>
            <a:endParaRPr lang="en-GB" altLang="en-US" sz="1400" kern="0" dirty="0">
              <a:solidFill>
                <a:srgbClr val="000000"/>
              </a:solidFill>
              <a:latin typeface="Calibri"/>
              <a:cs typeface="Arial" panose="020B0604020202020204" pitchFamily="34" charset="0"/>
            </a:endParaRPr>
          </a:p>
          <a:p>
            <a:pPr eaLnBrk="1" hangingPunct="1">
              <a:buFontTx/>
              <a:buChar char="•"/>
              <a:defRPr/>
            </a:pPr>
            <a:r>
              <a:rPr lang="en-GB" altLang="en-US" sz="1400" kern="0" dirty="0">
                <a:solidFill>
                  <a:srgbClr val="000000"/>
                </a:solidFill>
                <a:latin typeface="Calibri"/>
                <a:cs typeface="Arial" panose="020B0604020202020204" pitchFamily="34" charset="0"/>
              </a:rPr>
              <a:t> </a:t>
            </a:r>
            <a:r>
              <a:rPr lang="en-GB" altLang="en-US" sz="1400" kern="0" dirty="0" err="1">
                <a:solidFill>
                  <a:srgbClr val="000000"/>
                </a:solidFill>
                <a:latin typeface="Calibri"/>
                <a:cs typeface="Arial" panose="020B0604020202020204" pitchFamily="34" charset="0"/>
              </a:rPr>
              <a:t>bPFS</a:t>
            </a:r>
            <a:endParaRPr lang="en-GB" altLang="en-US" sz="1400" kern="0" dirty="0">
              <a:solidFill>
                <a:srgbClr val="000000"/>
              </a:solidFill>
              <a:latin typeface="Calibri"/>
              <a:cs typeface="Arial" panose="020B0604020202020204" pitchFamily="34" charset="0"/>
            </a:endParaRPr>
          </a:p>
          <a:p>
            <a:pPr eaLnBrk="1" hangingPunct="1">
              <a:buFontTx/>
              <a:buChar char="•"/>
              <a:defRPr/>
            </a:pPr>
            <a:r>
              <a:rPr lang="en-GB" altLang="en-US" sz="1400" kern="0" dirty="0">
                <a:solidFill>
                  <a:srgbClr val="000000"/>
                </a:solidFill>
                <a:latin typeface="Calibri"/>
                <a:cs typeface="Arial" panose="020B0604020202020204" pitchFamily="34" charset="0"/>
              </a:rPr>
              <a:t> Metastases-free survival</a:t>
            </a:r>
          </a:p>
          <a:p>
            <a:pPr eaLnBrk="1" hangingPunct="1">
              <a:buFontTx/>
              <a:buChar char="•"/>
              <a:defRPr/>
            </a:pPr>
            <a:r>
              <a:rPr lang="en-GB" altLang="en-US" sz="1400" kern="0" dirty="0">
                <a:solidFill>
                  <a:srgbClr val="000000"/>
                </a:solidFill>
                <a:latin typeface="Calibri"/>
                <a:cs typeface="Arial" panose="020B0604020202020204" pitchFamily="34" charset="0"/>
              </a:rPr>
              <a:t> </a:t>
            </a:r>
            <a:r>
              <a:rPr lang="en-GB" altLang="en-US" sz="1400" kern="0" dirty="0" err="1">
                <a:solidFill>
                  <a:srgbClr val="000000"/>
                </a:solidFill>
                <a:latin typeface="Calibri"/>
                <a:cs typeface="Arial" panose="020B0604020202020204" pitchFamily="34" charset="0"/>
              </a:rPr>
              <a:t>CaP</a:t>
            </a:r>
            <a:r>
              <a:rPr lang="en-GB" altLang="en-US" sz="1400" kern="0" dirty="0">
                <a:solidFill>
                  <a:srgbClr val="000000"/>
                </a:solidFill>
                <a:latin typeface="Calibri"/>
                <a:cs typeface="Arial" panose="020B0604020202020204" pitchFamily="34" charset="0"/>
              </a:rPr>
              <a:t>-specific survival</a:t>
            </a:r>
          </a:p>
          <a:p>
            <a:pPr eaLnBrk="1" hangingPunct="1">
              <a:buFontTx/>
              <a:buChar char="•"/>
              <a:defRPr/>
            </a:pPr>
            <a:r>
              <a:rPr lang="en-GB" altLang="en-US" sz="1400" kern="0" dirty="0">
                <a:solidFill>
                  <a:srgbClr val="000000"/>
                </a:solidFill>
                <a:latin typeface="Calibri"/>
                <a:cs typeface="Arial" panose="020B0604020202020204" pitchFamily="34" charset="0"/>
              </a:rPr>
              <a:t> OS</a:t>
            </a:r>
          </a:p>
          <a:p>
            <a:pPr eaLnBrk="1" hangingPunct="1">
              <a:buFontTx/>
              <a:buChar char="•"/>
              <a:defRPr/>
            </a:pPr>
            <a:r>
              <a:rPr lang="en-GB" altLang="en-US" sz="1400" kern="0" dirty="0">
                <a:solidFill>
                  <a:srgbClr val="000000"/>
                </a:solidFill>
                <a:latin typeface="Calibri"/>
                <a:cs typeface="Arial" panose="020B0604020202020204" pitchFamily="34" charset="0"/>
              </a:rPr>
              <a:t> Acute/</a:t>
            </a:r>
            <a:r>
              <a:rPr lang="en-GB" altLang="en-US" sz="1400" kern="0" dirty="0" err="1">
                <a:solidFill>
                  <a:srgbClr val="000000"/>
                </a:solidFill>
                <a:latin typeface="Calibri"/>
                <a:cs typeface="Arial" panose="020B0604020202020204" pitchFamily="34" charset="0"/>
              </a:rPr>
              <a:t>Lg</a:t>
            </a:r>
            <a:r>
              <a:rPr lang="en-GB" altLang="en-US" sz="1400" kern="0" dirty="0">
                <a:solidFill>
                  <a:srgbClr val="000000"/>
                </a:solidFill>
                <a:latin typeface="Calibri"/>
                <a:cs typeface="Arial" panose="020B0604020202020204" pitchFamily="34" charset="0"/>
              </a:rPr>
              <a:t> term tolerance</a:t>
            </a:r>
          </a:p>
          <a:p>
            <a:pPr eaLnBrk="1" hangingPunct="1">
              <a:buFontTx/>
              <a:buChar char="•"/>
              <a:defRPr/>
            </a:pPr>
            <a:r>
              <a:rPr lang="en-GB" altLang="en-US" sz="1400" kern="0" dirty="0">
                <a:solidFill>
                  <a:srgbClr val="000000"/>
                </a:solidFill>
                <a:latin typeface="Calibri"/>
                <a:cs typeface="Arial" panose="020B0604020202020204" pitchFamily="34" charset="0"/>
              </a:rPr>
              <a:t> </a:t>
            </a:r>
            <a:r>
              <a:rPr lang="en-GB" altLang="en-US" sz="1400" kern="0" dirty="0" err="1">
                <a:solidFill>
                  <a:srgbClr val="000000"/>
                </a:solidFill>
                <a:latin typeface="Calibri"/>
                <a:cs typeface="Arial" panose="020B0604020202020204" pitchFamily="34" charset="0"/>
              </a:rPr>
              <a:t>QoL</a:t>
            </a:r>
            <a:endParaRPr lang="en-GB" altLang="en-US" sz="1400" kern="0" dirty="0">
              <a:solidFill>
                <a:srgbClr val="000000"/>
              </a:solidFill>
              <a:latin typeface="Calibri"/>
              <a:cs typeface="Arial" panose="020B0604020202020204" pitchFamily="34" charset="0"/>
            </a:endParaRPr>
          </a:p>
          <a:p>
            <a:pPr eaLnBrk="1" hangingPunct="1">
              <a:buFontTx/>
              <a:buChar char="•"/>
              <a:defRPr/>
            </a:pPr>
            <a:r>
              <a:rPr lang="en-GB" altLang="en-US" sz="1400" kern="0" dirty="0">
                <a:solidFill>
                  <a:srgbClr val="000000"/>
                </a:solidFill>
                <a:latin typeface="Calibri"/>
                <a:cs typeface="Arial" panose="020B0604020202020204" pitchFamily="34" charset="0"/>
              </a:rPr>
              <a:t>Biomarkers (biopsy)</a:t>
            </a:r>
          </a:p>
        </p:txBody>
      </p:sp>
      <p:sp>
        <p:nvSpPr>
          <p:cNvPr id="49161" name="AutoShape 16"/>
          <p:cNvSpPr>
            <a:spLocks noChangeArrowheads="1"/>
          </p:cNvSpPr>
          <p:nvPr/>
        </p:nvSpPr>
        <p:spPr bwMode="auto">
          <a:xfrm>
            <a:off x="5014914" y="3475039"/>
            <a:ext cx="2232025" cy="777875"/>
          </a:xfrm>
          <a:prstGeom prst="roundRect">
            <a:avLst>
              <a:gd name="adj" fmla="val 16667"/>
            </a:avLst>
          </a:prstGeom>
          <a:solidFill>
            <a:srgbClr val="7030A0"/>
          </a:solidFill>
          <a:ln w="28575">
            <a:solidFill>
              <a:schemeClr val="tx1"/>
            </a:solidFill>
            <a:round/>
            <a:headEnd/>
            <a:tailEnd/>
          </a:ln>
        </p:spPr>
        <p:txBody>
          <a:bodyPr wrap="none" anchor="ctr"/>
          <a:lstStyle/>
          <a:p>
            <a:pPr algn="ctr">
              <a:defRPr/>
            </a:pPr>
            <a:endParaRPr lang="en-US" sz="1400" kern="0" dirty="0">
              <a:solidFill>
                <a:srgbClr val="000000"/>
              </a:solidFill>
              <a:ea typeface="ヒラギノ角ゴ Pro W3" charset="-128"/>
              <a:cs typeface="Arial" pitchFamily="34" charset="0"/>
            </a:endParaRPr>
          </a:p>
          <a:p>
            <a:pPr algn="ctr">
              <a:defRPr/>
            </a:pPr>
            <a:r>
              <a:rPr lang="en-US" sz="1400" b="1" kern="0" dirty="0">
                <a:solidFill>
                  <a:prstClr val="white"/>
                </a:solidFill>
                <a:ea typeface="ヒラギノ角ゴ Pro W3" charset="-128"/>
                <a:cs typeface="Arial" pitchFamily="34" charset="0"/>
              </a:rPr>
              <a:t>ADT</a:t>
            </a:r>
          </a:p>
          <a:p>
            <a:pPr algn="ctr">
              <a:defRPr/>
            </a:pPr>
            <a:r>
              <a:rPr lang="en-US" sz="1400" b="1" kern="0" dirty="0">
                <a:solidFill>
                  <a:srgbClr val="FFFF00"/>
                </a:solidFill>
                <a:ea typeface="ヒラギノ角ゴ Pro W3" charset="-128"/>
                <a:cs typeface="Arial" pitchFamily="34" charset="0"/>
              </a:rPr>
              <a:t>+ </a:t>
            </a:r>
            <a:r>
              <a:rPr lang="en-US" sz="1400" b="1" kern="0" dirty="0" err="1">
                <a:solidFill>
                  <a:srgbClr val="FFFF00"/>
                </a:solidFill>
                <a:ea typeface="ヒラギノ角ゴ Pro W3" charset="-128"/>
                <a:cs typeface="Arial" pitchFamily="34" charset="0"/>
              </a:rPr>
              <a:t>Cabazitaxel</a:t>
            </a:r>
            <a:r>
              <a:rPr lang="en-US" sz="1400" b="1" kern="0" dirty="0">
                <a:solidFill>
                  <a:srgbClr val="FFFF00"/>
                </a:solidFill>
                <a:ea typeface="ヒラギノ角ゴ Pro W3" charset="-128"/>
                <a:cs typeface="Arial" pitchFamily="34" charset="0"/>
              </a:rPr>
              <a:t> x 4 cycles</a:t>
            </a:r>
          </a:p>
          <a:p>
            <a:pPr algn="ctr">
              <a:defRPr/>
            </a:pPr>
            <a:r>
              <a:rPr lang="en-US" sz="1400" b="1" kern="0" dirty="0">
                <a:solidFill>
                  <a:prstClr val="white"/>
                </a:solidFill>
                <a:ea typeface="ヒラギノ角ゴ Pro W3" charset="-128"/>
                <a:cs typeface="Arial" pitchFamily="34" charset="0"/>
              </a:rPr>
              <a:t>+ RXT (prostate)</a:t>
            </a:r>
          </a:p>
          <a:p>
            <a:pPr algn="ctr">
              <a:defRPr/>
            </a:pPr>
            <a:endParaRPr lang="en-US" sz="1400" b="1" kern="0" dirty="0">
              <a:solidFill>
                <a:srgbClr val="000000"/>
              </a:solidFill>
              <a:ea typeface="ヒラギノ角ゴ Pro W3" charset="-128"/>
              <a:cs typeface="Arial" pitchFamily="34" charset="0"/>
            </a:endParaRPr>
          </a:p>
        </p:txBody>
      </p:sp>
      <p:sp>
        <p:nvSpPr>
          <p:cNvPr id="79886" name="Line 18"/>
          <p:cNvSpPr>
            <a:spLocks noChangeShapeType="1"/>
          </p:cNvSpPr>
          <p:nvPr/>
        </p:nvSpPr>
        <p:spPr bwMode="auto">
          <a:xfrm>
            <a:off x="4581525" y="3017838"/>
            <a:ext cx="433388" cy="0"/>
          </a:xfrm>
          <a:prstGeom prst="line">
            <a:avLst/>
          </a:prstGeom>
          <a:noFill/>
          <a:ln w="444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kern="0">
              <a:solidFill>
                <a:sysClr val="windowText" lastClr="000000"/>
              </a:solidFill>
            </a:endParaRPr>
          </a:p>
        </p:txBody>
      </p:sp>
      <p:sp>
        <p:nvSpPr>
          <p:cNvPr id="79887" name="Line 19"/>
          <p:cNvSpPr>
            <a:spLocks noChangeShapeType="1"/>
          </p:cNvSpPr>
          <p:nvPr/>
        </p:nvSpPr>
        <p:spPr bwMode="auto">
          <a:xfrm>
            <a:off x="4564064" y="3903663"/>
            <a:ext cx="458787" cy="0"/>
          </a:xfrm>
          <a:prstGeom prst="line">
            <a:avLst/>
          </a:prstGeom>
          <a:noFill/>
          <a:ln w="444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kern="0">
              <a:solidFill>
                <a:sysClr val="windowText" lastClr="000000"/>
              </a:solidFill>
            </a:endParaRPr>
          </a:p>
        </p:txBody>
      </p:sp>
      <p:sp>
        <p:nvSpPr>
          <p:cNvPr id="79888" name="AutoShape 12"/>
          <p:cNvSpPr>
            <a:spLocks noChangeArrowheads="1"/>
          </p:cNvSpPr>
          <p:nvPr/>
        </p:nvSpPr>
        <p:spPr bwMode="auto">
          <a:xfrm>
            <a:off x="1890713" y="2120900"/>
            <a:ext cx="1884362" cy="2616200"/>
          </a:xfrm>
          <a:prstGeom prst="roundRect">
            <a:avLst>
              <a:gd name="adj" fmla="val 8614"/>
            </a:avLst>
          </a:prstGeom>
          <a:solidFill>
            <a:schemeClr val="accent4">
              <a:lumMod val="20000"/>
              <a:lumOff val="80000"/>
            </a:schemeClr>
          </a:solidFill>
          <a:ln w="28575" algn="ctr">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GB" altLang="en-US" kern="0">
              <a:solidFill>
                <a:srgbClr val="000000"/>
              </a:solidFill>
              <a:latin typeface="Calibri"/>
              <a:ea typeface="ヒラギノ角ゴ Pro W3" charset="-128"/>
              <a:cs typeface="Arial" panose="020B0604020202020204" pitchFamily="34" charset="0"/>
            </a:endParaRPr>
          </a:p>
        </p:txBody>
      </p:sp>
      <p:sp>
        <p:nvSpPr>
          <p:cNvPr id="79889" name="Rectangle 13"/>
          <p:cNvSpPr>
            <a:spLocks noChangeArrowheads="1"/>
          </p:cNvSpPr>
          <p:nvPr/>
        </p:nvSpPr>
        <p:spPr bwMode="auto">
          <a:xfrm>
            <a:off x="1909763" y="2408239"/>
            <a:ext cx="1865312"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485" tIns="36243" rIns="72485" bIns="36243">
            <a:spAutoFit/>
          </a:bodyPr>
          <a:lstStyle>
            <a:lvl1pPr marL="92075" indent="-92075"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eaLnBrk="1" hangingPunct="1">
              <a:defRPr/>
            </a:pPr>
            <a:r>
              <a:rPr lang="en-US" altLang="en-US" sz="1600" kern="0" dirty="0">
                <a:solidFill>
                  <a:srgbClr val="000000"/>
                </a:solidFill>
                <a:latin typeface="Calibri"/>
                <a:ea typeface="MS PGothic" panose="020B0600070205080204" pitchFamily="34" charset="-128"/>
                <a:cs typeface="Arial" panose="020B0604020202020204" pitchFamily="34" charset="0"/>
              </a:rPr>
              <a:t>Pts with high-risk localized </a:t>
            </a:r>
            <a:r>
              <a:rPr lang="en-US" altLang="en-US" sz="1600" kern="0" dirty="0" err="1">
                <a:solidFill>
                  <a:srgbClr val="000000"/>
                </a:solidFill>
                <a:latin typeface="Calibri"/>
                <a:ea typeface="MS PGothic" panose="020B0600070205080204" pitchFamily="34" charset="-128"/>
                <a:cs typeface="Arial" panose="020B0604020202020204" pitchFamily="34" charset="0"/>
              </a:rPr>
              <a:t>CaP</a:t>
            </a:r>
            <a:r>
              <a:rPr lang="en-US" altLang="en-US" sz="1600" kern="0" dirty="0">
                <a:solidFill>
                  <a:srgbClr val="000000"/>
                </a:solidFill>
                <a:latin typeface="Calibri"/>
                <a:ea typeface="MS PGothic" panose="020B0600070205080204" pitchFamily="34" charset="-128"/>
                <a:cs typeface="Arial" panose="020B0604020202020204" pitchFamily="34" charset="0"/>
              </a:rPr>
              <a:t>: </a:t>
            </a:r>
          </a:p>
          <a:p>
            <a:pPr marL="0" indent="0" eaLnBrk="1" hangingPunct="1">
              <a:defRPr/>
            </a:pPr>
            <a:r>
              <a:rPr lang="en-US" altLang="en-US" sz="1600" u="sng" kern="0" dirty="0">
                <a:solidFill>
                  <a:srgbClr val="000000"/>
                </a:solidFill>
                <a:latin typeface="Calibri"/>
                <a:ea typeface="MS PGothic" panose="020B0600070205080204" pitchFamily="34" charset="-128"/>
                <a:cs typeface="Arial" panose="020B0604020202020204" pitchFamily="34" charset="0"/>
              </a:rPr>
              <a:t>at least 2</a:t>
            </a:r>
            <a:r>
              <a:rPr lang="en-US" altLang="en-US" sz="1600" kern="0" dirty="0">
                <a:solidFill>
                  <a:srgbClr val="000000"/>
                </a:solidFill>
                <a:latin typeface="Calibri"/>
                <a:ea typeface="MS PGothic" panose="020B0600070205080204" pitchFamily="34" charset="-128"/>
                <a:cs typeface="Arial" panose="020B0604020202020204" pitchFamily="34" charset="0"/>
              </a:rPr>
              <a:t> of the following criteria:</a:t>
            </a:r>
          </a:p>
          <a:p>
            <a:pPr marL="284163" eaLnBrk="1" hangingPunct="1">
              <a:buFont typeface="Times" panose="02020603050405020304" pitchFamily="18" charset="0"/>
              <a:buChar char="•"/>
              <a:defRPr/>
            </a:pPr>
            <a:r>
              <a:rPr lang="en-US" altLang="en-US" sz="1600" kern="0" dirty="0">
                <a:solidFill>
                  <a:srgbClr val="000000"/>
                </a:solidFill>
                <a:latin typeface="Calibri"/>
                <a:ea typeface="MS PGothic" panose="020B0600070205080204" pitchFamily="34" charset="-128"/>
                <a:cs typeface="Arial" panose="020B0604020202020204" pitchFamily="34" charset="0"/>
              </a:rPr>
              <a:t>Gleason≥8</a:t>
            </a:r>
          </a:p>
          <a:p>
            <a:pPr marL="284163" eaLnBrk="1" hangingPunct="1">
              <a:buFont typeface="Times" panose="02020603050405020304" pitchFamily="18" charset="0"/>
              <a:buChar char="•"/>
              <a:defRPr/>
            </a:pPr>
            <a:r>
              <a:rPr lang="en-US" altLang="en-US" sz="1600" kern="0" dirty="0">
                <a:solidFill>
                  <a:srgbClr val="000000"/>
                </a:solidFill>
                <a:latin typeface="Calibri"/>
                <a:ea typeface="MS PGothic" panose="020B0600070205080204" pitchFamily="34" charset="-128"/>
                <a:cs typeface="Arial" panose="020B0604020202020204" pitchFamily="34" charset="0"/>
              </a:rPr>
              <a:t>≥ T3</a:t>
            </a:r>
          </a:p>
          <a:p>
            <a:pPr marL="284163" eaLnBrk="1" hangingPunct="1">
              <a:buFont typeface="Times" panose="02020603050405020304" pitchFamily="18" charset="0"/>
              <a:buChar char="•"/>
              <a:defRPr/>
            </a:pPr>
            <a:r>
              <a:rPr lang="en-US" altLang="en-US" sz="1600" kern="0" dirty="0">
                <a:solidFill>
                  <a:srgbClr val="000000"/>
                </a:solidFill>
                <a:latin typeface="Calibri"/>
                <a:ea typeface="MS PGothic" panose="020B0600070205080204" pitchFamily="34" charset="-128"/>
                <a:cs typeface="Arial" panose="020B0604020202020204" pitchFamily="34" charset="0"/>
              </a:rPr>
              <a:t>PSA&gt;20 ng/mL</a:t>
            </a:r>
          </a:p>
          <a:p>
            <a:pPr eaLnBrk="1" hangingPunct="1">
              <a:defRPr/>
            </a:pPr>
            <a:endParaRPr lang="en-US" altLang="en-US" sz="1600" kern="0" dirty="0">
              <a:solidFill>
                <a:srgbClr val="FFFFFF"/>
              </a:solidFill>
              <a:latin typeface="Calibri"/>
              <a:ea typeface="MS PGothic" panose="020B0600070205080204" pitchFamily="34" charset="-128"/>
              <a:cs typeface="Arial" panose="020B0604020202020204" pitchFamily="34" charset="0"/>
            </a:endParaRPr>
          </a:p>
        </p:txBody>
      </p:sp>
      <p:sp>
        <p:nvSpPr>
          <p:cNvPr id="79891" name="Rectangle 18"/>
          <p:cNvSpPr>
            <a:spLocks noChangeArrowheads="1"/>
          </p:cNvSpPr>
          <p:nvPr/>
        </p:nvSpPr>
        <p:spPr bwMode="auto">
          <a:xfrm>
            <a:off x="552081" y="5837421"/>
            <a:ext cx="1944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2075" indent="-92075"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GB" altLang="en-US" sz="1200" kern="0" dirty="0">
                <a:solidFill>
                  <a:schemeClr val="bg1"/>
                </a:solidFill>
                <a:latin typeface="Calibri"/>
                <a:ea typeface="MS PGothic" panose="020B0600070205080204" pitchFamily="34" charset="-128"/>
                <a:cs typeface="Arial" panose="020B0604020202020204" pitchFamily="34" charset="0"/>
              </a:rPr>
              <a:t>Study sponsor: </a:t>
            </a:r>
            <a:r>
              <a:rPr lang="en-GB" altLang="en-US" sz="1200" kern="0" dirty="0" err="1">
                <a:solidFill>
                  <a:schemeClr val="bg1"/>
                </a:solidFill>
                <a:latin typeface="Calibri"/>
                <a:ea typeface="MS PGothic" panose="020B0600070205080204" pitchFamily="34" charset="-128"/>
                <a:cs typeface="Arial" panose="020B0604020202020204" pitchFamily="34" charset="0"/>
              </a:rPr>
              <a:t>Unicancer</a:t>
            </a:r>
            <a:endParaRPr lang="en-GB" altLang="en-US" sz="1200" kern="0" dirty="0">
              <a:solidFill>
                <a:schemeClr val="bg1"/>
              </a:solidFill>
              <a:latin typeface="Calibri"/>
              <a:ea typeface="MS PGothic" panose="020B0600070205080204" pitchFamily="34" charset="-128"/>
              <a:cs typeface="Arial" panose="020B0604020202020204" pitchFamily="34" charset="0"/>
            </a:endParaRPr>
          </a:p>
        </p:txBody>
      </p:sp>
      <p:sp>
        <p:nvSpPr>
          <p:cNvPr id="21" name="AutoShape 4"/>
          <p:cNvSpPr>
            <a:spLocks noChangeArrowheads="1"/>
          </p:cNvSpPr>
          <p:nvPr/>
        </p:nvSpPr>
        <p:spPr bwMode="auto">
          <a:xfrm>
            <a:off x="5040314" y="1728788"/>
            <a:ext cx="2232025" cy="823912"/>
          </a:xfrm>
          <a:prstGeom prst="roundRect">
            <a:avLst>
              <a:gd name="adj" fmla="val 16667"/>
            </a:avLst>
          </a:prstGeom>
          <a:solidFill>
            <a:schemeClr val="accent6"/>
          </a:solidFill>
          <a:ln w="28575" algn="ctr">
            <a:solidFill>
              <a:schemeClr val="tx1"/>
            </a:solidFill>
            <a:round/>
            <a:headEnd/>
            <a:tailEnd/>
          </a:ln>
        </p:spPr>
        <p:txBody>
          <a:bodyPr anchor="ctr"/>
          <a:lstStyle/>
          <a:p>
            <a:pPr algn="ctr">
              <a:defRPr/>
            </a:pPr>
            <a:r>
              <a:rPr lang="en-US" sz="1400" b="1" kern="0" dirty="0">
                <a:solidFill>
                  <a:prstClr val="white"/>
                </a:solidFill>
                <a:ea typeface="ヒラギノ角ゴ Pro W3" charset="-128"/>
                <a:cs typeface="Arial" pitchFamily="34" charset="0"/>
              </a:rPr>
              <a:t>Androgen deprivation therapy (ADT) x 3 y</a:t>
            </a:r>
          </a:p>
          <a:p>
            <a:pPr algn="ctr">
              <a:defRPr/>
            </a:pPr>
            <a:r>
              <a:rPr lang="en-US" sz="1400" b="1" kern="0" dirty="0">
                <a:solidFill>
                  <a:prstClr val="white"/>
                </a:solidFill>
                <a:ea typeface="ヒラギノ角ゴ Pro W3" charset="-128"/>
                <a:cs typeface="Arial" pitchFamily="34" charset="0"/>
              </a:rPr>
              <a:t> + RXT (prostate)</a:t>
            </a:r>
          </a:p>
        </p:txBody>
      </p:sp>
      <p:sp>
        <p:nvSpPr>
          <p:cNvPr id="79893" name="AutoShape 16"/>
          <p:cNvSpPr>
            <a:spLocks noChangeArrowheads="1"/>
          </p:cNvSpPr>
          <p:nvPr/>
        </p:nvSpPr>
        <p:spPr bwMode="auto">
          <a:xfrm>
            <a:off x="5040314" y="4316414"/>
            <a:ext cx="2232025" cy="808037"/>
          </a:xfrm>
          <a:prstGeom prst="roundRect">
            <a:avLst>
              <a:gd name="adj" fmla="val 16667"/>
            </a:avLst>
          </a:prstGeom>
          <a:solidFill>
            <a:schemeClr val="tx2">
              <a:lumMod val="75000"/>
            </a:schemeClr>
          </a:solidFill>
          <a:ln w="2857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1400" b="1" kern="0" dirty="0">
                <a:solidFill>
                  <a:prstClr val="white"/>
                </a:solidFill>
                <a:latin typeface="Calibri"/>
                <a:ea typeface="ヒラギノ角ゴ Pro W3" charset="-128"/>
                <a:cs typeface="Arial" panose="020B0604020202020204" pitchFamily="34" charset="0"/>
              </a:rPr>
              <a:t>ADT </a:t>
            </a:r>
          </a:p>
          <a:p>
            <a:pPr algn="ctr" eaLnBrk="1" hangingPunct="1">
              <a:defRPr/>
            </a:pPr>
            <a:r>
              <a:rPr lang="en-US" altLang="en-US" sz="1400" b="1" kern="0" dirty="0">
                <a:solidFill>
                  <a:srgbClr val="FFFF00"/>
                </a:solidFill>
                <a:latin typeface="Calibri"/>
                <a:ea typeface="ヒラギノ角ゴ Pro W3" charset="-128"/>
                <a:cs typeface="Arial" panose="020B0604020202020204" pitchFamily="34" charset="0"/>
              </a:rPr>
              <a:t>+ </a:t>
            </a:r>
            <a:r>
              <a:rPr lang="en-US" altLang="en-US" sz="1400" b="1" kern="0" dirty="0" err="1">
                <a:solidFill>
                  <a:srgbClr val="FFFF00"/>
                </a:solidFill>
                <a:latin typeface="Calibri"/>
                <a:ea typeface="ヒラギノ角ゴ Pro W3" charset="-128"/>
                <a:cs typeface="Arial" panose="020B0604020202020204" pitchFamily="34" charset="0"/>
              </a:rPr>
              <a:t>Cabazitaxel</a:t>
            </a:r>
            <a:r>
              <a:rPr lang="en-US" altLang="en-US" sz="1400" b="1" kern="0" dirty="0">
                <a:solidFill>
                  <a:srgbClr val="FFFF00"/>
                </a:solidFill>
                <a:latin typeface="Calibri"/>
                <a:ea typeface="ヒラギノ角ゴ Pro W3" charset="-128"/>
                <a:cs typeface="Arial" panose="020B0604020202020204" pitchFamily="34" charset="0"/>
              </a:rPr>
              <a:t> x 4 cycles</a:t>
            </a:r>
          </a:p>
          <a:p>
            <a:pPr algn="ctr" eaLnBrk="1" hangingPunct="1">
              <a:defRPr/>
            </a:pPr>
            <a:r>
              <a:rPr lang="en-US" altLang="en-US" sz="1400" b="1" kern="0" dirty="0">
                <a:solidFill>
                  <a:srgbClr val="FFFF00"/>
                </a:solidFill>
                <a:latin typeface="Calibri"/>
                <a:ea typeface="ヒラギノ角ゴ Pro W3" charset="-128"/>
                <a:cs typeface="Arial" panose="020B0604020202020204" pitchFamily="34" charset="0"/>
              </a:rPr>
              <a:t>+ RXT (Prostate + Pelvis)</a:t>
            </a:r>
          </a:p>
        </p:txBody>
      </p:sp>
      <p:sp>
        <p:nvSpPr>
          <p:cNvPr id="79894" name="Text Box 23"/>
          <p:cNvSpPr txBox="1">
            <a:spLocks noChangeArrowheads="1"/>
          </p:cNvSpPr>
          <p:nvPr/>
        </p:nvSpPr>
        <p:spPr bwMode="auto">
          <a:xfrm>
            <a:off x="5014913" y="5541034"/>
            <a:ext cx="26420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fr-FR" altLang="en-US" sz="2000" b="1" kern="0" dirty="0">
                <a:solidFill>
                  <a:schemeClr val="bg1"/>
                </a:solidFill>
                <a:latin typeface="Calibri"/>
                <a:cs typeface="Arial" panose="020B0604020202020204" pitchFamily="34" charset="0"/>
              </a:rPr>
              <a:t>n= 750 pts (</a:t>
            </a:r>
            <a:r>
              <a:rPr lang="fr-FR" altLang="en-US" sz="2000" b="1" kern="0" dirty="0" err="1">
                <a:solidFill>
                  <a:schemeClr val="bg1"/>
                </a:solidFill>
                <a:latin typeface="Calibri"/>
                <a:cs typeface="Arial" panose="020B0604020202020204" pitchFamily="34" charset="0"/>
              </a:rPr>
              <a:t>completed</a:t>
            </a:r>
            <a:r>
              <a:rPr lang="fr-FR" altLang="en-US" sz="2000" b="1" kern="0" dirty="0">
                <a:solidFill>
                  <a:schemeClr val="bg1"/>
                </a:solidFill>
                <a:latin typeface="Calibri"/>
                <a:cs typeface="Arial" panose="020B0604020202020204" pitchFamily="34" charset="0"/>
              </a:rPr>
              <a:t>)</a:t>
            </a:r>
          </a:p>
        </p:txBody>
      </p:sp>
      <p:sp>
        <p:nvSpPr>
          <p:cNvPr id="46102" name="Title 1"/>
          <p:cNvSpPr>
            <a:spLocks noGrp="1"/>
          </p:cNvSpPr>
          <p:nvPr>
            <p:ph type="title"/>
          </p:nvPr>
        </p:nvSpPr>
        <p:spPr>
          <a:xfrm>
            <a:off x="1865314" y="427038"/>
            <a:ext cx="10098086" cy="952500"/>
          </a:xfrm>
        </p:spPr>
        <p:txBody>
          <a:bodyPr>
            <a:noAutofit/>
          </a:bodyPr>
          <a:lstStyle/>
          <a:p>
            <a:r>
              <a:rPr lang="en-GB" altLang="en-US" sz="2800" dirty="0"/>
              <a:t>PEACE-2: Phase III Trial of </a:t>
            </a:r>
            <a:r>
              <a:rPr lang="en-GB" altLang="en-US" sz="2800" dirty="0" err="1"/>
              <a:t>Cabazitaxel</a:t>
            </a:r>
            <a:r>
              <a:rPr lang="en-GB" altLang="en-US" sz="2800" dirty="0"/>
              <a:t> and Pelvic Irradiation in Patients With High-risk Localized Prostate Cancer</a:t>
            </a:r>
            <a:endParaRPr lang="en-US" altLang="en-US" sz="2800" dirty="0"/>
          </a:p>
        </p:txBody>
      </p:sp>
      <p:sp>
        <p:nvSpPr>
          <p:cNvPr id="46103" name="Text Placeholder 4"/>
          <p:cNvSpPr>
            <a:spLocks noGrp="1"/>
          </p:cNvSpPr>
          <p:nvPr>
            <p:ph type="body" sz="quarter" idx="11"/>
          </p:nvPr>
        </p:nvSpPr>
        <p:spPr>
          <a:xfrm>
            <a:off x="10461590" y="5785347"/>
            <a:ext cx="1372448" cy="235837"/>
          </a:xfrm>
        </p:spPr>
        <p:txBody>
          <a:bodyPr/>
          <a:lstStyle/>
          <a:p>
            <a:r>
              <a:rPr lang="fr-FR" altLang="en-US" kern="0" dirty="0">
                <a:cs typeface="Arial" panose="020B0604020202020204" pitchFamily="34" charset="0"/>
              </a:rPr>
              <a:t>NCT01952223</a:t>
            </a:r>
          </a:p>
        </p:txBody>
      </p:sp>
      <p:sp>
        <p:nvSpPr>
          <p:cNvPr id="79885" name="AutoShape 17"/>
          <p:cNvSpPr>
            <a:spLocks noChangeArrowheads="1"/>
          </p:cNvSpPr>
          <p:nvPr/>
        </p:nvSpPr>
        <p:spPr bwMode="auto">
          <a:xfrm>
            <a:off x="4189413" y="2122489"/>
            <a:ext cx="417512" cy="2613025"/>
          </a:xfrm>
          <a:prstGeom prst="roundRect">
            <a:avLst>
              <a:gd name="adj" fmla="val 16667"/>
            </a:avLst>
          </a:prstGeom>
          <a:solidFill>
            <a:srgbClr val="00B0F0"/>
          </a:solidFill>
          <a:ln w="28575">
            <a:solidFill>
              <a:schemeClr val="tx1"/>
            </a:solidFill>
            <a:round/>
            <a:headEnd/>
            <a:tailEnd/>
          </a:ln>
        </p:spPr>
        <p:txBody>
          <a:bodyPr wrap="none" lIns="80131" tIns="40066" rIns="80131" bIns="40066" anchor="ctr"/>
          <a:lstStyle>
            <a:lvl1pPr defTabSz="858838" eaLnBrk="0" hangingPunct="0">
              <a:defRPr sz="2400">
                <a:solidFill>
                  <a:schemeClr val="tx1"/>
                </a:solidFill>
                <a:latin typeface="Times New Roman" panose="02020603050405020304" pitchFamily="18" charset="0"/>
              </a:defRPr>
            </a:lvl1pPr>
            <a:lvl2pPr marL="742950" indent="-285750" defTabSz="858838" eaLnBrk="0" hangingPunct="0">
              <a:defRPr sz="2400">
                <a:solidFill>
                  <a:schemeClr val="tx1"/>
                </a:solidFill>
                <a:latin typeface="Times New Roman" panose="02020603050405020304" pitchFamily="18" charset="0"/>
              </a:defRPr>
            </a:lvl2pPr>
            <a:lvl3pPr marL="1143000" indent="-228600" defTabSz="858838" eaLnBrk="0" hangingPunct="0">
              <a:defRPr sz="2400">
                <a:solidFill>
                  <a:schemeClr val="tx1"/>
                </a:solidFill>
                <a:latin typeface="Times New Roman" panose="02020603050405020304" pitchFamily="18" charset="0"/>
              </a:defRPr>
            </a:lvl3pPr>
            <a:lvl4pPr marL="1600200" indent="-228600" defTabSz="858838" eaLnBrk="0" hangingPunct="0">
              <a:defRPr sz="2400">
                <a:solidFill>
                  <a:schemeClr val="tx1"/>
                </a:solidFill>
                <a:latin typeface="Times New Roman" panose="02020603050405020304" pitchFamily="18" charset="0"/>
              </a:defRPr>
            </a:lvl4pPr>
            <a:lvl5pPr marL="2057400" indent="-228600" defTabSz="858838" eaLnBrk="0" hangingPunct="0">
              <a:defRPr sz="2400">
                <a:solidFill>
                  <a:schemeClr val="tx1"/>
                </a:solidFill>
                <a:latin typeface="Times New Roman" panose="02020603050405020304" pitchFamily="18" charset="0"/>
              </a:defRPr>
            </a:lvl5pPr>
            <a:lvl6pPr marL="2514600" indent="-228600" defTabSz="8588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588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588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58838"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0000"/>
              </a:lnSpc>
              <a:spcBef>
                <a:spcPct val="10000"/>
              </a:spcBef>
              <a:defRPr/>
            </a:pPr>
            <a:r>
              <a:rPr lang="en-US" altLang="en-US" sz="1800" b="1" kern="0">
                <a:solidFill>
                  <a:srgbClr val="FFFFFF"/>
                </a:solidFill>
                <a:latin typeface="Calibri"/>
                <a:ea typeface="ヒラギノ角ゴ Pro W3" charset="-128"/>
                <a:cs typeface="Arial" panose="020B0604020202020204" pitchFamily="34" charset="0"/>
              </a:rPr>
              <a:t>R</a:t>
            </a:r>
            <a:br>
              <a:rPr lang="en-US" altLang="en-US" sz="1800" b="1" kern="0">
                <a:solidFill>
                  <a:srgbClr val="FFFFFF"/>
                </a:solidFill>
                <a:latin typeface="Calibri"/>
                <a:ea typeface="ヒラギノ角ゴ Pro W3" charset="-128"/>
                <a:cs typeface="Arial" panose="020B0604020202020204" pitchFamily="34" charset="0"/>
              </a:rPr>
            </a:br>
            <a:r>
              <a:rPr lang="en-US" altLang="en-US" sz="1800" b="1" kern="0">
                <a:solidFill>
                  <a:srgbClr val="FFFFFF"/>
                </a:solidFill>
                <a:latin typeface="Calibri"/>
                <a:ea typeface="ヒラギノ角ゴ Pro W3" charset="-128"/>
                <a:cs typeface="Arial" panose="020B0604020202020204" pitchFamily="34" charset="0"/>
              </a:rPr>
              <a:t>A</a:t>
            </a:r>
            <a:br>
              <a:rPr lang="en-US" altLang="en-US" sz="1800" b="1" kern="0">
                <a:solidFill>
                  <a:srgbClr val="FFFFFF"/>
                </a:solidFill>
                <a:latin typeface="Calibri"/>
                <a:ea typeface="ヒラギノ角ゴ Pro W3" charset="-128"/>
                <a:cs typeface="Arial" panose="020B0604020202020204" pitchFamily="34" charset="0"/>
              </a:rPr>
            </a:br>
            <a:r>
              <a:rPr lang="en-US" altLang="en-US" sz="1800" b="1" kern="0">
                <a:solidFill>
                  <a:srgbClr val="FFFFFF"/>
                </a:solidFill>
                <a:latin typeface="Calibri"/>
                <a:ea typeface="ヒラギノ角ゴ Pro W3" charset="-128"/>
                <a:cs typeface="Arial" panose="020B0604020202020204" pitchFamily="34" charset="0"/>
              </a:rPr>
              <a:t>N</a:t>
            </a:r>
            <a:br>
              <a:rPr lang="en-US" altLang="en-US" sz="1800" b="1" kern="0">
                <a:solidFill>
                  <a:srgbClr val="FFFFFF"/>
                </a:solidFill>
                <a:latin typeface="Calibri"/>
                <a:ea typeface="ヒラギノ角ゴ Pro W3" charset="-128"/>
                <a:cs typeface="Arial" panose="020B0604020202020204" pitchFamily="34" charset="0"/>
              </a:rPr>
            </a:br>
            <a:r>
              <a:rPr lang="en-US" altLang="en-US" sz="1800" b="1" kern="0">
                <a:solidFill>
                  <a:srgbClr val="FFFFFF"/>
                </a:solidFill>
                <a:latin typeface="Calibri"/>
                <a:ea typeface="ヒラギノ角ゴ Pro W3" charset="-128"/>
                <a:cs typeface="Arial" panose="020B0604020202020204" pitchFamily="34" charset="0"/>
              </a:rPr>
              <a:t>D</a:t>
            </a:r>
            <a:br>
              <a:rPr lang="en-US" altLang="en-US" sz="1800" b="1" kern="0">
                <a:solidFill>
                  <a:srgbClr val="FFFFFF"/>
                </a:solidFill>
                <a:latin typeface="Calibri"/>
                <a:ea typeface="ヒラギノ角ゴ Pro W3" charset="-128"/>
                <a:cs typeface="Arial" panose="020B0604020202020204" pitchFamily="34" charset="0"/>
              </a:rPr>
            </a:br>
            <a:r>
              <a:rPr lang="en-US" altLang="en-US" sz="1800" b="1" kern="0">
                <a:solidFill>
                  <a:srgbClr val="FFFFFF"/>
                </a:solidFill>
                <a:latin typeface="Calibri"/>
                <a:ea typeface="ヒラギノ角ゴ Pro W3" charset="-128"/>
                <a:cs typeface="Arial" panose="020B0604020202020204" pitchFamily="34" charset="0"/>
              </a:rPr>
              <a:t>O</a:t>
            </a:r>
            <a:br>
              <a:rPr lang="en-US" altLang="en-US" sz="1800" b="1" kern="0">
                <a:solidFill>
                  <a:srgbClr val="FFFFFF"/>
                </a:solidFill>
                <a:latin typeface="Calibri"/>
                <a:ea typeface="ヒラギノ角ゴ Pro W3" charset="-128"/>
                <a:cs typeface="Arial" panose="020B0604020202020204" pitchFamily="34" charset="0"/>
              </a:rPr>
            </a:br>
            <a:r>
              <a:rPr lang="en-US" altLang="en-US" sz="1800" b="1" kern="0">
                <a:solidFill>
                  <a:srgbClr val="FFFFFF"/>
                </a:solidFill>
                <a:latin typeface="Calibri"/>
                <a:ea typeface="ヒラギノ角ゴ Pro W3" charset="-128"/>
                <a:cs typeface="Arial" panose="020B0604020202020204" pitchFamily="34" charset="0"/>
              </a:rPr>
              <a:t>M</a:t>
            </a:r>
            <a:br>
              <a:rPr lang="en-US" altLang="en-US" sz="1800" b="1" kern="0">
                <a:solidFill>
                  <a:srgbClr val="FFFFFF"/>
                </a:solidFill>
                <a:latin typeface="Calibri"/>
                <a:ea typeface="ヒラギノ角ゴ Pro W3" charset="-128"/>
                <a:cs typeface="Arial" panose="020B0604020202020204" pitchFamily="34" charset="0"/>
              </a:rPr>
            </a:br>
            <a:r>
              <a:rPr lang="en-US" altLang="en-US" sz="1800" b="1" kern="0">
                <a:solidFill>
                  <a:srgbClr val="FFFFFF"/>
                </a:solidFill>
                <a:latin typeface="Calibri"/>
                <a:ea typeface="ヒラギノ角ゴ Pro W3" charset="-128"/>
                <a:cs typeface="Arial" panose="020B0604020202020204" pitchFamily="34" charset="0"/>
              </a:rPr>
              <a:t>I</a:t>
            </a:r>
            <a:br>
              <a:rPr lang="en-US" altLang="en-US" sz="1800" b="1" kern="0">
                <a:solidFill>
                  <a:srgbClr val="FFFFFF"/>
                </a:solidFill>
                <a:latin typeface="Calibri"/>
                <a:ea typeface="ヒラギノ角ゴ Pro W3" charset="-128"/>
                <a:cs typeface="Arial" panose="020B0604020202020204" pitchFamily="34" charset="0"/>
              </a:rPr>
            </a:br>
            <a:r>
              <a:rPr lang="en-US" altLang="en-US" sz="1800" b="1" kern="0">
                <a:solidFill>
                  <a:srgbClr val="FFFFFF"/>
                </a:solidFill>
                <a:latin typeface="Calibri"/>
                <a:ea typeface="ヒラギノ角ゴ Pro W3" charset="-128"/>
                <a:cs typeface="Arial" panose="020B0604020202020204" pitchFamily="34" charset="0"/>
              </a:rPr>
              <a:t>Z</a:t>
            </a:r>
            <a:br>
              <a:rPr lang="en-US" altLang="en-US" sz="1800" b="1" kern="0">
                <a:solidFill>
                  <a:srgbClr val="FFFFFF"/>
                </a:solidFill>
                <a:latin typeface="Calibri"/>
                <a:ea typeface="ヒラギノ角ゴ Pro W3" charset="-128"/>
                <a:cs typeface="Arial" panose="020B0604020202020204" pitchFamily="34" charset="0"/>
              </a:rPr>
            </a:br>
            <a:r>
              <a:rPr lang="en-US" altLang="en-US" sz="1800" b="1" kern="0">
                <a:solidFill>
                  <a:srgbClr val="FFFFFF"/>
                </a:solidFill>
                <a:latin typeface="Calibri"/>
                <a:ea typeface="ヒラギノ角ゴ Pro W3" charset="-128"/>
                <a:cs typeface="Arial" panose="020B0604020202020204" pitchFamily="34" charset="0"/>
              </a:rPr>
              <a:t>E</a:t>
            </a:r>
            <a:br>
              <a:rPr lang="en-US" altLang="en-US" sz="1800" b="1" kern="0">
                <a:solidFill>
                  <a:srgbClr val="FFFFFF"/>
                </a:solidFill>
                <a:latin typeface="Calibri"/>
                <a:ea typeface="ヒラギノ角ゴ Pro W3" charset="-128"/>
                <a:cs typeface="Arial" panose="020B0604020202020204" pitchFamily="34" charset="0"/>
              </a:rPr>
            </a:br>
            <a:r>
              <a:rPr lang="en-US" altLang="en-US" sz="1800" b="1" kern="0">
                <a:solidFill>
                  <a:srgbClr val="FFFFFF"/>
                </a:solidFill>
                <a:latin typeface="Calibri"/>
                <a:ea typeface="ヒラギノ角ゴ Pro W3" charset="-128"/>
                <a:cs typeface="Arial" panose="020B0604020202020204" pitchFamily="34" charset="0"/>
              </a:rPr>
              <a:t>D</a:t>
            </a:r>
          </a:p>
        </p:txBody>
      </p:sp>
      <p:pic>
        <p:nvPicPr>
          <p:cNvPr id="2" name="Imag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7630" y="194749"/>
            <a:ext cx="1265868" cy="1287883"/>
          </a:xfrm>
          <a:prstGeom prst="rect">
            <a:avLst/>
          </a:prstGeom>
        </p:spPr>
      </p:pic>
    </p:spTree>
    <p:extLst>
      <p:ext uri="{BB962C8B-B14F-4D97-AF65-F5344CB8AC3E}">
        <p14:creationId xmlns:p14="http://schemas.microsoft.com/office/powerpoint/2010/main" val="28589579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D1562252-DEF2-6A2F-9D1A-8A147A696292}"/>
              </a:ext>
            </a:extLst>
          </p:cNvPr>
          <p:cNvGrpSpPr/>
          <p:nvPr/>
        </p:nvGrpSpPr>
        <p:grpSpPr>
          <a:xfrm>
            <a:off x="1285875" y="121589"/>
            <a:ext cx="9686925" cy="6383668"/>
            <a:chOff x="0" y="185928"/>
            <a:chExt cx="9144000" cy="5834380"/>
          </a:xfrm>
        </p:grpSpPr>
        <p:pic>
          <p:nvPicPr>
            <p:cNvPr id="8" name="object 3">
              <a:extLst>
                <a:ext uri="{FF2B5EF4-FFF2-40B4-BE49-F238E27FC236}">
                  <a16:creationId xmlns:a16="http://schemas.microsoft.com/office/drawing/2014/main" id="{575944E6-4740-343F-CCE7-D572C7EB9484}"/>
                </a:ext>
              </a:extLst>
            </p:cNvPr>
            <p:cNvPicPr/>
            <p:nvPr/>
          </p:nvPicPr>
          <p:blipFill>
            <a:blip r:embed="rId2" cstate="print"/>
            <a:stretch>
              <a:fillRect/>
            </a:stretch>
          </p:blipFill>
          <p:spPr>
            <a:xfrm>
              <a:off x="0" y="1676400"/>
              <a:ext cx="9144000" cy="4343399"/>
            </a:xfrm>
            <a:prstGeom prst="rect">
              <a:avLst/>
            </a:prstGeom>
          </p:spPr>
        </p:pic>
        <p:sp>
          <p:nvSpPr>
            <p:cNvPr id="58" name="object 4">
              <a:extLst>
                <a:ext uri="{FF2B5EF4-FFF2-40B4-BE49-F238E27FC236}">
                  <a16:creationId xmlns:a16="http://schemas.microsoft.com/office/drawing/2014/main" id="{89AE0881-2105-9D31-F96B-9AEC14CFB57C}"/>
                </a:ext>
              </a:extLst>
            </p:cNvPr>
            <p:cNvSpPr/>
            <p:nvPr/>
          </p:nvSpPr>
          <p:spPr>
            <a:xfrm>
              <a:off x="4057650" y="5867399"/>
              <a:ext cx="685800" cy="137160"/>
            </a:xfrm>
            <a:custGeom>
              <a:avLst/>
              <a:gdLst/>
              <a:ahLst/>
              <a:cxnLst/>
              <a:rect l="l" t="t" r="r" b="b"/>
              <a:pathLst>
                <a:path w="685800" h="137160">
                  <a:moveTo>
                    <a:pt x="685800" y="0"/>
                  </a:moveTo>
                  <a:lnTo>
                    <a:pt x="0" y="0"/>
                  </a:lnTo>
                  <a:lnTo>
                    <a:pt x="0" y="137159"/>
                  </a:lnTo>
                  <a:lnTo>
                    <a:pt x="685800" y="137159"/>
                  </a:lnTo>
                  <a:lnTo>
                    <a:pt x="685800" y="0"/>
                  </a:lnTo>
                  <a:close/>
                </a:path>
              </a:pathLst>
            </a:custGeom>
            <a:solidFill>
              <a:srgbClr val="FFFFFF"/>
            </a:solidFill>
          </p:spPr>
          <p:txBody>
            <a:bodyPr wrap="square" lIns="0" tIns="0" rIns="0" bIns="0" rtlCol="0"/>
            <a:lstStyle/>
            <a:p>
              <a:endParaRPr/>
            </a:p>
          </p:txBody>
        </p:sp>
        <p:sp>
          <p:nvSpPr>
            <p:cNvPr id="59" name="object 5">
              <a:extLst>
                <a:ext uri="{FF2B5EF4-FFF2-40B4-BE49-F238E27FC236}">
                  <a16:creationId xmlns:a16="http://schemas.microsoft.com/office/drawing/2014/main" id="{621BB344-C642-4363-4FB3-97170CB3C588}"/>
                </a:ext>
              </a:extLst>
            </p:cNvPr>
            <p:cNvSpPr/>
            <p:nvPr/>
          </p:nvSpPr>
          <p:spPr>
            <a:xfrm>
              <a:off x="4057650" y="5867399"/>
              <a:ext cx="685800" cy="137160"/>
            </a:xfrm>
            <a:custGeom>
              <a:avLst/>
              <a:gdLst/>
              <a:ahLst/>
              <a:cxnLst/>
              <a:rect l="l" t="t" r="r" b="b"/>
              <a:pathLst>
                <a:path w="685800" h="137160">
                  <a:moveTo>
                    <a:pt x="0" y="0"/>
                  </a:moveTo>
                  <a:lnTo>
                    <a:pt x="685800" y="0"/>
                  </a:lnTo>
                  <a:lnTo>
                    <a:pt x="685800" y="137160"/>
                  </a:lnTo>
                  <a:lnTo>
                    <a:pt x="0" y="137160"/>
                  </a:lnTo>
                  <a:lnTo>
                    <a:pt x="0" y="0"/>
                  </a:lnTo>
                  <a:close/>
                </a:path>
              </a:pathLst>
            </a:custGeom>
            <a:ln w="25400">
              <a:solidFill>
                <a:srgbClr val="FFFFFF"/>
              </a:solidFill>
            </a:ln>
          </p:spPr>
          <p:txBody>
            <a:bodyPr wrap="square" lIns="0" tIns="0" rIns="0" bIns="0" rtlCol="0"/>
            <a:lstStyle/>
            <a:p>
              <a:endParaRPr/>
            </a:p>
          </p:txBody>
        </p:sp>
        <p:sp>
          <p:nvSpPr>
            <p:cNvPr id="60" name="object 6">
              <a:extLst>
                <a:ext uri="{FF2B5EF4-FFF2-40B4-BE49-F238E27FC236}">
                  <a16:creationId xmlns:a16="http://schemas.microsoft.com/office/drawing/2014/main" id="{F1A8DDB5-3001-3A55-1303-58075F41C8FE}"/>
                </a:ext>
              </a:extLst>
            </p:cNvPr>
            <p:cNvSpPr/>
            <p:nvPr/>
          </p:nvSpPr>
          <p:spPr>
            <a:xfrm>
              <a:off x="4038600" y="5797295"/>
              <a:ext cx="762000" cy="60960"/>
            </a:xfrm>
            <a:custGeom>
              <a:avLst/>
              <a:gdLst/>
              <a:ahLst/>
              <a:cxnLst/>
              <a:rect l="l" t="t" r="r" b="b"/>
              <a:pathLst>
                <a:path w="762000" h="60960">
                  <a:moveTo>
                    <a:pt x="762000" y="0"/>
                  </a:moveTo>
                  <a:lnTo>
                    <a:pt x="0" y="0"/>
                  </a:lnTo>
                  <a:lnTo>
                    <a:pt x="0" y="60960"/>
                  </a:lnTo>
                  <a:lnTo>
                    <a:pt x="762000" y="60960"/>
                  </a:lnTo>
                  <a:lnTo>
                    <a:pt x="762000" y="0"/>
                  </a:lnTo>
                  <a:close/>
                </a:path>
              </a:pathLst>
            </a:custGeom>
            <a:solidFill>
              <a:srgbClr val="BFBFBF"/>
            </a:solidFill>
          </p:spPr>
          <p:txBody>
            <a:bodyPr wrap="square" lIns="0" tIns="0" rIns="0" bIns="0" rtlCol="0"/>
            <a:lstStyle/>
            <a:p>
              <a:endParaRPr/>
            </a:p>
          </p:txBody>
        </p:sp>
        <p:sp>
          <p:nvSpPr>
            <p:cNvPr id="61" name="object 7">
              <a:extLst>
                <a:ext uri="{FF2B5EF4-FFF2-40B4-BE49-F238E27FC236}">
                  <a16:creationId xmlns:a16="http://schemas.microsoft.com/office/drawing/2014/main" id="{AA3F804F-D7A9-E3E0-A6C4-759D9A1E1E7A}"/>
                </a:ext>
              </a:extLst>
            </p:cNvPr>
            <p:cNvSpPr/>
            <p:nvPr/>
          </p:nvSpPr>
          <p:spPr>
            <a:xfrm>
              <a:off x="4038600" y="5797295"/>
              <a:ext cx="762000" cy="60960"/>
            </a:xfrm>
            <a:custGeom>
              <a:avLst/>
              <a:gdLst/>
              <a:ahLst/>
              <a:cxnLst/>
              <a:rect l="l" t="t" r="r" b="b"/>
              <a:pathLst>
                <a:path w="762000" h="60960">
                  <a:moveTo>
                    <a:pt x="0" y="0"/>
                  </a:moveTo>
                  <a:lnTo>
                    <a:pt x="762000" y="0"/>
                  </a:lnTo>
                  <a:lnTo>
                    <a:pt x="762000" y="60960"/>
                  </a:lnTo>
                  <a:lnTo>
                    <a:pt x="0" y="60960"/>
                  </a:lnTo>
                  <a:lnTo>
                    <a:pt x="0" y="0"/>
                  </a:lnTo>
                  <a:close/>
                </a:path>
              </a:pathLst>
            </a:custGeom>
            <a:ln w="25400">
              <a:solidFill>
                <a:srgbClr val="BFBFBF"/>
              </a:solidFill>
            </a:ln>
          </p:spPr>
          <p:txBody>
            <a:bodyPr wrap="square" lIns="0" tIns="0" rIns="0" bIns="0" rtlCol="0"/>
            <a:lstStyle/>
            <a:p>
              <a:endParaRPr/>
            </a:p>
          </p:txBody>
        </p:sp>
        <p:pic>
          <p:nvPicPr>
            <p:cNvPr id="62" name="object 8">
              <a:extLst>
                <a:ext uri="{FF2B5EF4-FFF2-40B4-BE49-F238E27FC236}">
                  <a16:creationId xmlns:a16="http://schemas.microsoft.com/office/drawing/2014/main" id="{8990AFA0-6328-C187-B26B-D42B4EFDEB95}"/>
                </a:ext>
              </a:extLst>
            </p:cNvPr>
            <p:cNvPicPr/>
            <p:nvPr/>
          </p:nvPicPr>
          <p:blipFill>
            <a:blip r:embed="rId3" cstate="print"/>
            <a:stretch>
              <a:fillRect/>
            </a:stretch>
          </p:blipFill>
          <p:spPr>
            <a:xfrm>
              <a:off x="1420367" y="222504"/>
              <a:ext cx="6489191" cy="1554480"/>
            </a:xfrm>
            <a:prstGeom prst="rect">
              <a:avLst/>
            </a:prstGeom>
          </p:spPr>
        </p:pic>
        <p:pic>
          <p:nvPicPr>
            <p:cNvPr id="63" name="object 9">
              <a:extLst>
                <a:ext uri="{FF2B5EF4-FFF2-40B4-BE49-F238E27FC236}">
                  <a16:creationId xmlns:a16="http://schemas.microsoft.com/office/drawing/2014/main" id="{4632F1F2-D8D6-F353-848B-853B40B2BB28}"/>
                </a:ext>
              </a:extLst>
            </p:cNvPr>
            <p:cNvPicPr/>
            <p:nvPr/>
          </p:nvPicPr>
          <p:blipFill>
            <a:blip r:embed="rId4" cstate="print"/>
            <a:stretch>
              <a:fillRect/>
            </a:stretch>
          </p:blipFill>
          <p:spPr>
            <a:xfrm>
              <a:off x="1371600" y="185928"/>
              <a:ext cx="6111240" cy="1008888"/>
            </a:xfrm>
            <a:prstGeom prst="rect">
              <a:avLst/>
            </a:prstGeom>
          </p:spPr>
        </p:pic>
        <p:pic>
          <p:nvPicPr>
            <p:cNvPr id="64" name="object 10">
              <a:extLst>
                <a:ext uri="{FF2B5EF4-FFF2-40B4-BE49-F238E27FC236}">
                  <a16:creationId xmlns:a16="http://schemas.microsoft.com/office/drawing/2014/main" id="{21B42299-7657-71DE-8912-371FE47CF6F7}"/>
                </a:ext>
              </a:extLst>
            </p:cNvPr>
            <p:cNvPicPr/>
            <p:nvPr/>
          </p:nvPicPr>
          <p:blipFill>
            <a:blip r:embed="rId5" cstate="print"/>
            <a:stretch>
              <a:fillRect/>
            </a:stretch>
          </p:blipFill>
          <p:spPr>
            <a:xfrm>
              <a:off x="6882383" y="185928"/>
              <a:ext cx="850392" cy="1008888"/>
            </a:xfrm>
            <a:prstGeom prst="rect">
              <a:avLst/>
            </a:prstGeom>
          </p:spPr>
        </p:pic>
        <p:pic>
          <p:nvPicPr>
            <p:cNvPr id="65" name="object 11">
              <a:extLst>
                <a:ext uri="{FF2B5EF4-FFF2-40B4-BE49-F238E27FC236}">
                  <a16:creationId xmlns:a16="http://schemas.microsoft.com/office/drawing/2014/main" id="{AD53A041-C8D8-8A21-229A-780E1926F8BF}"/>
                </a:ext>
              </a:extLst>
            </p:cNvPr>
            <p:cNvPicPr/>
            <p:nvPr/>
          </p:nvPicPr>
          <p:blipFill>
            <a:blip r:embed="rId6" cstate="print"/>
            <a:stretch>
              <a:fillRect/>
            </a:stretch>
          </p:blipFill>
          <p:spPr>
            <a:xfrm>
              <a:off x="1472183" y="731519"/>
              <a:ext cx="4203192" cy="1008888"/>
            </a:xfrm>
            <a:prstGeom prst="rect">
              <a:avLst/>
            </a:prstGeom>
          </p:spPr>
        </p:pic>
        <p:pic>
          <p:nvPicPr>
            <p:cNvPr id="66" name="object 12">
              <a:extLst>
                <a:ext uri="{FF2B5EF4-FFF2-40B4-BE49-F238E27FC236}">
                  <a16:creationId xmlns:a16="http://schemas.microsoft.com/office/drawing/2014/main" id="{57273263-607B-BD65-12FB-863C25DCB050}"/>
                </a:ext>
              </a:extLst>
            </p:cNvPr>
            <p:cNvPicPr/>
            <p:nvPr/>
          </p:nvPicPr>
          <p:blipFill>
            <a:blip r:embed="rId7" cstate="print"/>
            <a:stretch>
              <a:fillRect/>
            </a:stretch>
          </p:blipFill>
          <p:spPr>
            <a:xfrm>
              <a:off x="5077967" y="731519"/>
              <a:ext cx="2554224" cy="1008888"/>
            </a:xfrm>
            <a:prstGeom prst="rect">
              <a:avLst/>
            </a:prstGeom>
          </p:spPr>
        </p:pic>
      </p:grpSp>
      <p:sp>
        <p:nvSpPr>
          <p:cNvPr id="68" name="TextBox 67">
            <a:extLst>
              <a:ext uri="{FF2B5EF4-FFF2-40B4-BE49-F238E27FC236}">
                <a16:creationId xmlns:a16="http://schemas.microsoft.com/office/drawing/2014/main" id="{8EA04B6E-60DC-B7D2-B5E9-1366CAC02DF6}"/>
              </a:ext>
            </a:extLst>
          </p:cNvPr>
          <p:cNvSpPr txBox="1"/>
          <p:nvPr/>
        </p:nvSpPr>
        <p:spPr>
          <a:xfrm>
            <a:off x="3005695" y="369975"/>
            <a:ext cx="6585980" cy="1301532"/>
          </a:xfrm>
          <a:prstGeom prst="rect">
            <a:avLst/>
          </a:prstGeom>
          <a:solidFill>
            <a:srgbClr val="003882"/>
          </a:solidFill>
        </p:spPr>
        <p:txBody>
          <a:bodyPr wrap="square" rtlCol="0">
            <a:spAutoFit/>
          </a:bodyPr>
          <a:lstStyle/>
          <a:p>
            <a:endParaRPr lang="en-US" dirty="0"/>
          </a:p>
        </p:txBody>
      </p:sp>
      <p:sp>
        <p:nvSpPr>
          <p:cNvPr id="69" name="object 14">
            <a:extLst>
              <a:ext uri="{FF2B5EF4-FFF2-40B4-BE49-F238E27FC236}">
                <a16:creationId xmlns:a16="http://schemas.microsoft.com/office/drawing/2014/main" id="{049F6650-0F40-93FE-5238-FDA7D42719BA}"/>
              </a:ext>
            </a:extLst>
          </p:cNvPr>
          <p:cNvSpPr txBox="1">
            <a:spLocks/>
          </p:cNvSpPr>
          <p:nvPr/>
        </p:nvSpPr>
        <p:spPr>
          <a:xfrm>
            <a:off x="9136379" y="6505257"/>
            <a:ext cx="2781934" cy="231154"/>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lnSpc>
                <a:spcPts val="2090"/>
              </a:lnSpc>
            </a:pPr>
            <a:r>
              <a:rPr lang="fr-FR" sz="1000">
                <a:solidFill>
                  <a:schemeClr val="bg1"/>
                </a:solidFill>
              </a:rPr>
              <a:t>Attard,</a:t>
            </a:r>
            <a:r>
              <a:rPr lang="fr-FR" sz="1000" spc="-10">
                <a:solidFill>
                  <a:schemeClr val="bg1"/>
                </a:solidFill>
              </a:rPr>
              <a:t> </a:t>
            </a:r>
            <a:r>
              <a:rPr lang="fr-FR" sz="1000">
                <a:solidFill>
                  <a:schemeClr val="bg1"/>
                </a:solidFill>
              </a:rPr>
              <a:t>et</a:t>
            </a:r>
            <a:r>
              <a:rPr lang="fr-FR" sz="1000" spc="-10">
                <a:solidFill>
                  <a:schemeClr val="bg1"/>
                </a:solidFill>
              </a:rPr>
              <a:t> </a:t>
            </a:r>
            <a:r>
              <a:rPr lang="fr-FR" sz="1000">
                <a:solidFill>
                  <a:schemeClr val="bg1"/>
                </a:solidFill>
              </a:rPr>
              <a:t>al.</a:t>
            </a:r>
            <a:r>
              <a:rPr lang="fr-FR" sz="1000" spc="-10">
                <a:solidFill>
                  <a:schemeClr val="bg1"/>
                </a:solidFill>
              </a:rPr>
              <a:t> </a:t>
            </a:r>
            <a:r>
              <a:rPr lang="fr-FR" sz="1000">
                <a:solidFill>
                  <a:schemeClr val="bg1"/>
                </a:solidFill>
              </a:rPr>
              <a:t>Lancet,</a:t>
            </a:r>
            <a:r>
              <a:rPr lang="fr-FR" sz="1000" spc="-10">
                <a:solidFill>
                  <a:schemeClr val="bg1"/>
                </a:solidFill>
              </a:rPr>
              <a:t> </a:t>
            </a:r>
            <a:r>
              <a:rPr lang="fr-FR" sz="1000" spc="-20">
                <a:solidFill>
                  <a:schemeClr val="bg1"/>
                </a:solidFill>
              </a:rPr>
              <a:t>2022</a:t>
            </a:r>
            <a:endParaRPr lang="fr-FR" sz="1000" spc="-20" dirty="0">
              <a:solidFill>
                <a:schemeClr val="bg1"/>
              </a:solidFill>
            </a:endParaRPr>
          </a:p>
        </p:txBody>
      </p:sp>
      <p:sp>
        <p:nvSpPr>
          <p:cNvPr id="76" name="Title 75">
            <a:extLst>
              <a:ext uri="{FF2B5EF4-FFF2-40B4-BE49-F238E27FC236}">
                <a16:creationId xmlns:a16="http://schemas.microsoft.com/office/drawing/2014/main" id="{4CF3E127-ED4D-5800-C885-82BA15D527F5}"/>
              </a:ext>
            </a:extLst>
          </p:cNvPr>
          <p:cNvSpPr>
            <a:spLocks noGrp="1"/>
          </p:cNvSpPr>
          <p:nvPr>
            <p:ph type="title"/>
          </p:nvPr>
        </p:nvSpPr>
        <p:spPr>
          <a:xfrm>
            <a:off x="389256" y="230758"/>
            <a:ext cx="11680188" cy="1371600"/>
          </a:xfrm>
        </p:spPr>
        <p:txBody>
          <a:bodyPr/>
          <a:lstStyle/>
          <a:p>
            <a:pPr algn="ctr"/>
            <a:r>
              <a:rPr lang="en-US" dirty="0"/>
              <a:t>STAMPEDE: Abiraterone ± Enzalutamide in </a:t>
            </a:r>
            <a:r>
              <a:rPr lang="en-US" dirty="0" err="1"/>
              <a:t>nmCSPC</a:t>
            </a:r>
            <a:endParaRPr lang="en-US" dirty="0"/>
          </a:p>
        </p:txBody>
      </p:sp>
    </p:spTree>
    <p:extLst>
      <p:ext uri="{BB962C8B-B14F-4D97-AF65-F5344CB8AC3E}">
        <p14:creationId xmlns:p14="http://schemas.microsoft.com/office/powerpoint/2010/main" val="3635500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 name="object 14">
            <a:extLst>
              <a:ext uri="{FF2B5EF4-FFF2-40B4-BE49-F238E27FC236}">
                <a16:creationId xmlns:a16="http://schemas.microsoft.com/office/drawing/2014/main" id="{049F6650-0F40-93FE-5238-FDA7D42719BA}"/>
              </a:ext>
            </a:extLst>
          </p:cNvPr>
          <p:cNvSpPr txBox="1">
            <a:spLocks/>
          </p:cNvSpPr>
          <p:nvPr/>
        </p:nvSpPr>
        <p:spPr>
          <a:xfrm>
            <a:off x="9136379" y="6505257"/>
            <a:ext cx="2781934" cy="231154"/>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lnSpc>
                <a:spcPts val="2090"/>
              </a:lnSpc>
            </a:pPr>
            <a:r>
              <a:rPr lang="fr-FR" sz="1000">
                <a:solidFill>
                  <a:schemeClr val="bg1"/>
                </a:solidFill>
              </a:rPr>
              <a:t>Attard,</a:t>
            </a:r>
            <a:r>
              <a:rPr lang="fr-FR" sz="1000" spc="-10">
                <a:solidFill>
                  <a:schemeClr val="bg1"/>
                </a:solidFill>
              </a:rPr>
              <a:t> </a:t>
            </a:r>
            <a:r>
              <a:rPr lang="fr-FR" sz="1000">
                <a:solidFill>
                  <a:schemeClr val="bg1"/>
                </a:solidFill>
              </a:rPr>
              <a:t>et</a:t>
            </a:r>
            <a:r>
              <a:rPr lang="fr-FR" sz="1000" spc="-10">
                <a:solidFill>
                  <a:schemeClr val="bg1"/>
                </a:solidFill>
              </a:rPr>
              <a:t> </a:t>
            </a:r>
            <a:r>
              <a:rPr lang="fr-FR" sz="1000">
                <a:solidFill>
                  <a:schemeClr val="bg1"/>
                </a:solidFill>
              </a:rPr>
              <a:t>al.</a:t>
            </a:r>
            <a:r>
              <a:rPr lang="fr-FR" sz="1000" spc="-10">
                <a:solidFill>
                  <a:schemeClr val="bg1"/>
                </a:solidFill>
              </a:rPr>
              <a:t> </a:t>
            </a:r>
            <a:r>
              <a:rPr lang="fr-FR" sz="1000">
                <a:solidFill>
                  <a:schemeClr val="bg1"/>
                </a:solidFill>
              </a:rPr>
              <a:t>Lancet,</a:t>
            </a:r>
            <a:r>
              <a:rPr lang="fr-FR" sz="1000" spc="-10">
                <a:solidFill>
                  <a:schemeClr val="bg1"/>
                </a:solidFill>
              </a:rPr>
              <a:t> </a:t>
            </a:r>
            <a:r>
              <a:rPr lang="fr-FR" sz="1000" spc="-20">
                <a:solidFill>
                  <a:schemeClr val="bg1"/>
                </a:solidFill>
              </a:rPr>
              <a:t>2022</a:t>
            </a:r>
            <a:endParaRPr lang="fr-FR" sz="1000" spc="-20" dirty="0">
              <a:solidFill>
                <a:schemeClr val="bg1"/>
              </a:solidFill>
            </a:endParaRPr>
          </a:p>
        </p:txBody>
      </p:sp>
      <p:sp>
        <p:nvSpPr>
          <p:cNvPr id="7" name="object 41">
            <a:extLst>
              <a:ext uri="{FF2B5EF4-FFF2-40B4-BE49-F238E27FC236}">
                <a16:creationId xmlns:a16="http://schemas.microsoft.com/office/drawing/2014/main" id="{0C088BF5-53FB-E441-9574-BB5AA3F57C53}"/>
              </a:ext>
            </a:extLst>
          </p:cNvPr>
          <p:cNvSpPr txBox="1">
            <a:spLocks/>
          </p:cNvSpPr>
          <p:nvPr/>
        </p:nvSpPr>
        <p:spPr>
          <a:xfrm>
            <a:off x="895984" y="1321752"/>
            <a:ext cx="7505066" cy="4688462"/>
          </a:xfrm>
          <a:prstGeom prst="rect">
            <a:avLst/>
          </a:prstGeom>
        </p:spPr>
        <p:txBody>
          <a:bodyPr vert="horz" wrap="square" lIns="0" tIns="58419" rIns="0" bIns="0" rtlCol="0">
            <a:spAutoFit/>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4965" indent="-342265">
              <a:spcBef>
                <a:spcPts val="459"/>
              </a:spcBef>
              <a:buFont typeface="Arial"/>
              <a:buChar char="•"/>
              <a:tabLst>
                <a:tab pos="354965" algn="l"/>
                <a:tab pos="355600" algn="l"/>
              </a:tabLst>
            </a:pPr>
            <a:r>
              <a:rPr lang="en-US" sz="2800" dirty="0"/>
              <a:t>Baseline</a:t>
            </a:r>
            <a:r>
              <a:rPr lang="en-US" sz="2800" spc="-5" dirty="0"/>
              <a:t> </a:t>
            </a:r>
            <a:r>
              <a:rPr lang="en-US" sz="2800" dirty="0"/>
              <a:t>characteristics</a:t>
            </a:r>
            <a:r>
              <a:rPr lang="en-US" sz="2800" spc="10" dirty="0"/>
              <a:t> </a:t>
            </a:r>
            <a:r>
              <a:rPr lang="en-US" sz="2800" dirty="0"/>
              <a:t>well</a:t>
            </a:r>
            <a:r>
              <a:rPr lang="en-US" sz="2800" spc="5" dirty="0"/>
              <a:t> </a:t>
            </a:r>
            <a:r>
              <a:rPr lang="en-US" sz="2800" spc="-10" dirty="0"/>
              <a:t>balanced</a:t>
            </a:r>
          </a:p>
          <a:p>
            <a:pPr marL="354965" indent="-342265">
              <a:spcBef>
                <a:spcPts val="359"/>
              </a:spcBef>
              <a:buFont typeface="Arial"/>
              <a:buChar char="•"/>
              <a:tabLst>
                <a:tab pos="354965" algn="l"/>
                <a:tab pos="355600" algn="l"/>
              </a:tabLst>
            </a:pPr>
            <a:r>
              <a:rPr lang="en-US" sz="2800" dirty="0"/>
              <a:t>Median</a:t>
            </a:r>
            <a:r>
              <a:rPr lang="en-US" sz="2800" spc="-5" dirty="0"/>
              <a:t> </a:t>
            </a:r>
            <a:r>
              <a:rPr lang="en-US" sz="2800" dirty="0"/>
              <a:t>age = </a:t>
            </a:r>
            <a:r>
              <a:rPr lang="en-US" sz="2800" spc="-25" dirty="0"/>
              <a:t>68</a:t>
            </a:r>
          </a:p>
          <a:p>
            <a:pPr marL="354965" indent="-342265">
              <a:spcBef>
                <a:spcPts val="240"/>
              </a:spcBef>
              <a:buFont typeface="Arial"/>
              <a:buChar char="•"/>
              <a:tabLst>
                <a:tab pos="354965" algn="l"/>
                <a:tab pos="355600" algn="l"/>
              </a:tabLst>
            </a:pPr>
            <a:r>
              <a:rPr lang="en-US" sz="2800" dirty="0"/>
              <a:t>Median</a:t>
            </a:r>
            <a:r>
              <a:rPr lang="en-US" sz="2800" spc="-20" dirty="0"/>
              <a:t> </a:t>
            </a:r>
            <a:r>
              <a:rPr lang="en-US" sz="2800" dirty="0"/>
              <a:t>PSA</a:t>
            </a:r>
            <a:r>
              <a:rPr lang="en-US" sz="2800" spc="-10" dirty="0"/>
              <a:t> </a:t>
            </a:r>
            <a:r>
              <a:rPr lang="en-US" sz="2800" dirty="0"/>
              <a:t>=</a:t>
            </a:r>
            <a:r>
              <a:rPr lang="en-US" sz="2800" spc="-10" dirty="0"/>
              <a:t> </a:t>
            </a:r>
            <a:r>
              <a:rPr lang="en-US" sz="2800" spc="-25" dirty="0"/>
              <a:t>34</a:t>
            </a:r>
          </a:p>
          <a:p>
            <a:pPr marL="354965" indent="-342265">
              <a:spcBef>
                <a:spcPts val="335"/>
              </a:spcBef>
              <a:buFont typeface="Arial"/>
              <a:buChar char="•"/>
              <a:tabLst>
                <a:tab pos="354965" algn="l"/>
                <a:tab pos="355600" algn="l"/>
              </a:tabLst>
            </a:pPr>
            <a:r>
              <a:rPr lang="en-US" sz="2800" dirty="0"/>
              <a:t>39% </a:t>
            </a:r>
            <a:r>
              <a:rPr lang="en-US" sz="2800" spc="-25" dirty="0"/>
              <a:t>N1</a:t>
            </a:r>
          </a:p>
          <a:p>
            <a:pPr marL="354965" indent="-342265">
              <a:spcBef>
                <a:spcPts val="335"/>
              </a:spcBef>
              <a:buFont typeface="Arial"/>
              <a:buChar char="•"/>
              <a:tabLst>
                <a:tab pos="354965" algn="l"/>
                <a:tab pos="355600" algn="l"/>
              </a:tabLst>
            </a:pPr>
            <a:r>
              <a:rPr lang="en-US" sz="2800" dirty="0"/>
              <a:t>79%</a:t>
            </a:r>
            <a:r>
              <a:rPr lang="en-US" sz="2800" spc="-5" dirty="0"/>
              <a:t> </a:t>
            </a:r>
            <a:r>
              <a:rPr lang="en-US" sz="2800" dirty="0"/>
              <a:t>Gleason</a:t>
            </a:r>
            <a:r>
              <a:rPr lang="en-US" sz="2800" spc="15" dirty="0"/>
              <a:t> </a:t>
            </a:r>
            <a:r>
              <a:rPr lang="en-US" sz="2800" dirty="0"/>
              <a:t>8-</a:t>
            </a:r>
            <a:r>
              <a:rPr lang="en-US" sz="2800" spc="-25" dirty="0"/>
              <a:t>10</a:t>
            </a:r>
          </a:p>
          <a:p>
            <a:pPr marL="354965" indent="-342265">
              <a:spcBef>
                <a:spcPts val="240"/>
              </a:spcBef>
              <a:buFont typeface="Arial"/>
              <a:buChar char="•"/>
              <a:tabLst>
                <a:tab pos="354965" algn="l"/>
                <a:tab pos="355600" algn="l"/>
              </a:tabLst>
            </a:pPr>
            <a:r>
              <a:rPr lang="en-US" sz="2800" dirty="0"/>
              <a:t>97%</a:t>
            </a:r>
            <a:r>
              <a:rPr lang="en-US" sz="2800" spc="-15" dirty="0"/>
              <a:t> </a:t>
            </a:r>
            <a:r>
              <a:rPr lang="en-US" sz="2800" dirty="0"/>
              <a:t>patients</a:t>
            </a:r>
            <a:r>
              <a:rPr lang="en-US" sz="2800" spc="5" dirty="0"/>
              <a:t> </a:t>
            </a:r>
            <a:r>
              <a:rPr lang="en-US" sz="2800" dirty="0"/>
              <a:t>newly</a:t>
            </a:r>
            <a:r>
              <a:rPr lang="en-US" sz="2800" spc="10" dirty="0"/>
              <a:t> </a:t>
            </a:r>
            <a:r>
              <a:rPr lang="en-US" sz="2800" spc="-10" dirty="0"/>
              <a:t>diagnosed</a:t>
            </a:r>
          </a:p>
          <a:p>
            <a:pPr marL="755650" lvl="1" indent="-285750">
              <a:spcBef>
                <a:spcPts val="330"/>
              </a:spcBef>
              <a:buFont typeface="Arial"/>
              <a:buChar char="–"/>
              <a:tabLst>
                <a:tab pos="755650" algn="l"/>
              </a:tabLst>
            </a:pPr>
            <a:r>
              <a:rPr lang="en-US" sz="2800" b="1" dirty="0">
                <a:solidFill>
                  <a:srgbClr val="FFFFFF"/>
                </a:solidFill>
                <a:latin typeface="Arial"/>
                <a:cs typeface="Arial"/>
              </a:rPr>
              <a:t>85%</a:t>
            </a:r>
            <a:r>
              <a:rPr lang="en-US" sz="2800" b="1" spc="-15" dirty="0">
                <a:solidFill>
                  <a:srgbClr val="FFFFFF"/>
                </a:solidFill>
                <a:latin typeface="Arial"/>
                <a:cs typeface="Arial"/>
              </a:rPr>
              <a:t> </a:t>
            </a:r>
            <a:r>
              <a:rPr lang="en-US" sz="2800" b="1" dirty="0">
                <a:solidFill>
                  <a:srgbClr val="FFFFFF"/>
                </a:solidFill>
                <a:latin typeface="Arial"/>
                <a:cs typeface="Arial"/>
              </a:rPr>
              <a:t>receiving</a:t>
            </a:r>
            <a:r>
              <a:rPr lang="en-US" sz="2800" b="1" spc="-15" dirty="0">
                <a:solidFill>
                  <a:srgbClr val="FFFFFF"/>
                </a:solidFill>
                <a:latin typeface="Arial"/>
                <a:cs typeface="Arial"/>
              </a:rPr>
              <a:t> </a:t>
            </a:r>
            <a:r>
              <a:rPr lang="en-US" sz="2800" b="1" spc="-10" dirty="0">
                <a:solidFill>
                  <a:srgbClr val="FFFFFF"/>
                </a:solidFill>
                <a:latin typeface="Arial"/>
                <a:cs typeface="Arial"/>
              </a:rPr>
              <a:t>radiation</a:t>
            </a:r>
            <a:endParaRPr lang="en-US" sz="2800" dirty="0">
              <a:latin typeface="Arial"/>
              <a:cs typeface="Arial"/>
            </a:endParaRPr>
          </a:p>
          <a:p>
            <a:pPr marL="755650" lvl="1" indent="-285750">
              <a:spcBef>
                <a:spcPts val="335"/>
              </a:spcBef>
              <a:buFont typeface="Arial"/>
              <a:buChar char="–"/>
              <a:tabLst>
                <a:tab pos="755650" algn="l"/>
              </a:tabLst>
            </a:pPr>
            <a:r>
              <a:rPr lang="en-US" sz="2800" b="1" dirty="0">
                <a:solidFill>
                  <a:srgbClr val="FFFFFF"/>
                </a:solidFill>
                <a:latin typeface="Arial"/>
                <a:cs typeface="Arial"/>
              </a:rPr>
              <a:t>15%</a:t>
            </a:r>
            <a:r>
              <a:rPr lang="en-US" sz="2800" b="1" spc="-25" dirty="0">
                <a:solidFill>
                  <a:srgbClr val="FFFFFF"/>
                </a:solidFill>
                <a:latin typeface="Arial"/>
                <a:cs typeface="Arial"/>
              </a:rPr>
              <a:t> </a:t>
            </a:r>
            <a:r>
              <a:rPr lang="en-US" sz="2800" b="1" dirty="0">
                <a:solidFill>
                  <a:srgbClr val="FFFFFF"/>
                </a:solidFill>
                <a:latin typeface="Arial"/>
                <a:cs typeface="Arial"/>
              </a:rPr>
              <a:t>receiving</a:t>
            </a:r>
            <a:r>
              <a:rPr lang="en-US" sz="2800" b="1" spc="-20" dirty="0">
                <a:solidFill>
                  <a:srgbClr val="FFFFFF"/>
                </a:solidFill>
                <a:latin typeface="Arial"/>
                <a:cs typeface="Arial"/>
              </a:rPr>
              <a:t> </a:t>
            </a:r>
            <a:r>
              <a:rPr lang="en-US" sz="2800" b="1" dirty="0">
                <a:solidFill>
                  <a:srgbClr val="FFFFFF"/>
                </a:solidFill>
                <a:latin typeface="Arial"/>
                <a:cs typeface="Arial"/>
              </a:rPr>
              <a:t>primary</a:t>
            </a:r>
            <a:r>
              <a:rPr lang="en-US" sz="2800" b="1" spc="-10" dirty="0">
                <a:solidFill>
                  <a:srgbClr val="FFFFFF"/>
                </a:solidFill>
                <a:latin typeface="Arial"/>
                <a:cs typeface="Arial"/>
              </a:rPr>
              <a:t> </a:t>
            </a:r>
            <a:r>
              <a:rPr lang="en-US" sz="2800" b="1" spc="-25" dirty="0">
                <a:solidFill>
                  <a:srgbClr val="FFFFFF"/>
                </a:solidFill>
                <a:latin typeface="Arial"/>
                <a:cs typeface="Arial"/>
              </a:rPr>
              <a:t>ADT</a:t>
            </a:r>
            <a:endParaRPr lang="en-US" sz="2800" dirty="0">
              <a:latin typeface="Arial"/>
              <a:cs typeface="Arial"/>
            </a:endParaRPr>
          </a:p>
          <a:p>
            <a:pPr marL="354965" indent="-342265">
              <a:spcBef>
                <a:spcPts val="225"/>
              </a:spcBef>
              <a:buFont typeface="Arial"/>
              <a:buChar char="•"/>
              <a:tabLst>
                <a:tab pos="354965" algn="l"/>
                <a:tab pos="355600" algn="l"/>
              </a:tabLst>
            </a:pPr>
            <a:r>
              <a:rPr lang="en-US" sz="2800" dirty="0"/>
              <a:t>Median </a:t>
            </a:r>
            <a:r>
              <a:rPr lang="en-US" sz="2800" spc="-10" dirty="0"/>
              <a:t>follow-</a:t>
            </a:r>
            <a:r>
              <a:rPr lang="en-US" sz="2800" dirty="0"/>
              <a:t>up</a:t>
            </a:r>
            <a:r>
              <a:rPr lang="en-US" sz="2800" spc="10" dirty="0"/>
              <a:t> </a:t>
            </a:r>
            <a:r>
              <a:rPr lang="en-US" sz="2800" dirty="0"/>
              <a:t>=</a:t>
            </a:r>
            <a:r>
              <a:rPr lang="en-US" sz="2800" spc="15" dirty="0"/>
              <a:t> </a:t>
            </a:r>
            <a:r>
              <a:rPr lang="en-US" sz="2800" dirty="0"/>
              <a:t>72</a:t>
            </a:r>
            <a:r>
              <a:rPr lang="en-US" sz="2800" spc="20" dirty="0"/>
              <a:t> </a:t>
            </a:r>
            <a:r>
              <a:rPr lang="en-US" sz="2800" spc="-10" dirty="0"/>
              <a:t>months</a:t>
            </a:r>
          </a:p>
          <a:p>
            <a:pPr marL="354965" indent="-342265">
              <a:spcBef>
                <a:spcPts val="335"/>
              </a:spcBef>
              <a:buFont typeface="Arial"/>
              <a:buChar char="•"/>
              <a:tabLst>
                <a:tab pos="354965" algn="l"/>
                <a:tab pos="355600" algn="l"/>
              </a:tabLst>
            </a:pPr>
            <a:r>
              <a:rPr lang="en-US" sz="2800" dirty="0"/>
              <a:t>No</a:t>
            </a:r>
            <a:r>
              <a:rPr lang="en-US" sz="2800" spc="-10" dirty="0"/>
              <a:t> </a:t>
            </a:r>
            <a:r>
              <a:rPr lang="en-US" sz="2800" dirty="0"/>
              <a:t>benefit</a:t>
            </a:r>
            <a:r>
              <a:rPr lang="en-US" sz="2800" spc="5" dirty="0"/>
              <a:t> </a:t>
            </a:r>
            <a:r>
              <a:rPr lang="en-US" sz="2800" dirty="0"/>
              <a:t>to </a:t>
            </a:r>
            <a:r>
              <a:rPr lang="en-US" sz="2800" dirty="0" err="1"/>
              <a:t>abi</a:t>
            </a:r>
            <a:r>
              <a:rPr lang="en-US" sz="2800" spc="-5" dirty="0"/>
              <a:t> </a:t>
            </a:r>
            <a:r>
              <a:rPr lang="en-US" sz="2800" dirty="0"/>
              <a:t>+ </a:t>
            </a:r>
            <a:r>
              <a:rPr lang="en-US" sz="2800" dirty="0" err="1"/>
              <a:t>enza</a:t>
            </a:r>
            <a:r>
              <a:rPr lang="en-US" sz="2800" spc="5" dirty="0"/>
              <a:t> </a:t>
            </a:r>
            <a:r>
              <a:rPr lang="en-US" sz="2800" dirty="0"/>
              <a:t>vs.</a:t>
            </a:r>
            <a:r>
              <a:rPr lang="en-US" sz="2800" spc="-5" dirty="0"/>
              <a:t> </a:t>
            </a:r>
            <a:r>
              <a:rPr lang="en-US" sz="2800" dirty="0" err="1"/>
              <a:t>abi</a:t>
            </a:r>
            <a:r>
              <a:rPr lang="en-US" sz="2800" spc="-5" dirty="0"/>
              <a:t> </a:t>
            </a:r>
            <a:r>
              <a:rPr lang="en-US" sz="2800" spc="-10" dirty="0"/>
              <a:t>alone</a:t>
            </a:r>
          </a:p>
        </p:txBody>
      </p:sp>
      <p:sp>
        <p:nvSpPr>
          <p:cNvPr id="10" name="Title 75">
            <a:extLst>
              <a:ext uri="{FF2B5EF4-FFF2-40B4-BE49-F238E27FC236}">
                <a16:creationId xmlns:a16="http://schemas.microsoft.com/office/drawing/2014/main" id="{0EBC194E-E4EA-F01B-DADE-02A372F60F42}"/>
              </a:ext>
            </a:extLst>
          </p:cNvPr>
          <p:cNvSpPr>
            <a:spLocks noGrp="1"/>
          </p:cNvSpPr>
          <p:nvPr>
            <p:ph type="title"/>
          </p:nvPr>
        </p:nvSpPr>
        <p:spPr>
          <a:xfrm>
            <a:off x="238125" y="166991"/>
            <a:ext cx="11680188" cy="985534"/>
          </a:xfrm>
        </p:spPr>
        <p:txBody>
          <a:bodyPr/>
          <a:lstStyle/>
          <a:p>
            <a:pPr algn="ctr"/>
            <a:r>
              <a:rPr lang="en-US" dirty="0"/>
              <a:t>STAMPEDE: Abiraterone ± Enzalutamide in </a:t>
            </a:r>
            <a:r>
              <a:rPr lang="en-US" dirty="0" err="1"/>
              <a:t>nmCSPC</a:t>
            </a:r>
            <a:endParaRPr lang="en-US" dirty="0"/>
          </a:p>
        </p:txBody>
      </p:sp>
      <p:sp>
        <p:nvSpPr>
          <p:cNvPr id="11" name="object 45">
            <a:extLst>
              <a:ext uri="{FF2B5EF4-FFF2-40B4-BE49-F238E27FC236}">
                <a16:creationId xmlns:a16="http://schemas.microsoft.com/office/drawing/2014/main" id="{B09934E6-AEC2-34CB-C81B-F12A9E720394}"/>
              </a:ext>
            </a:extLst>
          </p:cNvPr>
          <p:cNvSpPr txBox="1"/>
          <p:nvPr/>
        </p:nvSpPr>
        <p:spPr>
          <a:xfrm>
            <a:off x="1353185" y="5983861"/>
            <a:ext cx="256413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Arial"/>
                <a:cs typeface="Arial"/>
              </a:rPr>
              <a:t>–</a:t>
            </a:r>
            <a:r>
              <a:rPr sz="2400" spc="245" dirty="0">
                <a:solidFill>
                  <a:srgbClr val="FFFFFF"/>
                </a:solidFill>
                <a:latin typeface="Arial"/>
                <a:cs typeface="Arial"/>
              </a:rPr>
              <a:t> </a:t>
            </a:r>
            <a:r>
              <a:rPr sz="2400" b="1" dirty="0">
                <a:solidFill>
                  <a:srgbClr val="FFFFFF"/>
                </a:solidFill>
                <a:latin typeface="Arial"/>
                <a:cs typeface="Arial"/>
              </a:rPr>
              <a:t>arms</a:t>
            </a:r>
            <a:r>
              <a:rPr sz="2400" b="1" spc="-5" dirty="0">
                <a:solidFill>
                  <a:srgbClr val="FFFFFF"/>
                </a:solidFill>
                <a:latin typeface="Arial"/>
                <a:cs typeface="Arial"/>
              </a:rPr>
              <a:t> </a:t>
            </a:r>
            <a:r>
              <a:rPr sz="2400" b="1" spc="-10" dirty="0">
                <a:solidFill>
                  <a:srgbClr val="FFFFFF"/>
                </a:solidFill>
                <a:latin typeface="Arial"/>
                <a:cs typeface="Arial"/>
              </a:rPr>
              <a:t>combined</a:t>
            </a:r>
            <a:endParaRPr sz="2400" dirty="0">
              <a:latin typeface="Arial"/>
              <a:cs typeface="Arial"/>
            </a:endParaRPr>
          </a:p>
        </p:txBody>
      </p:sp>
    </p:spTree>
    <p:extLst>
      <p:ext uri="{BB962C8B-B14F-4D97-AF65-F5344CB8AC3E}">
        <p14:creationId xmlns:p14="http://schemas.microsoft.com/office/powerpoint/2010/main" val="1198887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 name="object 14">
            <a:extLst>
              <a:ext uri="{FF2B5EF4-FFF2-40B4-BE49-F238E27FC236}">
                <a16:creationId xmlns:a16="http://schemas.microsoft.com/office/drawing/2014/main" id="{049F6650-0F40-93FE-5238-FDA7D42719BA}"/>
              </a:ext>
            </a:extLst>
          </p:cNvPr>
          <p:cNvSpPr txBox="1">
            <a:spLocks/>
          </p:cNvSpPr>
          <p:nvPr/>
        </p:nvSpPr>
        <p:spPr>
          <a:xfrm>
            <a:off x="9136379" y="6505257"/>
            <a:ext cx="2781934" cy="231154"/>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lnSpc>
                <a:spcPts val="2090"/>
              </a:lnSpc>
            </a:pPr>
            <a:r>
              <a:rPr lang="fr-FR" sz="1000">
                <a:solidFill>
                  <a:schemeClr val="bg1"/>
                </a:solidFill>
              </a:rPr>
              <a:t>Attard,</a:t>
            </a:r>
            <a:r>
              <a:rPr lang="fr-FR" sz="1000" spc="-10">
                <a:solidFill>
                  <a:schemeClr val="bg1"/>
                </a:solidFill>
              </a:rPr>
              <a:t> </a:t>
            </a:r>
            <a:r>
              <a:rPr lang="fr-FR" sz="1000">
                <a:solidFill>
                  <a:schemeClr val="bg1"/>
                </a:solidFill>
              </a:rPr>
              <a:t>et</a:t>
            </a:r>
            <a:r>
              <a:rPr lang="fr-FR" sz="1000" spc="-10">
                <a:solidFill>
                  <a:schemeClr val="bg1"/>
                </a:solidFill>
              </a:rPr>
              <a:t> </a:t>
            </a:r>
            <a:r>
              <a:rPr lang="fr-FR" sz="1000">
                <a:solidFill>
                  <a:schemeClr val="bg1"/>
                </a:solidFill>
              </a:rPr>
              <a:t>al.</a:t>
            </a:r>
            <a:r>
              <a:rPr lang="fr-FR" sz="1000" spc="-10">
                <a:solidFill>
                  <a:schemeClr val="bg1"/>
                </a:solidFill>
              </a:rPr>
              <a:t> </a:t>
            </a:r>
            <a:r>
              <a:rPr lang="fr-FR" sz="1000">
                <a:solidFill>
                  <a:schemeClr val="bg1"/>
                </a:solidFill>
              </a:rPr>
              <a:t>Lancet,</a:t>
            </a:r>
            <a:r>
              <a:rPr lang="fr-FR" sz="1000" spc="-10">
                <a:solidFill>
                  <a:schemeClr val="bg1"/>
                </a:solidFill>
              </a:rPr>
              <a:t> </a:t>
            </a:r>
            <a:r>
              <a:rPr lang="fr-FR" sz="1000" spc="-20">
                <a:solidFill>
                  <a:schemeClr val="bg1"/>
                </a:solidFill>
              </a:rPr>
              <a:t>2022</a:t>
            </a:r>
            <a:endParaRPr lang="fr-FR" sz="1000" spc="-20" dirty="0">
              <a:solidFill>
                <a:schemeClr val="bg1"/>
              </a:solidFill>
            </a:endParaRPr>
          </a:p>
        </p:txBody>
      </p:sp>
      <p:sp>
        <p:nvSpPr>
          <p:cNvPr id="10" name="Title 75">
            <a:extLst>
              <a:ext uri="{FF2B5EF4-FFF2-40B4-BE49-F238E27FC236}">
                <a16:creationId xmlns:a16="http://schemas.microsoft.com/office/drawing/2014/main" id="{0EBC194E-E4EA-F01B-DADE-02A372F60F42}"/>
              </a:ext>
            </a:extLst>
          </p:cNvPr>
          <p:cNvSpPr>
            <a:spLocks noGrp="1"/>
          </p:cNvSpPr>
          <p:nvPr>
            <p:ph type="title"/>
          </p:nvPr>
        </p:nvSpPr>
        <p:spPr>
          <a:xfrm>
            <a:off x="238125" y="166991"/>
            <a:ext cx="11680188" cy="985534"/>
          </a:xfrm>
        </p:spPr>
        <p:txBody>
          <a:bodyPr/>
          <a:lstStyle/>
          <a:p>
            <a:pPr algn="ctr"/>
            <a:r>
              <a:rPr lang="en-US" dirty="0"/>
              <a:t>STAMPEDE: Abiraterone ± Enzalutamide in </a:t>
            </a:r>
            <a:r>
              <a:rPr lang="en-US" dirty="0" err="1"/>
              <a:t>nmCSPC</a:t>
            </a:r>
            <a:endParaRPr lang="en-US" dirty="0"/>
          </a:p>
        </p:txBody>
      </p:sp>
      <p:pic>
        <p:nvPicPr>
          <p:cNvPr id="12" name="object 3">
            <a:extLst>
              <a:ext uri="{FF2B5EF4-FFF2-40B4-BE49-F238E27FC236}">
                <a16:creationId xmlns:a16="http://schemas.microsoft.com/office/drawing/2014/main" id="{57AB32F9-37B3-F1CA-683E-A118644DF10D}"/>
              </a:ext>
            </a:extLst>
          </p:cNvPr>
          <p:cNvPicPr/>
          <p:nvPr/>
        </p:nvPicPr>
        <p:blipFill>
          <a:blip r:embed="rId2" cstate="print"/>
          <a:stretch>
            <a:fillRect/>
          </a:stretch>
        </p:blipFill>
        <p:spPr>
          <a:xfrm>
            <a:off x="638174" y="1152525"/>
            <a:ext cx="10696575" cy="5229225"/>
          </a:xfrm>
          <a:prstGeom prst="rect">
            <a:avLst/>
          </a:prstGeom>
        </p:spPr>
      </p:pic>
    </p:spTree>
    <p:extLst>
      <p:ext uri="{BB962C8B-B14F-4D97-AF65-F5344CB8AC3E}">
        <p14:creationId xmlns:p14="http://schemas.microsoft.com/office/powerpoint/2010/main" val="816620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969633-3611-45EB-A95C-ED5D2608A0C1}"/>
              </a:ext>
            </a:extLst>
          </p:cNvPr>
          <p:cNvPicPr>
            <a:picLocks noChangeAspect="1"/>
          </p:cNvPicPr>
          <p:nvPr/>
        </p:nvPicPr>
        <p:blipFill>
          <a:blip r:embed="rId3"/>
          <a:stretch>
            <a:fillRect/>
          </a:stretch>
        </p:blipFill>
        <p:spPr>
          <a:xfrm>
            <a:off x="915406" y="2493989"/>
            <a:ext cx="5186690" cy="2628607"/>
          </a:xfrm>
          <a:prstGeom prst="rect">
            <a:avLst/>
          </a:prstGeom>
        </p:spPr>
      </p:pic>
      <p:pic>
        <p:nvPicPr>
          <p:cNvPr id="4" name="Picture 3">
            <a:extLst>
              <a:ext uri="{FF2B5EF4-FFF2-40B4-BE49-F238E27FC236}">
                <a16:creationId xmlns:a16="http://schemas.microsoft.com/office/drawing/2014/main" id="{E33501C3-1298-4F8A-ADBB-3C5E97308D8C}"/>
              </a:ext>
            </a:extLst>
          </p:cNvPr>
          <p:cNvPicPr>
            <a:picLocks noChangeAspect="1"/>
          </p:cNvPicPr>
          <p:nvPr/>
        </p:nvPicPr>
        <p:blipFill>
          <a:blip r:embed="rId4"/>
          <a:stretch>
            <a:fillRect/>
          </a:stretch>
        </p:blipFill>
        <p:spPr>
          <a:xfrm>
            <a:off x="6189099" y="2514892"/>
            <a:ext cx="5148752" cy="2628607"/>
          </a:xfrm>
          <a:prstGeom prst="rect">
            <a:avLst/>
          </a:prstGeom>
        </p:spPr>
      </p:pic>
      <p:sp>
        <p:nvSpPr>
          <p:cNvPr id="3" name="Rectangle 3"/>
          <p:cNvSpPr txBox="1">
            <a:spLocks noChangeArrowheads="1"/>
          </p:cNvSpPr>
          <p:nvPr/>
        </p:nvSpPr>
        <p:spPr bwMode="auto">
          <a:xfrm>
            <a:off x="114300" y="1299311"/>
            <a:ext cx="12077700" cy="526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spcBef>
                <a:spcPts val="400"/>
              </a:spcBef>
              <a:spcAft>
                <a:spcPts val="0"/>
              </a:spcAft>
              <a:buClr>
                <a:schemeClr val="accent3"/>
              </a:buClr>
              <a:buSzPct val="125000"/>
              <a:buFont typeface="Wingdings" panose="05000000000000000000" pitchFamily="2" charset="2"/>
              <a:buChar char="§"/>
              <a:defRPr/>
            </a:pPr>
            <a:r>
              <a:rPr lang="en-US" sz="2400" u="sng" dirty="0">
                <a:solidFill>
                  <a:schemeClr val="bg1"/>
                </a:solidFill>
                <a:sym typeface="Wingdings" pitchFamily="2" charset="2"/>
              </a:rPr>
              <a:t>STAMPEDE</a:t>
            </a:r>
            <a:r>
              <a:rPr lang="en-US" sz="2400" dirty="0">
                <a:solidFill>
                  <a:schemeClr val="bg1"/>
                </a:solidFill>
                <a:sym typeface="Wingdings" pitchFamily="2" charset="2"/>
              </a:rPr>
              <a:t> 1,974 PTS. Median 6-year follow up. </a:t>
            </a:r>
          </a:p>
          <a:p>
            <a:pPr marL="628650" lvl="1" indent="-228600" eaLnBrk="1" hangingPunct="1">
              <a:spcBef>
                <a:spcPts val="400"/>
              </a:spcBef>
              <a:spcAft>
                <a:spcPts val="0"/>
              </a:spcAft>
              <a:buClr>
                <a:schemeClr val="accent3"/>
              </a:buClr>
              <a:buSzPct val="125000"/>
              <a:buFont typeface="Wingdings" panose="05000000000000000000" pitchFamily="2" charset="2"/>
              <a:buChar char="§"/>
              <a:defRPr/>
            </a:pPr>
            <a:r>
              <a:rPr lang="en-US" sz="2400" u="sng" dirty="0">
                <a:solidFill>
                  <a:schemeClr val="bg1"/>
                </a:solidFill>
                <a:sym typeface="Wingdings" pitchFamily="2" charset="2"/>
              </a:rPr>
              <a:t>Node positive or 2 of the following: T3/4, Gleason 8-10, PSA &gt;40, high-risk relapse</a:t>
            </a:r>
            <a:endParaRPr lang="en-US" sz="2400" u="sng" kern="0" dirty="0">
              <a:solidFill>
                <a:schemeClr val="bg1"/>
              </a:solidFill>
            </a:endParaRPr>
          </a:p>
        </p:txBody>
      </p:sp>
      <p:sp>
        <p:nvSpPr>
          <p:cNvPr id="8" name="Rectangle 2"/>
          <p:cNvSpPr txBox="1">
            <a:spLocks noChangeArrowheads="1"/>
          </p:cNvSpPr>
          <p:nvPr/>
        </p:nvSpPr>
        <p:spPr bwMode="auto">
          <a:xfrm>
            <a:off x="0" y="144973"/>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90000"/>
              </a:lnSpc>
            </a:pPr>
            <a:r>
              <a:rPr lang="en-US" sz="3600" b="1" dirty="0">
                <a:solidFill>
                  <a:schemeClr val="bg1"/>
                </a:solidFill>
              </a:rPr>
              <a:t>Improvement in PFS, MFS, and OS with the Addition of Abiraterone and Prednisolone to ADT – Very High Risk</a:t>
            </a:r>
          </a:p>
        </p:txBody>
      </p:sp>
      <p:sp>
        <p:nvSpPr>
          <p:cNvPr id="5" name="TextBox 4">
            <a:extLst>
              <a:ext uri="{FF2B5EF4-FFF2-40B4-BE49-F238E27FC236}">
                <a16:creationId xmlns:a16="http://schemas.microsoft.com/office/drawing/2014/main" id="{6238B59A-7FC9-4E05-8FD8-3FE1A1FD00C3}"/>
              </a:ext>
            </a:extLst>
          </p:cNvPr>
          <p:cNvSpPr txBox="1"/>
          <p:nvPr/>
        </p:nvSpPr>
        <p:spPr>
          <a:xfrm>
            <a:off x="9349287" y="6531211"/>
            <a:ext cx="2842713" cy="246221"/>
          </a:xfrm>
          <a:prstGeom prst="rect">
            <a:avLst/>
          </a:prstGeom>
          <a:noFill/>
        </p:spPr>
        <p:txBody>
          <a:bodyPr wrap="square" rtlCol="0">
            <a:spAutoFit/>
          </a:bodyPr>
          <a:lstStyle/>
          <a:p>
            <a:pPr algn="r"/>
            <a:r>
              <a:rPr lang="en-US" sz="1000" i="1" dirty="0">
                <a:solidFill>
                  <a:schemeClr val="bg1"/>
                </a:solidFill>
              </a:rPr>
              <a:t>Attard G Lancet 2021; 399:447.</a:t>
            </a:r>
            <a:endParaRPr lang="en-US" sz="1000" dirty="0">
              <a:solidFill>
                <a:schemeClr val="bg1"/>
              </a:solidFill>
              <a:latin typeface="Calibri"/>
            </a:endParaRPr>
          </a:p>
        </p:txBody>
      </p:sp>
      <p:graphicFrame>
        <p:nvGraphicFramePr>
          <p:cNvPr id="6" name="Table 5">
            <a:extLst>
              <a:ext uri="{FF2B5EF4-FFF2-40B4-BE49-F238E27FC236}">
                <a16:creationId xmlns:a16="http://schemas.microsoft.com/office/drawing/2014/main" id="{3734A339-A934-4DD5-8377-1756DA2B554D}"/>
              </a:ext>
            </a:extLst>
          </p:cNvPr>
          <p:cNvGraphicFramePr>
            <a:graphicFrameLocks noGrp="1"/>
          </p:cNvGraphicFramePr>
          <p:nvPr>
            <p:extLst>
              <p:ext uri="{D42A27DB-BD31-4B8C-83A1-F6EECF244321}">
                <p14:modId xmlns:p14="http://schemas.microsoft.com/office/powerpoint/2010/main" val="2766639112"/>
              </p:ext>
            </p:extLst>
          </p:nvPr>
        </p:nvGraphicFramePr>
        <p:xfrm>
          <a:off x="1270465" y="5332037"/>
          <a:ext cx="10025142" cy="426720"/>
        </p:xfrm>
        <a:graphic>
          <a:graphicData uri="http://schemas.openxmlformats.org/drawingml/2006/table">
            <a:tbl>
              <a:tblPr firstRow="1" bandRow="1">
                <a:tableStyleId>{5C22544A-7EE6-4342-B048-85BDC9FD1C3A}</a:tableStyleId>
              </a:tblPr>
              <a:tblGrid>
                <a:gridCol w="5012571">
                  <a:extLst>
                    <a:ext uri="{9D8B030D-6E8A-4147-A177-3AD203B41FA5}">
                      <a16:colId xmlns:a16="http://schemas.microsoft.com/office/drawing/2014/main" val="1896947684"/>
                    </a:ext>
                  </a:extLst>
                </a:gridCol>
                <a:gridCol w="5012571">
                  <a:extLst>
                    <a:ext uri="{9D8B030D-6E8A-4147-A177-3AD203B41FA5}">
                      <a16:colId xmlns:a16="http://schemas.microsoft.com/office/drawing/2014/main" val="3498374357"/>
                    </a:ext>
                  </a:extLst>
                </a:gridCol>
              </a:tblGrid>
              <a:tr h="2660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Metastasis-free survival</a:t>
                      </a:r>
                    </a:p>
                  </a:txBody>
                  <a:tcPr>
                    <a:solidFill>
                      <a:srgbClr val="003F9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Overall survival</a:t>
                      </a:r>
                    </a:p>
                  </a:txBody>
                  <a:tcPr>
                    <a:solidFill>
                      <a:srgbClr val="003F92"/>
                    </a:solidFill>
                  </a:tcPr>
                </a:tc>
                <a:extLst>
                  <a:ext uri="{0D108BD9-81ED-4DB2-BD59-A6C34878D82A}">
                    <a16:rowId xmlns:a16="http://schemas.microsoft.com/office/drawing/2014/main" val="4205440310"/>
                  </a:ext>
                </a:extLst>
              </a:tr>
            </a:tbl>
          </a:graphicData>
        </a:graphic>
      </p:graphicFrame>
      <p:sp>
        <p:nvSpPr>
          <p:cNvPr id="7" name="TextBox 6">
            <a:extLst>
              <a:ext uri="{FF2B5EF4-FFF2-40B4-BE49-F238E27FC236}">
                <a16:creationId xmlns:a16="http://schemas.microsoft.com/office/drawing/2014/main" id="{9C722A24-9F4E-4943-AC10-8FE3045F69DE}"/>
              </a:ext>
            </a:extLst>
          </p:cNvPr>
          <p:cNvSpPr txBox="1"/>
          <p:nvPr/>
        </p:nvSpPr>
        <p:spPr>
          <a:xfrm>
            <a:off x="3186412" y="3725298"/>
            <a:ext cx="2267480" cy="369332"/>
          </a:xfrm>
          <a:prstGeom prst="rect">
            <a:avLst/>
          </a:prstGeom>
          <a:noFill/>
        </p:spPr>
        <p:txBody>
          <a:bodyPr wrap="none" rtlCol="0">
            <a:spAutoFit/>
          </a:bodyPr>
          <a:lstStyle/>
          <a:p>
            <a:r>
              <a:rPr lang="en-US" dirty="0">
                <a:solidFill>
                  <a:srgbClr val="5F5F5F"/>
                </a:solidFill>
              </a:rPr>
              <a:t>6 </a:t>
            </a:r>
            <a:r>
              <a:rPr lang="en-US" dirty="0" err="1">
                <a:solidFill>
                  <a:srgbClr val="5F5F5F"/>
                </a:solidFill>
              </a:rPr>
              <a:t>yr</a:t>
            </a:r>
            <a:r>
              <a:rPr lang="en-US" dirty="0">
                <a:solidFill>
                  <a:srgbClr val="5F5F5F"/>
                </a:solidFill>
              </a:rPr>
              <a:t> MFS: 69% vs. 82%</a:t>
            </a:r>
          </a:p>
        </p:txBody>
      </p:sp>
      <p:sp>
        <p:nvSpPr>
          <p:cNvPr id="10" name="TextBox 9">
            <a:extLst>
              <a:ext uri="{FF2B5EF4-FFF2-40B4-BE49-F238E27FC236}">
                <a16:creationId xmlns:a16="http://schemas.microsoft.com/office/drawing/2014/main" id="{132A933A-9DD3-40C5-AA35-34B8D00F081E}"/>
              </a:ext>
            </a:extLst>
          </p:cNvPr>
          <p:cNvSpPr txBox="1"/>
          <p:nvPr/>
        </p:nvSpPr>
        <p:spPr>
          <a:xfrm>
            <a:off x="4255170" y="4275635"/>
            <a:ext cx="1789272" cy="369332"/>
          </a:xfrm>
          <a:prstGeom prst="rect">
            <a:avLst/>
          </a:prstGeom>
          <a:noFill/>
        </p:spPr>
        <p:txBody>
          <a:bodyPr wrap="none" rtlCol="0">
            <a:spAutoFit/>
          </a:bodyPr>
          <a:lstStyle/>
          <a:p>
            <a:r>
              <a:rPr lang="en-US" dirty="0">
                <a:solidFill>
                  <a:srgbClr val="5F5F5F"/>
                </a:solidFill>
              </a:rPr>
              <a:t>HR 0.53, p&lt;0.001</a:t>
            </a:r>
          </a:p>
        </p:txBody>
      </p:sp>
      <p:sp>
        <p:nvSpPr>
          <p:cNvPr id="12" name="TextBox 11">
            <a:extLst>
              <a:ext uri="{FF2B5EF4-FFF2-40B4-BE49-F238E27FC236}">
                <a16:creationId xmlns:a16="http://schemas.microsoft.com/office/drawing/2014/main" id="{7D512BD7-DB4C-4EDA-B8AC-BE7D4D59D02F}"/>
              </a:ext>
            </a:extLst>
          </p:cNvPr>
          <p:cNvSpPr txBox="1"/>
          <p:nvPr/>
        </p:nvSpPr>
        <p:spPr>
          <a:xfrm>
            <a:off x="9349287" y="4308960"/>
            <a:ext cx="1789272" cy="369332"/>
          </a:xfrm>
          <a:prstGeom prst="rect">
            <a:avLst/>
          </a:prstGeom>
          <a:noFill/>
        </p:spPr>
        <p:txBody>
          <a:bodyPr wrap="none" rtlCol="0">
            <a:spAutoFit/>
          </a:bodyPr>
          <a:lstStyle/>
          <a:p>
            <a:r>
              <a:rPr lang="en-US" dirty="0">
                <a:solidFill>
                  <a:srgbClr val="5F5F5F"/>
                </a:solidFill>
              </a:rPr>
              <a:t>HR 0.60, p&lt;0.001</a:t>
            </a:r>
          </a:p>
        </p:txBody>
      </p:sp>
      <p:sp>
        <p:nvSpPr>
          <p:cNvPr id="14" name="TextBox 13">
            <a:extLst>
              <a:ext uri="{FF2B5EF4-FFF2-40B4-BE49-F238E27FC236}">
                <a16:creationId xmlns:a16="http://schemas.microsoft.com/office/drawing/2014/main" id="{6222BF03-706B-46D0-BAA9-1C22E18CDCE2}"/>
              </a:ext>
            </a:extLst>
          </p:cNvPr>
          <p:cNvSpPr txBox="1"/>
          <p:nvPr/>
        </p:nvSpPr>
        <p:spPr>
          <a:xfrm>
            <a:off x="8648835" y="3654137"/>
            <a:ext cx="2120068" cy="369332"/>
          </a:xfrm>
          <a:prstGeom prst="rect">
            <a:avLst/>
          </a:prstGeom>
          <a:noFill/>
        </p:spPr>
        <p:txBody>
          <a:bodyPr wrap="none" rtlCol="0">
            <a:spAutoFit/>
          </a:bodyPr>
          <a:lstStyle/>
          <a:p>
            <a:r>
              <a:rPr lang="en-US" dirty="0">
                <a:solidFill>
                  <a:srgbClr val="5F5F5F"/>
                </a:solidFill>
              </a:rPr>
              <a:t>6 </a:t>
            </a:r>
            <a:r>
              <a:rPr lang="en-US" dirty="0" err="1">
                <a:solidFill>
                  <a:srgbClr val="5F5F5F"/>
                </a:solidFill>
              </a:rPr>
              <a:t>yr</a:t>
            </a:r>
            <a:r>
              <a:rPr lang="en-US" dirty="0">
                <a:solidFill>
                  <a:srgbClr val="5F5F5F"/>
                </a:solidFill>
              </a:rPr>
              <a:t> OS: 77% vs. 86%</a:t>
            </a:r>
          </a:p>
        </p:txBody>
      </p:sp>
      <p:sp>
        <p:nvSpPr>
          <p:cNvPr id="18" name="Rectangle 17">
            <a:extLst>
              <a:ext uri="{FF2B5EF4-FFF2-40B4-BE49-F238E27FC236}">
                <a16:creationId xmlns:a16="http://schemas.microsoft.com/office/drawing/2014/main" id="{1FC64E63-7CD8-4996-A30B-14C75870CE15}"/>
              </a:ext>
            </a:extLst>
          </p:cNvPr>
          <p:cNvSpPr/>
          <p:nvPr/>
        </p:nvSpPr>
        <p:spPr>
          <a:xfrm>
            <a:off x="1170432" y="5805114"/>
            <a:ext cx="9144000" cy="1015663"/>
          </a:xfrm>
          <a:prstGeom prst="rect">
            <a:avLst/>
          </a:prstGeom>
        </p:spPr>
        <p:txBody>
          <a:bodyPr wrap="square">
            <a:spAutoFit/>
          </a:bodyPr>
          <a:lstStyle/>
          <a:p>
            <a:pPr algn="ctr" fontAlgn="base">
              <a:spcBef>
                <a:spcPct val="0"/>
              </a:spcBef>
              <a:spcAft>
                <a:spcPct val="0"/>
              </a:spcAft>
            </a:pPr>
            <a:r>
              <a:rPr lang="en-GB" sz="2000" dirty="0">
                <a:solidFill>
                  <a:schemeClr val="bg1"/>
                </a:solidFill>
              </a:rPr>
              <a:t>Median age 68. 	73% T3/4. 79% Gl8-10. Median PSA 34. 39% Node-positive </a:t>
            </a:r>
          </a:p>
          <a:p>
            <a:pPr algn="ctr" fontAlgn="base">
              <a:spcBef>
                <a:spcPct val="0"/>
              </a:spcBef>
              <a:spcAft>
                <a:spcPct val="0"/>
              </a:spcAft>
            </a:pPr>
            <a:endParaRPr lang="en-GB" sz="2000" dirty="0">
              <a:solidFill>
                <a:schemeClr val="bg1"/>
              </a:solidFill>
            </a:endParaRPr>
          </a:p>
          <a:p>
            <a:pPr algn="ctr" fontAlgn="base">
              <a:spcBef>
                <a:spcPct val="0"/>
              </a:spcBef>
              <a:spcAft>
                <a:spcPct val="0"/>
              </a:spcAft>
            </a:pPr>
            <a:r>
              <a:rPr lang="en-GB" sz="2000" dirty="0">
                <a:solidFill>
                  <a:schemeClr val="bg1"/>
                </a:solidFill>
              </a:rPr>
              <a:t>No additional benefit to enzalutamide in addition to abiraterone.</a:t>
            </a:r>
          </a:p>
        </p:txBody>
      </p:sp>
      <p:sp>
        <p:nvSpPr>
          <p:cNvPr id="2" name="Rectangle 1">
            <a:extLst>
              <a:ext uri="{FF2B5EF4-FFF2-40B4-BE49-F238E27FC236}">
                <a16:creationId xmlns:a16="http://schemas.microsoft.com/office/drawing/2014/main" id="{449550B7-85BE-2FF2-8583-8C96A133F1B7}"/>
              </a:ext>
            </a:extLst>
          </p:cNvPr>
          <p:cNvSpPr/>
          <p:nvPr/>
        </p:nvSpPr>
        <p:spPr>
          <a:xfrm>
            <a:off x="514350" y="1714220"/>
            <a:ext cx="11563350" cy="48407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33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5fa4518-e2e3-4e20-8f75-471c72aead7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BB7FDEDB547345819F7B883989ECCB" ma:contentTypeVersion="5" ma:contentTypeDescription="Create a new document." ma:contentTypeScope="" ma:versionID="d3b9a8822a4f4e1bd4f3ae869e53bd07">
  <xsd:schema xmlns:xsd="http://www.w3.org/2001/XMLSchema" xmlns:xs="http://www.w3.org/2001/XMLSchema" xmlns:p="http://schemas.microsoft.com/office/2006/metadata/properties" xmlns:ns3="e5fa4518-e2e3-4e20-8f75-471c72aead7c" targetNamespace="http://schemas.microsoft.com/office/2006/metadata/properties" ma:root="true" ma:fieldsID="5ddedc7988a5240265795e9db908937e" ns3:_="">
    <xsd:import namespace="e5fa4518-e2e3-4e20-8f75-471c72aead7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fa4518-e2e3-4e20-8f75-471c72aead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1A41ED-7E19-4766-9A21-05BC8165507C}">
  <ds:schemaRefs>
    <ds:schemaRef ds:uri="e5fa4518-e2e3-4e20-8f75-471c72aead7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25102F2-C617-4E9D-80BA-D5560912A5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fa4518-e2e3-4e20-8f75-471c72aead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EBFD67-1CB7-486C-8E01-EE3AA9B0DD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2881</TotalTime>
  <Words>7765</Words>
  <Application>Microsoft Macintosh PowerPoint</Application>
  <PresentationFormat>Widescreen</PresentationFormat>
  <Paragraphs>1580</Paragraphs>
  <Slides>48</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Arial Narrow</vt:lpstr>
      <vt:lpstr>Calibri</vt:lpstr>
      <vt:lpstr>Courier New</vt:lpstr>
      <vt:lpstr>Noto Sans Symbols</vt:lpstr>
      <vt:lpstr>Segoe UI</vt:lpstr>
      <vt:lpstr>System Font Regular</vt:lpstr>
      <vt:lpstr>Times</vt:lpstr>
      <vt:lpstr>Wingdings</vt:lpstr>
      <vt:lpstr>Office Theme</vt:lpstr>
      <vt:lpstr> Treatment Intensification for Locally Advanced and BCR Prostate Cancer Patients</vt:lpstr>
      <vt:lpstr>PowerPoint Presentation</vt:lpstr>
      <vt:lpstr>PowerPoint Presentation</vt:lpstr>
      <vt:lpstr>PowerPoint Presentation</vt:lpstr>
      <vt:lpstr>PEACE-2: Phase III Trial of Cabazitaxel and Pelvic Irradiation in Patients With High-risk Localized Prostate Cancer</vt:lpstr>
      <vt:lpstr>STAMPEDE: Abiraterone ± Enzalutamide in nmCSPC</vt:lpstr>
      <vt:lpstr>STAMPEDE: Abiraterone ± Enzalutamide in nmCSPC</vt:lpstr>
      <vt:lpstr>STAMPEDE: Abiraterone ± Enzalutamide in nmCSPC</vt:lpstr>
      <vt:lpstr>PowerPoint Presentation</vt:lpstr>
      <vt:lpstr>ATLAS trial design</vt:lpstr>
      <vt:lpstr>PowerPoint Presentation</vt:lpstr>
      <vt:lpstr>Treatment Options For High-Risk Prostate Cancer</vt:lpstr>
      <vt:lpstr>PowerPoint Presentation</vt:lpstr>
      <vt:lpstr>PowerPoint Presentation</vt:lpstr>
      <vt:lpstr>Case (Scenario 2)</vt:lpstr>
      <vt:lpstr>PowerPoint Presentation</vt:lpstr>
      <vt:lpstr>PowerPoint Presentation</vt:lpstr>
      <vt:lpstr>Biochemically recurrent prostate cancer</vt:lpstr>
      <vt:lpstr>Study Schema</vt:lpstr>
      <vt:lpstr>Study Objectives  To compare each experimental arm versus control with respect to:</vt:lpstr>
      <vt:lpstr>Baseline Characteristics</vt:lpstr>
      <vt:lpstr>Baseline Characteristics, cont. </vt:lpstr>
      <vt:lpstr>Arm B: ADT + apalutamide vs. ADT monotherapy</vt:lpstr>
      <vt:lpstr>Arm C: ADT + apalutamide + abiraterone acetate + prednisone vs. ADT monotherapy</vt:lpstr>
      <vt:lpstr>PSA Progression-Free Survival by PSA Doubling Time</vt:lpstr>
      <vt:lpstr>Most Common Grade ≥ 2 Adverse Events (N = 484)</vt:lpstr>
      <vt:lpstr>Summary of Adverse Events (N = 484)</vt:lpstr>
      <vt:lpstr>Limitations</vt:lpstr>
      <vt:lpstr>Conclusions</vt:lpstr>
      <vt:lpstr>Conclusions (continued)</vt:lpstr>
      <vt:lpstr>EMBARK: A Phase 3 Randomized Study of Enzalutamide or Placebo Plus Leuprolide Acetate and Enzalutamide Monotherapy in High-Risk Biochemically Recurrent Prostate Cancer</vt:lpstr>
      <vt:lpstr>Introduction</vt:lpstr>
      <vt:lpstr>EMBARK study design</vt:lpstr>
      <vt:lpstr>Demographics</vt:lpstr>
      <vt:lpstr>Primary endpoint — MFS for enzalutamide combination vs. leuprolide acetate</vt:lpstr>
      <vt:lpstr>Subgroup analysis of MFS for enzalutamide combination vs. leuprolide acetate</vt:lpstr>
      <vt:lpstr>Key secondary endpoint — Time to PSA progression for enzalutamide combination vs. leuprolide acetate</vt:lpstr>
      <vt:lpstr>Key secondary endpoint — Time to first use of new antineoplastic therapy for enzalutamide combination vs. leuprolide acetate</vt:lpstr>
      <vt:lpstr>Key secondary endpoint — MFS for enzalutamide monotherapy vs. leuprolide acetate</vt:lpstr>
      <vt:lpstr>Key secondary endpoints — Enzalutamide monotherapy vs. leuprolide acetate</vt:lpstr>
      <vt:lpstr>Safety profile</vt:lpstr>
      <vt:lpstr>Most common TEAEs</vt:lpstr>
      <vt:lpstr>Selected TEAEs of special interest</vt:lpstr>
      <vt:lpstr>EMBARK: Conclusions</vt:lpstr>
      <vt:lpstr>Clinical Case: BCR</vt:lpstr>
      <vt:lpstr>Clinical Case: BCR, continued</vt:lpstr>
      <vt:lpstr>Clinical Case: BCR, continued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Wailoon Chan</dc:creator>
  <cp:lastModifiedBy>Silvana Izquierdo</cp:lastModifiedBy>
  <cp:revision>174</cp:revision>
  <dcterms:created xsi:type="dcterms:W3CDTF">2020-09-03T18:56:05Z</dcterms:created>
  <dcterms:modified xsi:type="dcterms:W3CDTF">2023-07-28T19:32:16Z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0x01010027BB7FDEDB547345819F7B883989ECCB</vt:lpwstr>
  </property>
  <property fmtid="{D5CDD505-2E9C-101B-9397-08002B2CF9AE}" pid="3" name="MediaServiceImageTags">
    <vt:lpwstr/>
  </property>
</Properties>
</file>